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59"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Lst>
  <p:sldSz cx="9906000" cy="6858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0" roundtripDataSignature="AMtx7mhWoS6y/F1pNUnIxlzg/dScetD1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4B3D2E-30AC-4007-9A0C-4F6B47225F89}">
  <a:tblStyle styleId="{BC4B3D2E-30AC-4007-9A0C-4F6B47225F8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644" y="11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customschemas.google.com/relationships/presentationmetadata" Target="meta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 name="Google Shape;23;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10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8" name="Google Shape;1468;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2" name="Google Shape;1482;p10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3" name="Google Shape;1533;p10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2" name="Google Shape;1562;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3" name="Google Shape;1563;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7" name="Google Shape;1577;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8" name="Google Shape;1578;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1" name="Google Shape;1591;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4" name="Google Shape;1604;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7" name="Google Shape;1617;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2" name="Google Shape;1632;p1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5" name="Google Shape;1645;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p1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7" name="Google Shape;1657;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8" name="Google Shape;1658;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1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6" name="Google Shape;1676;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7" name="Google Shape;1677;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p1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93" name="Google Shape;1693;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1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09" name="Google Shape;1709;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1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4" name="Google Shape;1724;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a:t>È possibile accettare uno o più peggioramenti senza poi avere un miglioramento della soluzione, quindi la current_solution potrebbe essere peggiore dell’ottimo_candidato</a:t>
            </a:r>
            <a:endParaRPr/>
          </a:p>
        </p:txBody>
      </p:sp>
      <p:sp>
        <p:nvSpPr>
          <p:cNvPr id="1725" name="Google Shape;1725;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p11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0" name="Google Shape;1740;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1" name="Google Shape;1741;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p1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6" name="Google Shape;1756;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7" name="Google Shape;1757;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p1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4" name="Google Shape;1774;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5" name="Google Shape;1775;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p1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3" name="Google Shape;1793;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4" name="Google Shape;1794;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p1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9" name="Google Shape;1809;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0" name="Google Shape;1810;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p1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5" name="Google Shape;1825;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6" name="Google Shape;1826;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1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1" name="Google Shape;1841;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2" name="Google Shape;1842;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p1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7" name="Google Shape;1857;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8" name="Google Shape;1858;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p1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3" name="Google Shape;1873;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4" name="Google Shape;1874;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p1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1" name="Google Shape;1891;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2" name="Google Shape;1892;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1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0" name="Google Shape;1910;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1" name="Google Shape;1911;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1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6" name="Google Shape;1926;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7" name="Google Shape;1927;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p1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2" name="Google Shape;1942;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3" name="Google Shape;1943;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p1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8" name="Google Shape;1958;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9" name="Google Shape;1959;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p1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4" name="Google Shape;1974;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5" name="Google Shape;1975;p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1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0" name="Google Shape;1990;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1" name="Google Shape;1991;p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Google Shape;2007;p1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8" name="Google Shape;2008;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9" name="Google Shape;2009;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p1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7" name="Google Shape;2027;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8" name="Google Shape;2028;p1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1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3" name="Google Shape;2043;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4" name="Google Shape;2044;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p1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8" name="Google Shape;2058;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9" name="Google Shape;2059;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p1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3" name="Google Shape;2073;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4" name="Google Shape;2074;p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p1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8" name="Google Shape;2088;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9" name="Google Shape;2089;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p1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3" name="Google Shape;2103;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4" name="Google Shape;2104;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p1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0" name="Google Shape;2120;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1" name="Google Shape;2121;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p1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9" name="Google Shape;2139;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0" name="Google Shape;2140;p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1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5" name="Google Shape;2155;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6" name="Google Shape;2156;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p1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0" name="Google Shape;2170;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1" name="Google Shape;2171;p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1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5" name="Google Shape;2185;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6" name="Google Shape;2186;p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p1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0" name="Google Shape;2200;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1" name="Google Shape;2201;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p1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6" name="Google Shape;2216;p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p1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2" name="Google Shape;2232;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3" name="Google Shape;2233;p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1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1" name="Google Shape;2251;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2" name="Google Shape;2252;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p1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7" name="Google Shape;2267;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8" name="Google Shape;2268;p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p1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2" name="Google Shape;2282;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3" name="Google Shape;2283;p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p1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7" name="Google Shape;2297;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8" name="Google Shape;2298;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p1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2" name="Google Shape;2312;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3" name="Google Shape;2313;p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p1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7" name="Google Shape;2327;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8" name="Google Shape;2328;p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p1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4" name="Google Shape;2344;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5" name="Google Shape;2345;p1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1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3" name="Google Shape;2363;p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4" name="Google Shape;2364;p1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p1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9" name="Google Shape;2379;p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0" name="Google Shape;2380;p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p1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4" name="Google Shape;2394;p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5" name="Google Shape;2395;p1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p1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9" name="Google Shape;2409;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0" name="Google Shape;2410;p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p1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4" name="Google Shape;2424;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5" name="Google Shape;2425;p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157</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p1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9" name="Google Shape;2439;p1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0" name="Google Shape;2440;p1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4"/>
        <p:cNvGrpSpPr/>
        <p:nvPr/>
      </p:nvGrpSpPr>
      <p:grpSpPr>
        <a:xfrm>
          <a:off x="0" y="0"/>
          <a:ext cx="0" cy="0"/>
          <a:chOff x="0" y="0"/>
          <a:chExt cx="0" cy="0"/>
        </a:xfrm>
      </p:grpSpPr>
      <p:sp>
        <p:nvSpPr>
          <p:cNvPr id="2455" name="Google Shape;2455;p1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6" name="Google Shape;2456;p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7" name="Google Shape;2457;p1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it-IT"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1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5" name="Google Shape;2475;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6" name="Google Shape;2476;p1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9"/>
        <p:cNvGrpSpPr/>
        <p:nvPr/>
      </p:nvGrpSpPr>
      <p:grpSpPr>
        <a:xfrm>
          <a:off x="0" y="0"/>
          <a:ext cx="0" cy="0"/>
          <a:chOff x="0" y="0"/>
          <a:chExt cx="0" cy="0"/>
        </a:xfrm>
      </p:grpSpPr>
      <p:sp>
        <p:nvSpPr>
          <p:cNvPr id="2490" name="Google Shape;2490;p1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1" name="Google Shape;2491;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2" name="Google Shape;2492;p1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1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6" name="Google Shape;2506;p1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7" name="Google Shape;2507;p1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p1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1" name="Google Shape;2521;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2" name="Google Shape;2522;p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163</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p1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6" name="Google Shape;2536;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7" name="Google Shape;2537;p1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164</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p16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1" name="Google Shape;2551;p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2" name="Google Shape;2552;p1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165</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p16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8" name="Google Shape;2568;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9" name="Google Shape;2569;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166</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p16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8" name="Google Shape;2568;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9" name="Google Shape;2569;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167</a:t>
            </a:fld>
            <a:endParaRPr/>
          </a:p>
        </p:txBody>
      </p:sp>
    </p:spTree>
    <p:extLst>
      <p:ext uri="{BB962C8B-B14F-4D97-AF65-F5344CB8AC3E}">
        <p14:creationId xmlns:p14="http://schemas.microsoft.com/office/powerpoint/2010/main" val="40270155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p16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5" name="Google Shape;2585;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6" name="Google Shape;2586;p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168</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p16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0" name="Google Shape;2600;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1" name="Google Shape;2601;p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p16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5" name="Google Shape;2615;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6" name="Google Shape;2616;p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170</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17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0" name="Google Shape;2630;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1" name="Google Shape;2631;p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171</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p1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5" name="Google Shape;2645;p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6" name="Google Shape;2646;p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172</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p1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0" name="Google Shape;2660;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1" name="Google Shape;2661;p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173</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p17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7" name="Google Shape;2677;p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8" name="Google Shape;2678;p1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174</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p17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4" name="Google Shape;2694;p1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5" name="Google Shape;2695;p1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175</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7"/>
        <p:cNvGrpSpPr/>
        <p:nvPr/>
      </p:nvGrpSpPr>
      <p:grpSpPr>
        <a:xfrm>
          <a:off x="0" y="0"/>
          <a:ext cx="0" cy="0"/>
          <a:chOff x="0" y="0"/>
          <a:chExt cx="0" cy="0"/>
        </a:xfrm>
      </p:grpSpPr>
      <p:sp>
        <p:nvSpPr>
          <p:cNvPr id="2708" name="Google Shape;2708;p17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9" name="Google Shape;2709;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0" name="Google Shape;2710;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176</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p1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4" name="Google Shape;2724;p1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5" name="Google Shape;2725;p1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177</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p1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9" name="Google Shape;2739;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0" name="Google Shape;2740;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178</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2"/>
        <p:cNvGrpSpPr/>
        <p:nvPr/>
      </p:nvGrpSpPr>
      <p:grpSpPr>
        <a:xfrm>
          <a:off x="0" y="0"/>
          <a:ext cx="0" cy="0"/>
          <a:chOff x="0" y="0"/>
          <a:chExt cx="0" cy="0"/>
        </a:xfrm>
      </p:grpSpPr>
      <p:sp>
        <p:nvSpPr>
          <p:cNvPr id="2753" name="Google Shape;2753;p1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4" name="Google Shape;2754;p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5" name="Google Shape;2755;p1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p1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9" name="Google Shape;2769;p1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0" name="Google Shape;2770;p1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180</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p1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6" name="Google Shape;2786;p1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7" name="Google Shape;2787;p1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181</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p18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3" name="Google Shape;2803;p1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4" name="Google Shape;2804;p1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182</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p18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8" name="Google Shape;2818;p1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9" name="Google Shape;2819;p1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183</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p18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3" name="Google Shape;2833;p1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4" name="Google Shape;2834;p1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184</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p18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8" name="Google Shape;2848;p1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9" name="Google Shape;2849;p1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185</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p18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3" name="Google Shape;2863;p1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4" name="Google Shape;2864;p1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186</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p18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8" name="Google Shape;2878;p1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9" name="Google Shape;2879;p1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187</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p18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5" name="Google Shape;2895;p1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6" name="Google Shape;2896;p1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188</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0"/>
        <p:cNvGrpSpPr/>
        <p:nvPr/>
      </p:nvGrpSpPr>
      <p:grpSpPr>
        <a:xfrm>
          <a:off x="0" y="0"/>
          <a:ext cx="0" cy="0"/>
          <a:chOff x="0" y="0"/>
          <a:chExt cx="0" cy="0"/>
        </a:xfrm>
      </p:grpSpPr>
      <p:sp>
        <p:nvSpPr>
          <p:cNvPr id="2911" name="Google Shape;2911;p18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2" name="Google Shape;2912;p1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3" name="Google Shape;2913;p1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p18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7" name="Google Shape;2927;p1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8" name="Google Shape;2928;p1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190</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p19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2" name="Google Shape;2942;p1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3" name="Google Shape;2943;p1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191</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5"/>
        <p:cNvGrpSpPr/>
        <p:nvPr/>
      </p:nvGrpSpPr>
      <p:grpSpPr>
        <a:xfrm>
          <a:off x="0" y="0"/>
          <a:ext cx="0" cy="0"/>
          <a:chOff x="0" y="0"/>
          <a:chExt cx="0" cy="0"/>
        </a:xfrm>
      </p:grpSpPr>
      <p:sp>
        <p:nvSpPr>
          <p:cNvPr id="2956" name="Google Shape;2956;p19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7" name="Google Shape;2957;p1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8" name="Google Shape;2958;p1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192</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p1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2" name="Google Shape;2972;p1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3" name="Google Shape;2973;p1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193</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p1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7" name="Google Shape;2987;p1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8" name="Google Shape;2988;p1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194</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2"/>
        <p:cNvGrpSpPr/>
        <p:nvPr/>
      </p:nvGrpSpPr>
      <p:grpSpPr>
        <a:xfrm>
          <a:off x="0" y="0"/>
          <a:ext cx="0" cy="0"/>
          <a:chOff x="0" y="0"/>
          <a:chExt cx="0" cy="0"/>
        </a:xfrm>
      </p:grpSpPr>
      <p:sp>
        <p:nvSpPr>
          <p:cNvPr id="3003" name="Google Shape;3003;p1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4" name="Google Shape;3004;p1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5" name="Google Shape;3005;p1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195</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9"/>
        <p:cNvGrpSpPr/>
        <p:nvPr/>
      </p:nvGrpSpPr>
      <p:grpSpPr>
        <a:xfrm>
          <a:off x="0" y="0"/>
          <a:ext cx="0" cy="0"/>
          <a:chOff x="0" y="0"/>
          <a:chExt cx="0" cy="0"/>
        </a:xfrm>
      </p:grpSpPr>
      <p:sp>
        <p:nvSpPr>
          <p:cNvPr id="3020" name="Google Shape;3020;p19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1" name="Google Shape;3021;p1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2" name="Google Shape;3022;p1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196</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4"/>
        <p:cNvGrpSpPr/>
        <p:nvPr/>
      </p:nvGrpSpPr>
      <p:grpSpPr>
        <a:xfrm>
          <a:off x="0" y="0"/>
          <a:ext cx="0" cy="0"/>
          <a:chOff x="0" y="0"/>
          <a:chExt cx="0" cy="0"/>
        </a:xfrm>
      </p:grpSpPr>
      <p:sp>
        <p:nvSpPr>
          <p:cNvPr id="3035" name="Google Shape;3035;p19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6" name="Google Shape;3036;p1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7" name="Google Shape;3037;p1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197</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9"/>
        <p:cNvGrpSpPr/>
        <p:nvPr/>
      </p:nvGrpSpPr>
      <p:grpSpPr>
        <a:xfrm>
          <a:off x="0" y="0"/>
          <a:ext cx="0" cy="0"/>
          <a:chOff x="0" y="0"/>
          <a:chExt cx="0" cy="0"/>
        </a:xfrm>
      </p:grpSpPr>
      <p:sp>
        <p:nvSpPr>
          <p:cNvPr id="3050" name="Google Shape;3050;p1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1" name="Google Shape;3051;p1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2" name="Google Shape;3052;p1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198</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p19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6" name="Google Shape;3066;p1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7" name="Google Shape;3067;p1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 name="Google Shape;29;p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9"/>
        <p:cNvGrpSpPr/>
        <p:nvPr/>
      </p:nvGrpSpPr>
      <p:grpSpPr>
        <a:xfrm>
          <a:off x="0" y="0"/>
          <a:ext cx="0" cy="0"/>
          <a:chOff x="0" y="0"/>
          <a:chExt cx="0" cy="0"/>
        </a:xfrm>
      </p:grpSpPr>
      <p:sp>
        <p:nvSpPr>
          <p:cNvPr id="3080" name="Google Shape;3080;p19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1" name="Google Shape;3081;p1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2" name="Google Shape;3082;p1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200</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4"/>
        <p:cNvGrpSpPr/>
        <p:nvPr/>
      </p:nvGrpSpPr>
      <p:grpSpPr>
        <a:xfrm>
          <a:off x="0" y="0"/>
          <a:ext cx="0" cy="0"/>
          <a:chOff x="0" y="0"/>
          <a:chExt cx="0" cy="0"/>
        </a:xfrm>
      </p:grpSpPr>
      <p:sp>
        <p:nvSpPr>
          <p:cNvPr id="3095" name="Google Shape;3095;p20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6" name="Google Shape;3096;p2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7" name="Google Shape;3097;p2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201</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p20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3" name="Google Shape;3113;p2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4" name="Google Shape;3114;p2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202</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p2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5" name="Google Shape;3125;p20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3"/>
        <p:cNvGrpSpPr/>
        <p:nvPr/>
      </p:nvGrpSpPr>
      <p:grpSpPr>
        <a:xfrm>
          <a:off x="0" y="0"/>
          <a:ext cx="0" cy="0"/>
          <a:chOff x="0" y="0"/>
          <a:chExt cx="0" cy="0"/>
        </a:xfrm>
      </p:grpSpPr>
      <p:sp>
        <p:nvSpPr>
          <p:cNvPr id="3134" name="Google Shape;3134;p2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5" name="Google Shape;3135;p2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 name="Google Shape;63;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5" name="Google Shape;895;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7" name="Google Shape;907;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9" name="Google Shape;919;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1" name="Google Shape;931;p5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1" name="Google Shape;991;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3" name="Google Shape;1003;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7" name="Google Shape;1027;p6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9" name="Google Shape;1039;p6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1" name="Google Shape;1051;p6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3" name="Google Shape;1063;p6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p6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6" name="Google Shape;1086;p7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7" name="Google Shape;1097;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0" name="Google Shape;1110;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3" name="Google Shape;1123;p7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6" name="Google Shape;1136;p7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7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2" name="Google Shape;1162;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5" name="Google Shape;1175;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8" name="Google Shape;1188;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1" name="Google Shape;1201;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4" name="Google Shape;1214;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7" name="Google Shape;1227;p8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8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8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6" name="Google Shape;1266;p8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9" name="Google Shape;1279;p8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0" name="Google Shape;1290;p8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2" name="Google Shape;1302;p8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4" name="Google Shape;1314;p8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6" name="Google Shape;1326;p8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8" name="Google Shape;1338;p9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1" name="Google Shape;1351;p9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3" name="Google Shape;1363;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5" name="Google Shape;1375;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7" name="Google Shape;1387;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9" name="Google Shape;1399;p9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1" name="Google Shape;1411;p9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5" name="Google Shape;1425;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8" name="Google Shape;1438;p9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9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3" name="Google Shape;1453;p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15"/>
        <p:cNvGrpSpPr/>
        <p:nvPr/>
      </p:nvGrpSpPr>
      <p:grpSpPr>
        <a:xfrm>
          <a:off x="0" y="0"/>
          <a:ext cx="0" cy="0"/>
          <a:chOff x="0" y="0"/>
          <a:chExt cx="0" cy="0"/>
        </a:xfrm>
      </p:grpSpPr>
      <p:sp>
        <p:nvSpPr>
          <p:cNvPr id="16" name="Google Shape;16;p205"/>
          <p:cNvSpPr txBox="1">
            <a:spLocks noGrp="1"/>
          </p:cNvSpPr>
          <p:nvPr>
            <p:ph type="ctrTitle"/>
          </p:nvPr>
        </p:nvSpPr>
        <p:spPr>
          <a:xfrm>
            <a:off x="742950" y="2130426"/>
            <a:ext cx="84201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05"/>
          <p:cNvSpPr txBox="1">
            <a:spLocks noGrp="1"/>
          </p:cNvSpPr>
          <p:nvPr>
            <p:ph type="subTitle" idx="1"/>
          </p:nvPr>
        </p:nvSpPr>
        <p:spPr>
          <a:xfrm>
            <a:off x="1485900" y="3886200"/>
            <a:ext cx="69342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05"/>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5"/>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5"/>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4"/>
          <p:cNvSpPr txBox="1">
            <a:spLocks noGrp="1"/>
          </p:cNvSpPr>
          <p:nvPr>
            <p:ph type="title"/>
          </p:nvPr>
        </p:nvSpPr>
        <p:spPr>
          <a:xfrm>
            <a:off x="495300" y="274638"/>
            <a:ext cx="89154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204"/>
          <p:cNvSpPr txBox="1">
            <a:spLocks noGrp="1"/>
          </p:cNvSpPr>
          <p:nvPr>
            <p:ph type="body" idx="1"/>
          </p:nvPr>
        </p:nvSpPr>
        <p:spPr>
          <a:xfrm>
            <a:off x="495300" y="1600201"/>
            <a:ext cx="89154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04"/>
          <p:cNvSpPr txBox="1">
            <a:spLocks noGrp="1"/>
          </p:cNvSpPr>
          <p:nvPr>
            <p:ph type="dt" idx="10"/>
          </p:nvPr>
        </p:nvSpPr>
        <p:spPr>
          <a:xfrm>
            <a:off x="495300" y="6356351"/>
            <a:ext cx="2311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4"/>
          <p:cNvSpPr txBox="1">
            <a:spLocks noGrp="1"/>
          </p:cNvSpPr>
          <p:nvPr>
            <p:ph type="ftr" idx="11"/>
          </p:nvPr>
        </p:nvSpPr>
        <p:spPr>
          <a:xfrm>
            <a:off x="3384550" y="6356351"/>
            <a:ext cx="31369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4"/>
          <p:cNvSpPr txBox="1">
            <a:spLocks noGrp="1"/>
          </p:cNvSpPr>
          <p:nvPr>
            <p:ph type="sldNum" idx="12"/>
          </p:nvPr>
        </p:nvSpPr>
        <p:spPr>
          <a:xfrm>
            <a:off x="7099300" y="6356351"/>
            <a:ext cx="2311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0.png"/><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0.pn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9.png"/><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9.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jpg"/></Relationships>
</file>

<file path=ppt/slides/_rels/slide1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0.png"/><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0.png"/><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2.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0.png"/><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99.png"/><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0.pn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7.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0.pn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0.pn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0.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jpg"/></Relationships>
</file>

<file path=ppt/slides/_rels/slide13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09.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1.xml"/><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2.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0.png"/><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3.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0.png"/><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4.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0.png"/><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5.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0.png"/><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6.xml"/><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0.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19.png"/><Relationship Id="rId2" Type="http://schemas.openxmlformats.org/officeDocument/2006/relationships/notesSlide" Target="../notesSlides/notesSlide137.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3.png"/></Relationships>
</file>

<file path=ppt/slides/_rels/slide1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8.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122.png"/><Relationship Id="rId5" Type="http://schemas.openxmlformats.org/officeDocument/2006/relationships/image" Target="../media/image1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jpg"/></Relationships>
</file>

<file path=ppt/slides/_rels/slide1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0.png"/><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20.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0.png"/><Relationship Id="rId4" Type="http://schemas.openxmlformats.org/officeDocument/2006/relationships/image" Target="../media/image3.png"/></Relationships>
</file>

<file path=ppt/slides/_rels/slide1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0.png"/><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29.png"/><Relationship Id="rId2" Type="http://schemas.openxmlformats.org/officeDocument/2006/relationships/notesSlide" Target="../notesSlides/notesSlide144.xml"/><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5.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0.png"/><Relationship Id="rId4" Type="http://schemas.openxmlformats.org/officeDocument/2006/relationships/image" Target="../media/image3.png"/></Relationships>
</file>

<file path=ppt/slides/_rels/slide1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0.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0.png"/><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3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0.xml"/><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0.png"/><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39.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2.xml"/><Relationship Id="rId1" Type="http://schemas.openxmlformats.org/officeDocument/2006/relationships/slideLayout" Target="../slideLayouts/slideLayout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3.xml"/><Relationship Id="rId1" Type="http://schemas.openxmlformats.org/officeDocument/2006/relationships/slideLayout" Target="../slideLayouts/slideLayout1.xml"/><Relationship Id="rId6" Type="http://schemas.openxmlformats.org/officeDocument/2006/relationships/image" Target="../media/image142.png"/><Relationship Id="rId5" Type="http://schemas.openxmlformats.org/officeDocument/2006/relationships/image" Target="../media/image140.png"/><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140.png"/><Relationship Id="rId4" Type="http://schemas.openxmlformats.org/officeDocument/2006/relationships/image" Target="../media/image3.png"/></Relationships>
</file>

<file path=ppt/slides/_rels/slide1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0.png"/><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145.png"/><Relationship Id="rId5" Type="http://schemas.openxmlformats.org/officeDocument/2006/relationships/image" Target="../media/image140.png"/><Relationship Id="rId4" Type="http://schemas.openxmlformats.org/officeDocument/2006/relationships/image" Target="../media/image3.png"/></Relationships>
</file>

<file path=ppt/slides/_rels/slide1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0.png"/><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49.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3.png"/></Relationships>
</file>

<file path=ppt/slides/_rels/slide1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9.xml"/><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0.xml"/><Relationship Id="rId1" Type="http://schemas.openxmlformats.org/officeDocument/2006/relationships/slideLayout" Target="../slideLayouts/slideLayout1.xml"/><Relationship Id="rId6" Type="http://schemas.openxmlformats.org/officeDocument/2006/relationships/image" Target="../media/image152.png"/><Relationship Id="rId5" Type="http://schemas.openxmlformats.org/officeDocument/2006/relationships/image" Target="../media/image150.png"/><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150.png"/><Relationship Id="rId4" Type="http://schemas.openxmlformats.org/officeDocument/2006/relationships/image" Target="../media/image3.png"/></Relationships>
</file>

<file path=ppt/slides/_rels/slide1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0.png"/><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3.xml"/><Relationship Id="rId1" Type="http://schemas.openxmlformats.org/officeDocument/2006/relationships/slideLayout" Target="../slideLayouts/slideLayout1.xml"/><Relationship Id="rId6" Type="http://schemas.openxmlformats.org/officeDocument/2006/relationships/image" Target="../media/image155.png"/><Relationship Id="rId5" Type="http://schemas.openxmlformats.org/officeDocument/2006/relationships/image" Target="../media/image150.png"/><Relationship Id="rId4" Type="http://schemas.openxmlformats.org/officeDocument/2006/relationships/image" Target="../media/image3.png"/></Relationships>
</file>

<file path=ppt/slides/_rels/slide1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56.png"/><Relationship Id="rId5" Type="http://schemas.openxmlformats.org/officeDocument/2006/relationships/image" Target="../media/image150.png"/><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59.png"/><Relationship Id="rId2" Type="http://schemas.openxmlformats.org/officeDocument/2006/relationships/notesSlide" Target="../notesSlides/notesSlide165.xml"/><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3.png"/></Relationships>
</file>

<file path=ppt/slides/_rels/slide1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3.png"/></Relationships>
</file>

<file path=ppt/slides/_rels/slide1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8.xml"/><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image" Target="../media/image160.png"/><Relationship Id="rId4" Type="http://schemas.openxmlformats.org/officeDocument/2006/relationships/image" Target="../media/image3.png"/></Relationships>
</file>

<file path=ppt/slides/_rels/slide1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9.xml"/><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0.xml"/><Relationship Id="rId1" Type="http://schemas.openxmlformats.org/officeDocument/2006/relationships/slideLayout" Target="../slideLayouts/slideLayout1.xml"/><Relationship Id="rId6" Type="http://schemas.openxmlformats.org/officeDocument/2006/relationships/image" Target="../media/image164.png"/><Relationship Id="rId5" Type="http://schemas.openxmlformats.org/officeDocument/2006/relationships/image" Target="../media/image160.png"/><Relationship Id="rId4" Type="http://schemas.openxmlformats.org/officeDocument/2006/relationships/image" Target="../media/image3.png"/></Relationships>
</file>

<file path=ppt/slides/_rels/slide1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1.xml"/><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image" Target="../media/image160.png"/><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2.xml"/><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image" Target="../media/image160.png"/><Relationship Id="rId4" Type="http://schemas.openxmlformats.org/officeDocument/2006/relationships/image" Target="../media/image3.png"/></Relationships>
</file>

<file path=ppt/slides/_rels/slide17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67.png"/><Relationship Id="rId2" Type="http://schemas.openxmlformats.org/officeDocument/2006/relationships/notesSlide" Target="../notesSlides/notesSlide173.xml"/><Relationship Id="rId1" Type="http://schemas.openxmlformats.org/officeDocument/2006/relationships/slideLayout" Target="../slideLayouts/slideLayout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3.png"/></Relationships>
</file>

<file path=ppt/slides/_rels/slide1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68.png"/><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171.png"/><Relationship Id="rId5" Type="http://schemas.openxmlformats.org/officeDocument/2006/relationships/image" Target="../media/image168.png"/><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172.png"/><Relationship Id="rId5" Type="http://schemas.openxmlformats.org/officeDocument/2006/relationships/image" Target="../media/image168.png"/><Relationship Id="rId4" Type="http://schemas.openxmlformats.org/officeDocument/2006/relationships/image" Target="../media/image3.png"/></Relationships>
</file>

<file path=ppt/slides/_rels/slide1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173.png"/><Relationship Id="rId5" Type="http://schemas.openxmlformats.org/officeDocument/2006/relationships/image" Target="../media/image168.png"/><Relationship Id="rId4" Type="http://schemas.openxmlformats.org/officeDocument/2006/relationships/image" Target="../media/image3.png"/></Relationships>
</file>

<file path=ppt/slides/_rels/slide17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174.png"/><Relationship Id="rId5" Type="http://schemas.openxmlformats.org/officeDocument/2006/relationships/image" Target="../media/image16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77.pn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3.png"/></Relationships>
</file>

<file path=ppt/slides/_rels/slide1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1.xml"/><Relationship Id="rId1" Type="http://schemas.openxmlformats.org/officeDocument/2006/relationships/slideLayout" Target="../slideLayouts/slideLayout1.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3.png"/></Relationships>
</file>

<file path=ppt/slides/_rels/slide1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2.xml"/><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178.png"/><Relationship Id="rId4" Type="http://schemas.openxmlformats.org/officeDocument/2006/relationships/image" Target="../media/image3.png"/></Relationships>
</file>

<file path=ppt/slides/_rels/slide18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181.png"/><Relationship Id="rId5" Type="http://schemas.openxmlformats.org/officeDocument/2006/relationships/image" Target="../media/image178.png"/><Relationship Id="rId4" Type="http://schemas.openxmlformats.org/officeDocument/2006/relationships/image" Target="../media/image3.png"/></Relationships>
</file>

<file path=ppt/slides/_rels/slide18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4.xml"/><Relationship Id="rId1" Type="http://schemas.openxmlformats.org/officeDocument/2006/relationships/slideLayout" Target="../slideLayouts/slideLayout1.xml"/><Relationship Id="rId6" Type="http://schemas.openxmlformats.org/officeDocument/2006/relationships/image" Target="../media/image182.png"/><Relationship Id="rId5" Type="http://schemas.openxmlformats.org/officeDocument/2006/relationships/image" Target="../media/image178.png"/><Relationship Id="rId4" Type="http://schemas.openxmlformats.org/officeDocument/2006/relationships/image" Target="../media/image3.png"/></Relationships>
</file>

<file path=ppt/slides/_rels/slide1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image" Target="../media/image183.png"/><Relationship Id="rId5" Type="http://schemas.openxmlformats.org/officeDocument/2006/relationships/image" Target="../media/image178.png"/><Relationship Id="rId4"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image" Target="../media/image183.png"/><Relationship Id="rId5" Type="http://schemas.openxmlformats.org/officeDocument/2006/relationships/image" Target="../media/image178.png"/><Relationship Id="rId4" Type="http://schemas.openxmlformats.org/officeDocument/2006/relationships/image" Target="../media/image3.png"/></Relationships>
</file>

<file path=ppt/slides/_rels/slide18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86.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3.png"/></Relationships>
</file>

<file path=ppt/slides/_rels/slide18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8.xml"/><Relationship Id="rId1" Type="http://schemas.openxmlformats.org/officeDocument/2006/relationships/slideLayout" Target="../slideLayouts/slideLayout1.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3.png"/></Relationships>
</file>

<file path=ppt/slides/_rels/slide18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189.png"/><Relationship Id="rId5" Type="http://schemas.openxmlformats.org/officeDocument/2006/relationships/image" Target="../media/image187.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7.png"/><Relationship Id="rId4" Type="http://schemas.openxmlformats.org/officeDocument/2006/relationships/image" Target="../media/image3.png"/></Relationships>
</file>

<file path=ppt/slides/_rels/slide1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1.xml"/><Relationship Id="rId1" Type="http://schemas.openxmlformats.org/officeDocument/2006/relationships/slideLayout" Target="../slideLayouts/slideLayout1.xml"/><Relationship Id="rId6" Type="http://schemas.openxmlformats.org/officeDocument/2006/relationships/image" Target="../media/image191.png"/><Relationship Id="rId5" Type="http://schemas.openxmlformats.org/officeDocument/2006/relationships/image" Target="../media/image187.png"/><Relationship Id="rId4" Type="http://schemas.openxmlformats.org/officeDocument/2006/relationships/image" Target="../media/image3.png"/></Relationships>
</file>

<file path=ppt/slides/_rels/slide19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2.xml"/><Relationship Id="rId1" Type="http://schemas.openxmlformats.org/officeDocument/2006/relationships/slideLayout" Target="../slideLayouts/slideLayout1.xml"/><Relationship Id="rId6" Type="http://schemas.openxmlformats.org/officeDocument/2006/relationships/image" Target="../media/image189.png"/><Relationship Id="rId5" Type="http://schemas.openxmlformats.org/officeDocument/2006/relationships/image" Target="../media/image187.png"/><Relationship Id="rId4" Type="http://schemas.openxmlformats.org/officeDocument/2006/relationships/image" Target="../media/image3.png"/></Relationships>
</file>

<file path=ppt/slides/_rels/slide1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189.png"/><Relationship Id="rId5" Type="http://schemas.openxmlformats.org/officeDocument/2006/relationships/image" Target="../media/image187.png"/><Relationship Id="rId4"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94.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3.png"/></Relationships>
</file>

<file path=ppt/slides/_rels/slide1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5.xml"/><Relationship Id="rId1" Type="http://schemas.openxmlformats.org/officeDocument/2006/relationships/slideLayout" Target="../slideLayouts/slideLayout1.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3.png"/></Relationships>
</file>

<file path=ppt/slides/_rels/slide19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image" Target="../media/image197.png"/><Relationship Id="rId5" Type="http://schemas.openxmlformats.org/officeDocument/2006/relationships/image" Target="../media/image195.png"/><Relationship Id="rId4" Type="http://schemas.openxmlformats.org/officeDocument/2006/relationships/image" Target="../media/image3.png"/></Relationships>
</file>

<file path=ppt/slides/_rels/slide19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195.png"/><Relationship Id="rId4" Type="http://schemas.openxmlformats.org/officeDocument/2006/relationships/image" Target="../media/image3.png"/></Relationships>
</file>

<file path=ppt/slides/_rels/slide19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8.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5.png"/><Relationship Id="rId4" Type="http://schemas.openxmlformats.org/officeDocument/2006/relationships/image" Target="../media/image3.png"/></Relationships>
</file>

<file path=ppt/slides/_rels/slide19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9.xml"/><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image" Target="../media/image19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0.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5.png"/><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04.png"/><Relationship Id="rId2" Type="http://schemas.openxmlformats.org/officeDocument/2006/relationships/notesSlide" Target="../notesSlides/notesSlide201.xml"/><Relationship Id="rId1" Type="http://schemas.openxmlformats.org/officeDocument/2006/relationships/slideLayout" Target="../slideLayouts/slideLayout1.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3.png"/></Relationships>
</file>

<file path=ppt/slides/_rels/slide20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jp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4.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jpg"/></Relationships>
</file>

<file path=ppt/slides/_rels/slide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67.gif"/><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1"/>
          <p:cNvSpPr/>
          <p:nvPr/>
        </p:nvSpPr>
        <p:spPr>
          <a:xfrm>
            <a:off x="0" y="0"/>
            <a:ext cx="9906000" cy="6858000"/>
          </a:xfrm>
          <a:prstGeom prst="rect">
            <a:avLst/>
          </a:prstGeom>
          <a:solidFill>
            <a:srgbClr val="213D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pic>
        <p:nvPicPr>
          <p:cNvPr id="26" name="Google Shape;26;p1"/>
          <p:cNvPicPr preferRelativeResize="0"/>
          <p:nvPr/>
        </p:nvPicPr>
        <p:blipFill rotWithShape="1">
          <a:blip r:embed="rId3">
            <a:alphaModFix/>
          </a:blip>
          <a:srcRect/>
          <a:stretch/>
        </p:blipFill>
        <p:spPr>
          <a:xfrm>
            <a:off x="2743004" y="2510775"/>
            <a:ext cx="4419992" cy="1836450"/>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0"/>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Checklist obiettivi</a:t>
            </a:r>
            <a:endParaRPr/>
          </a:p>
        </p:txBody>
      </p:sp>
      <p:sp>
        <p:nvSpPr>
          <p:cNvPr id="122" name="Google Shape;122;p10"/>
          <p:cNvSpPr txBox="1"/>
          <p:nvPr/>
        </p:nvSpPr>
        <p:spPr>
          <a:xfrm>
            <a:off x="398119" y="1988841"/>
            <a:ext cx="9019377" cy="372409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Individuare la migliore sequenza di attrazioni da visitare attraverso l’uso di algoritmi greedy costruttivi, ad hoc e di miglioramento</a:t>
            </a:r>
            <a:endParaRPr/>
          </a:p>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Massimizzare il gradimento del visitatore</a:t>
            </a:r>
            <a:endParaRPr/>
          </a:p>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Visitare il maggior numero di attrazioni possibili durante l’intera durata della gita</a:t>
            </a:r>
            <a:endParaRPr/>
          </a:p>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Partire dall’hotel</a:t>
            </a:r>
            <a:endParaRPr/>
          </a:p>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Ritornare all’hotel</a:t>
            </a:r>
            <a:endParaRPr/>
          </a:p>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Rispettare le time windows di ogni attrazione visitata</a:t>
            </a:r>
            <a:endParaRPr/>
          </a:p>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Garantire una visita istantanea</a:t>
            </a:r>
            <a:endParaRPr/>
          </a:p>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Possibilità di arrivare in anticipo e di attendere l’apertura della prima attrazione disponibile</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3" name="Google Shape;123;p1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24" name="Google Shape;124;p1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25" name="Google Shape;125;p1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0"/>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00"/>
          <p:cNvSpPr txBox="1">
            <a:spLocks noGrp="1"/>
          </p:cNvSpPr>
          <p:nvPr>
            <p:ph type="ctrTitle"/>
          </p:nvPr>
        </p:nvSpPr>
        <p:spPr>
          <a:xfrm>
            <a:off x="659335" y="908720"/>
            <a:ext cx="868615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input (7/15) </a:t>
            </a:r>
            <a:endParaRPr/>
          </a:p>
        </p:txBody>
      </p:sp>
      <p:sp>
        <p:nvSpPr>
          <p:cNvPr id="1471" name="Google Shape;1471;p100"/>
          <p:cNvSpPr txBox="1"/>
          <p:nvPr/>
        </p:nvSpPr>
        <p:spPr>
          <a:xfrm>
            <a:off x="398119" y="1988841"/>
            <a:ext cx="9019377" cy="3970318"/>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b="1">
                <a:solidFill>
                  <a:schemeClr val="dk1"/>
                </a:solidFill>
                <a:latin typeface="Times New Roman"/>
                <a:ea typeface="Times New Roman"/>
                <a:cs typeface="Times New Roman"/>
                <a:sym typeface="Times New Roman"/>
              </a:rPr>
              <a:t>percentuale_distruzione </a:t>
            </a:r>
            <a:r>
              <a:rPr lang="it-IT" sz="1800">
                <a:solidFill>
                  <a:schemeClr val="dk1"/>
                </a:solidFill>
                <a:latin typeface="Times New Roman"/>
                <a:ea typeface="Times New Roman"/>
                <a:cs typeface="Times New Roman"/>
                <a:sym typeface="Times New Roman"/>
              </a:rPr>
              <a:t>è una variabile che indica la percentuale di soluzione corrente che </a:t>
            </a:r>
            <a:r>
              <a:rPr lang="it-IT" sz="1800" b="1">
                <a:solidFill>
                  <a:schemeClr val="dk1"/>
                </a:solidFill>
                <a:latin typeface="Times New Roman"/>
                <a:ea typeface="Times New Roman"/>
                <a:cs typeface="Times New Roman"/>
                <a:sym typeface="Times New Roman"/>
              </a:rPr>
              <a:t>non</a:t>
            </a:r>
            <a:r>
              <a:rPr lang="it-IT" sz="1800">
                <a:solidFill>
                  <a:schemeClr val="dk1"/>
                </a:solidFill>
                <a:latin typeface="Times New Roman"/>
                <a:ea typeface="Times New Roman"/>
                <a:cs typeface="Times New Roman"/>
                <a:sym typeface="Times New Roman"/>
              </a:rPr>
              <a:t> deve essere distrutta a partire dall’inizio (da sinistra). Si applica alla </a:t>
            </a:r>
            <a:r>
              <a:rPr lang="it-IT" sz="1800" b="1">
                <a:solidFill>
                  <a:schemeClr val="dk1"/>
                </a:solidFill>
                <a:latin typeface="Times New Roman"/>
                <a:ea typeface="Times New Roman"/>
                <a:cs typeface="Times New Roman"/>
                <a:sym typeface="Times New Roman"/>
              </a:rPr>
              <a:t>soluzione corrente </a:t>
            </a:r>
            <a:r>
              <a:rPr lang="it-IT" sz="1800">
                <a:solidFill>
                  <a:schemeClr val="dk1"/>
                </a:solidFill>
                <a:latin typeface="Times New Roman"/>
                <a:ea typeface="Times New Roman"/>
                <a:cs typeface="Times New Roman"/>
                <a:sym typeface="Times New Roman"/>
              </a:rPr>
              <a:t>e quest’ultima può variare durante l’esecuzione:</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se la nuova soluzione corrente è più lunga di quella precedente allora più nodi rientreranno nella parte protetta</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Se invece la nuova soluzione corrente è più corta di quella precedente allora meno nodi rientreranno nella parte protetta</a:t>
            </a:r>
            <a:endParaRPr/>
          </a:p>
          <a:p>
            <a:pPr marL="742950" marR="0" lvl="1" indent="-171450" algn="just" rtl="0">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742950" marR="0" lvl="1" indent="-171450" algn="just" rtl="0">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L’operatore di Destroy non va a cancellare direttamente tutta la parte della soluzione corrente che non appartiene alla lista protetta ma va a ricercare, nella porzione di lista in cui può operare (parte a destra), il nodo peggiore ed elimina da quel nodo lì in poi. Il criterio di scelta dell’attrazione da eliminare si basa sul valore di attesa (tempo sprecato).</a:t>
            </a:r>
            <a:endParaRPr/>
          </a:p>
        </p:txBody>
      </p:sp>
      <p:pic>
        <p:nvPicPr>
          <p:cNvPr id="1472" name="Google Shape;1472;p10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473" name="Google Shape;1473;p100"/>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474" name="Google Shape;1474;p100"/>
          <p:cNvPicPr preferRelativeResize="0"/>
          <p:nvPr/>
        </p:nvPicPr>
        <p:blipFill rotWithShape="1">
          <a:blip r:embed="rId5">
            <a:alphaModFix/>
          </a:blip>
          <a:srcRect l="5667" r="1177"/>
          <a:stretch/>
        </p:blipFill>
        <p:spPr>
          <a:xfrm>
            <a:off x="659335" y="1674627"/>
            <a:ext cx="8587330" cy="314214"/>
          </a:xfrm>
          <a:prstGeom prst="rect">
            <a:avLst/>
          </a:prstGeom>
          <a:noFill/>
          <a:ln>
            <a:noFill/>
          </a:ln>
        </p:spPr>
      </p:pic>
      <p:sp>
        <p:nvSpPr>
          <p:cNvPr id="1475" name="Google Shape;1475;p100"/>
          <p:cNvSpPr/>
          <p:nvPr/>
        </p:nvSpPr>
        <p:spPr>
          <a:xfrm>
            <a:off x="7401271" y="1664983"/>
            <a:ext cx="1845393" cy="314215"/>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6" name="Google Shape;1476;p10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7" name="Google Shape;1477;p10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8" name="Google Shape;1478;p10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9" name="Google Shape;1479;p100"/>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101"/>
          <p:cNvSpPr/>
          <p:nvPr/>
        </p:nvSpPr>
        <p:spPr>
          <a:xfrm>
            <a:off x="1686921" y="3246463"/>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5" name="Google Shape;1485;p101"/>
          <p:cNvSpPr/>
          <p:nvPr/>
        </p:nvSpPr>
        <p:spPr>
          <a:xfrm>
            <a:off x="2596972" y="3243335"/>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6" name="Google Shape;1486;p101"/>
          <p:cNvSpPr/>
          <p:nvPr/>
        </p:nvSpPr>
        <p:spPr>
          <a:xfrm>
            <a:off x="820524" y="3246463"/>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7" name="Google Shape;1487;p101"/>
          <p:cNvSpPr txBox="1">
            <a:spLocks noGrp="1"/>
          </p:cNvSpPr>
          <p:nvPr>
            <p:ph type="ctrTitle"/>
          </p:nvPr>
        </p:nvSpPr>
        <p:spPr>
          <a:xfrm>
            <a:off x="632520" y="691359"/>
            <a:ext cx="9273479"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esempio animato di destroy (8/15) </a:t>
            </a:r>
            <a:endParaRPr/>
          </a:p>
        </p:txBody>
      </p:sp>
      <p:sp>
        <p:nvSpPr>
          <p:cNvPr id="1488" name="Google Shape;1488;p101"/>
          <p:cNvSpPr/>
          <p:nvPr/>
        </p:nvSpPr>
        <p:spPr>
          <a:xfrm>
            <a:off x="825853" y="3253395"/>
            <a:ext cx="548640" cy="548640"/>
          </a:xfrm>
          <a:prstGeom prst="ellipse">
            <a:avLst/>
          </a:prstGeom>
          <a:solidFill>
            <a:srgbClr val="0070C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9" name="Google Shape;1489;p101"/>
          <p:cNvSpPr txBox="1"/>
          <p:nvPr/>
        </p:nvSpPr>
        <p:spPr>
          <a:xfrm>
            <a:off x="398119" y="1534366"/>
            <a:ext cx="9019377" cy="36933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current_solution contiene 10 attrazioni</a:t>
            </a:r>
            <a:endParaRPr/>
          </a:p>
        </p:txBody>
      </p:sp>
      <p:pic>
        <p:nvPicPr>
          <p:cNvPr id="1490" name="Google Shape;1490;p10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491" name="Google Shape;1491;p10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492" name="Google Shape;1492;p101"/>
          <p:cNvSpPr/>
          <p:nvPr/>
        </p:nvSpPr>
        <p:spPr>
          <a:xfrm>
            <a:off x="3484820" y="3238561"/>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3" name="Google Shape;1493;p101"/>
          <p:cNvSpPr/>
          <p:nvPr/>
        </p:nvSpPr>
        <p:spPr>
          <a:xfrm>
            <a:off x="1672103" y="3247694"/>
            <a:ext cx="548640" cy="548640"/>
          </a:xfrm>
          <a:prstGeom prst="ellipse">
            <a:avLst/>
          </a:prstGeom>
          <a:solidFill>
            <a:srgbClr val="0070C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4" name="Google Shape;1494;p101"/>
          <p:cNvSpPr/>
          <p:nvPr/>
        </p:nvSpPr>
        <p:spPr>
          <a:xfrm>
            <a:off x="2593975" y="3240948"/>
            <a:ext cx="548640" cy="548640"/>
          </a:xfrm>
          <a:prstGeom prst="ellipse">
            <a:avLst/>
          </a:prstGeom>
          <a:solidFill>
            <a:srgbClr val="0070C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5" name="Google Shape;1495;p101"/>
          <p:cNvSpPr/>
          <p:nvPr/>
        </p:nvSpPr>
        <p:spPr>
          <a:xfrm>
            <a:off x="4409689" y="3227445"/>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6" name="Google Shape;1496;p101"/>
          <p:cNvSpPr/>
          <p:nvPr/>
        </p:nvSpPr>
        <p:spPr>
          <a:xfrm>
            <a:off x="5269367" y="3227445"/>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7" name="Google Shape;1497;p101"/>
          <p:cNvSpPr/>
          <p:nvPr/>
        </p:nvSpPr>
        <p:spPr>
          <a:xfrm>
            <a:off x="6214307" y="3238561"/>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8" name="Google Shape;1498;p101"/>
          <p:cNvSpPr/>
          <p:nvPr/>
        </p:nvSpPr>
        <p:spPr>
          <a:xfrm>
            <a:off x="7073985" y="3238561"/>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9" name="Google Shape;1499;p101"/>
          <p:cNvSpPr/>
          <p:nvPr/>
        </p:nvSpPr>
        <p:spPr>
          <a:xfrm>
            <a:off x="7944321" y="3229134"/>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0" name="Google Shape;1500;p101"/>
          <p:cNvSpPr/>
          <p:nvPr/>
        </p:nvSpPr>
        <p:spPr>
          <a:xfrm>
            <a:off x="8803999" y="3229134"/>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501" name="Google Shape;1501;p101"/>
          <p:cNvCxnSpPr>
            <a:stCxn id="1486" idx="6"/>
            <a:endCxn id="1484" idx="2"/>
          </p:cNvCxnSpPr>
          <p:nvPr/>
        </p:nvCxnSpPr>
        <p:spPr>
          <a:xfrm>
            <a:off x="1369164" y="3520783"/>
            <a:ext cx="317700" cy="0"/>
          </a:xfrm>
          <a:prstGeom prst="straightConnector1">
            <a:avLst/>
          </a:prstGeom>
          <a:noFill/>
          <a:ln w="9525" cap="flat" cmpd="sng">
            <a:solidFill>
              <a:schemeClr val="dk1"/>
            </a:solidFill>
            <a:prstDash val="solid"/>
            <a:round/>
            <a:headEnd type="none" w="sm" len="sm"/>
            <a:tailEnd type="triangle" w="med" len="med"/>
          </a:ln>
        </p:spPr>
      </p:cxnSp>
      <p:cxnSp>
        <p:nvCxnSpPr>
          <p:cNvPr id="1502" name="Google Shape;1502;p101"/>
          <p:cNvCxnSpPr>
            <a:stCxn id="1484" idx="6"/>
            <a:endCxn id="1485" idx="2"/>
          </p:cNvCxnSpPr>
          <p:nvPr/>
        </p:nvCxnSpPr>
        <p:spPr>
          <a:xfrm rot="10800000" flipH="1">
            <a:off x="2235561" y="3517783"/>
            <a:ext cx="361500" cy="3000"/>
          </a:xfrm>
          <a:prstGeom prst="straightConnector1">
            <a:avLst/>
          </a:prstGeom>
          <a:noFill/>
          <a:ln w="9525" cap="flat" cmpd="sng">
            <a:solidFill>
              <a:schemeClr val="dk1"/>
            </a:solidFill>
            <a:prstDash val="solid"/>
            <a:round/>
            <a:headEnd type="none" w="sm" len="sm"/>
            <a:tailEnd type="triangle" w="med" len="med"/>
          </a:ln>
        </p:spPr>
      </p:cxnSp>
      <p:cxnSp>
        <p:nvCxnSpPr>
          <p:cNvPr id="1503" name="Google Shape;1503;p101"/>
          <p:cNvCxnSpPr>
            <a:stCxn id="1485" idx="6"/>
            <a:endCxn id="1492" idx="2"/>
          </p:cNvCxnSpPr>
          <p:nvPr/>
        </p:nvCxnSpPr>
        <p:spPr>
          <a:xfrm rot="10800000" flipH="1">
            <a:off x="3145612" y="3512855"/>
            <a:ext cx="339300" cy="4800"/>
          </a:xfrm>
          <a:prstGeom prst="straightConnector1">
            <a:avLst/>
          </a:prstGeom>
          <a:noFill/>
          <a:ln w="9525" cap="flat" cmpd="sng">
            <a:solidFill>
              <a:schemeClr val="dk1"/>
            </a:solidFill>
            <a:prstDash val="solid"/>
            <a:round/>
            <a:headEnd type="none" w="sm" len="sm"/>
            <a:tailEnd type="triangle" w="med" len="med"/>
          </a:ln>
        </p:spPr>
      </p:cxnSp>
      <p:cxnSp>
        <p:nvCxnSpPr>
          <p:cNvPr id="1504" name="Google Shape;1504;p101"/>
          <p:cNvCxnSpPr>
            <a:stCxn id="1492" idx="6"/>
            <a:endCxn id="1495" idx="2"/>
          </p:cNvCxnSpPr>
          <p:nvPr/>
        </p:nvCxnSpPr>
        <p:spPr>
          <a:xfrm rot="10800000" flipH="1">
            <a:off x="4033460" y="3501781"/>
            <a:ext cx="376200" cy="11100"/>
          </a:xfrm>
          <a:prstGeom prst="straightConnector1">
            <a:avLst/>
          </a:prstGeom>
          <a:noFill/>
          <a:ln w="9525" cap="flat" cmpd="sng">
            <a:solidFill>
              <a:schemeClr val="dk1"/>
            </a:solidFill>
            <a:prstDash val="solid"/>
            <a:round/>
            <a:headEnd type="none" w="sm" len="sm"/>
            <a:tailEnd type="triangle" w="med" len="med"/>
          </a:ln>
        </p:spPr>
      </p:cxnSp>
      <p:cxnSp>
        <p:nvCxnSpPr>
          <p:cNvPr id="1505" name="Google Shape;1505;p101"/>
          <p:cNvCxnSpPr>
            <a:stCxn id="1495" idx="6"/>
            <a:endCxn id="1496" idx="2"/>
          </p:cNvCxnSpPr>
          <p:nvPr/>
        </p:nvCxnSpPr>
        <p:spPr>
          <a:xfrm>
            <a:off x="4958329" y="3501765"/>
            <a:ext cx="311100" cy="0"/>
          </a:xfrm>
          <a:prstGeom prst="straightConnector1">
            <a:avLst/>
          </a:prstGeom>
          <a:noFill/>
          <a:ln w="9525" cap="flat" cmpd="sng">
            <a:solidFill>
              <a:schemeClr val="dk1"/>
            </a:solidFill>
            <a:prstDash val="solid"/>
            <a:round/>
            <a:headEnd type="none" w="sm" len="sm"/>
            <a:tailEnd type="triangle" w="med" len="med"/>
          </a:ln>
        </p:spPr>
      </p:cxnSp>
      <p:cxnSp>
        <p:nvCxnSpPr>
          <p:cNvPr id="1506" name="Google Shape;1506;p101"/>
          <p:cNvCxnSpPr>
            <a:stCxn id="1496" idx="6"/>
            <a:endCxn id="1497" idx="2"/>
          </p:cNvCxnSpPr>
          <p:nvPr/>
        </p:nvCxnSpPr>
        <p:spPr>
          <a:xfrm>
            <a:off x="5818007" y="3501765"/>
            <a:ext cx="396300" cy="11100"/>
          </a:xfrm>
          <a:prstGeom prst="straightConnector1">
            <a:avLst/>
          </a:prstGeom>
          <a:noFill/>
          <a:ln w="9525" cap="flat" cmpd="sng">
            <a:solidFill>
              <a:schemeClr val="dk1"/>
            </a:solidFill>
            <a:prstDash val="solid"/>
            <a:round/>
            <a:headEnd type="none" w="sm" len="sm"/>
            <a:tailEnd type="triangle" w="med" len="med"/>
          </a:ln>
        </p:spPr>
      </p:cxnSp>
      <p:cxnSp>
        <p:nvCxnSpPr>
          <p:cNvPr id="1507" name="Google Shape;1507;p101"/>
          <p:cNvCxnSpPr>
            <a:stCxn id="1497" idx="6"/>
            <a:endCxn id="1498" idx="2"/>
          </p:cNvCxnSpPr>
          <p:nvPr/>
        </p:nvCxnSpPr>
        <p:spPr>
          <a:xfrm>
            <a:off x="6762947" y="3512881"/>
            <a:ext cx="311100" cy="0"/>
          </a:xfrm>
          <a:prstGeom prst="straightConnector1">
            <a:avLst/>
          </a:prstGeom>
          <a:noFill/>
          <a:ln w="9525" cap="flat" cmpd="sng">
            <a:solidFill>
              <a:schemeClr val="dk1"/>
            </a:solidFill>
            <a:prstDash val="solid"/>
            <a:round/>
            <a:headEnd type="none" w="sm" len="sm"/>
            <a:tailEnd type="triangle" w="med" len="med"/>
          </a:ln>
        </p:spPr>
      </p:cxnSp>
      <p:cxnSp>
        <p:nvCxnSpPr>
          <p:cNvPr id="1508" name="Google Shape;1508;p101"/>
          <p:cNvCxnSpPr>
            <a:stCxn id="1498" idx="6"/>
            <a:endCxn id="1499" idx="2"/>
          </p:cNvCxnSpPr>
          <p:nvPr/>
        </p:nvCxnSpPr>
        <p:spPr>
          <a:xfrm rot="10800000" flipH="1">
            <a:off x="7622625" y="3503581"/>
            <a:ext cx="321600" cy="9300"/>
          </a:xfrm>
          <a:prstGeom prst="straightConnector1">
            <a:avLst/>
          </a:prstGeom>
          <a:noFill/>
          <a:ln w="9525" cap="flat" cmpd="sng">
            <a:solidFill>
              <a:schemeClr val="dk1"/>
            </a:solidFill>
            <a:prstDash val="solid"/>
            <a:round/>
            <a:headEnd type="none" w="sm" len="sm"/>
            <a:tailEnd type="triangle" w="med" len="med"/>
          </a:ln>
        </p:spPr>
      </p:cxnSp>
      <p:cxnSp>
        <p:nvCxnSpPr>
          <p:cNvPr id="1509" name="Google Shape;1509;p101"/>
          <p:cNvCxnSpPr>
            <a:stCxn id="1499" idx="6"/>
            <a:endCxn id="1500" idx="2"/>
          </p:cNvCxnSpPr>
          <p:nvPr/>
        </p:nvCxnSpPr>
        <p:spPr>
          <a:xfrm>
            <a:off x="8492961" y="3503454"/>
            <a:ext cx="311100" cy="0"/>
          </a:xfrm>
          <a:prstGeom prst="straightConnector1">
            <a:avLst/>
          </a:prstGeom>
          <a:noFill/>
          <a:ln w="9525" cap="flat" cmpd="sng">
            <a:solidFill>
              <a:schemeClr val="dk1"/>
            </a:solidFill>
            <a:prstDash val="solid"/>
            <a:round/>
            <a:headEnd type="none" w="sm" len="sm"/>
            <a:tailEnd type="triangle" w="med" len="med"/>
          </a:ln>
        </p:spPr>
      </p:cxnSp>
      <p:pic>
        <p:nvPicPr>
          <p:cNvPr id="1510" name="Google Shape;1510;p101" descr="Scudo con riempimento a tinta unita"/>
          <p:cNvPicPr preferRelativeResize="0"/>
          <p:nvPr/>
        </p:nvPicPr>
        <p:blipFill rotWithShape="1">
          <a:blip r:embed="rId5">
            <a:alphaModFix/>
          </a:blip>
          <a:srcRect/>
          <a:stretch/>
        </p:blipFill>
        <p:spPr>
          <a:xfrm>
            <a:off x="1539953" y="4530824"/>
            <a:ext cx="914400" cy="914400"/>
          </a:xfrm>
          <a:prstGeom prst="rect">
            <a:avLst/>
          </a:prstGeom>
          <a:noFill/>
          <a:ln>
            <a:noFill/>
          </a:ln>
        </p:spPr>
      </p:pic>
      <p:sp>
        <p:nvSpPr>
          <p:cNvPr id="1511" name="Google Shape;1511;p101"/>
          <p:cNvSpPr/>
          <p:nvPr/>
        </p:nvSpPr>
        <p:spPr>
          <a:xfrm rot="-5400000">
            <a:off x="1722833" y="2976825"/>
            <a:ext cx="548640" cy="2353258"/>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12" name="Google Shape;1512;p101"/>
          <p:cNvSpPr/>
          <p:nvPr/>
        </p:nvSpPr>
        <p:spPr>
          <a:xfrm>
            <a:off x="5269367" y="3227445"/>
            <a:ext cx="548640" cy="548640"/>
          </a:xfrm>
          <a:prstGeom prst="ellipse">
            <a:avLst/>
          </a:prstGeom>
          <a:solidFill>
            <a:srgbClr val="FF0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13" name="Google Shape;1513;p101" descr="Freccia in su con riempimento a tinta unita"/>
          <p:cNvPicPr preferRelativeResize="0"/>
          <p:nvPr/>
        </p:nvPicPr>
        <p:blipFill rotWithShape="1">
          <a:blip r:embed="rId6">
            <a:alphaModFix/>
          </a:blip>
          <a:srcRect/>
          <a:stretch/>
        </p:blipFill>
        <p:spPr>
          <a:xfrm>
            <a:off x="3301940" y="3906086"/>
            <a:ext cx="914400" cy="914400"/>
          </a:xfrm>
          <a:prstGeom prst="rect">
            <a:avLst/>
          </a:prstGeom>
          <a:noFill/>
          <a:ln>
            <a:noFill/>
          </a:ln>
        </p:spPr>
      </p:pic>
      <p:pic>
        <p:nvPicPr>
          <p:cNvPr id="1514" name="Google Shape;1514;p101" descr="Freccia in su con riempimento a tinta unita"/>
          <p:cNvPicPr preferRelativeResize="0"/>
          <p:nvPr/>
        </p:nvPicPr>
        <p:blipFill rotWithShape="1">
          <a:blip r:embed="rId6">
            <a:alphaModFix/>
          </a:blip>
          <a:srcRect/>
          <a:stretch/>
        </p:blipFill>
        <p:spPr>
          <a:xfrm>
            <a:off x="4216340" y="3899521"/>
            <a:ext cx="914400" cy="914400"/>
          </a:xfrm>
          <a:prstGeom prst="rect">
            <a:avLst/>
          </a:prstGeom>
          <a:noFill/>
          <a:ln>
            <a:noFill/>
          </a:ln>
        </p:spPr>
      </p:pic>
      <p:pic>
        <p:nvPicPr>
          <p:cNvPr id="1515" name="Google Shape;1515;p101" descr="Freccia in su con riempimento a tinta unita"/>
          <p:cNvPicPr preferRelativeResize="0"/>
          <p:nvPr/>
        </p:nvPicPr>
        <p:blipFill rotWithShape="1">
          <a:blip r:embed="rId6">
            <a:alphaModFix/>
          </a:blip>
          <a:srcRect/>
          <a:stretch/>
        </p:blipFill>
        <p:spPr>
          <a:xfrm>
            <a:off x="5065861" y="3897339"/>
            <a:ext cx="914400" cy="914400"/>
          </a:xfrm>
          <a:prstGeom prst="rect">
            <a:avLst/>
          </a:prstGeom>
          <a:noFill/>
          <a:ln>
            <a:noFill/>
          </a:ln>
        </p:spPr>
      </p:pic>
      <p:pic>
        <p:nvPicPr>
          <p:cNvPr id="1516" name="Google Shape;1516;p101" descr="Freccia in su con riempimento a tinta unita"/>
          <p:cNvPicPr preferRelativeResize="0"/>
          <p:nvPr/>
        </p:nvPicPr>
        <p:blipFill rotWithShape="1">
          <a:blip r:embed="rId6">
            <a:alphaModFix/>
          </a:blip>
          <a:srcRect/>
          <a:stretch/>
        </p:blipFill>
        <p:spPr>
          <a:xfrm>
            <a:off x="6045140" y="3891290"/>
            <a:ext cx="914400" cy="914400"/>
          </a:xfrm>
          <a:prstGeom prst="rect">
            <a:avLst/>
          </a:prstGeom>
          <a:noFill/>
          <a:ln>
            <a:noFill/>
          </a:ln>
        </p:spPr>
      </p:pic>
      <p:pic>
        <p:nvPicPr>
          <p:cNvPr id="1517" name="Google Shape;1517;p101" descr="Freccia in su con riempimento a tinta unita"/>
          <p:cNvPicPr preferRelativeResize="0"/>
          <p:nvPr/>
        </p:nvPicPr>
        <p:blipFill rotWithShape="1">
          <a:blip r:embed="rId6">
            <a:alphaModFix/>
          </a:blip>
          <a:srcRect/>
          <a:stretch/>
        </p:blipFill>
        <p:spPr>
          <a:xfrm>
            <a:off x="6894661" y="3879134"/>
            <a:ext cx="914400" cy="914400"/>
          </a:xfrm>
          <a:prstGeom prst="rect">
            <a:avLst/>
          </a:prstGeom>
          <a:noFill/>
          <a:ln>
            <a:noFill/>
          </a:ln>
        </p:spPr>
      </p:pic>
      <p:pic>
        <p:nvPicPr>
          <p:cNvPr id="1518" name="Google Shape;1518;p101" descr="Freccia in su con riempimento a tinta unita"/>
          <p:cNvPicPr preferRelativeResize="0"/>
          <p:nvPr/>
        </p:nvPicPr>
        <p:blipFill rotWithShape="1">
          <a:blip r:embed="rId6">
            <a:alphaModFix/>
          </a:blip>
          <a:srcRect/>
          <a:stretch/>
        </p:blipFill>
        <p:spPr>
          <a:xfrm>
            <a:off x="7761441" y="3899521"/>
            <a:ext cx="914400" cy="914400"/>
          </a:xfrm>
          <a:prstGeom prst="rect">
            <a:avLst/>
          </a:prstGeom>
          <a:noFill/>
          <a:ln>
            <a:noFill/>
          </a:ln>
        </p:spPr>
      </p:pic>
      <p:pic>
        <p:nvPicPr>
          <p:cNvPr id="1519" name="Google Shape;1519;p101" descr="Freccia in su con riempimento a tinta unita"/>
          <p:cNvPicPr preferRelativeResize="0"/>
          <p:nvPr/>
        </p:nvPicPr>
        <p:blipFill rotWithShape="1">
          <a:blip r:embed="rId6">
            <a:alphaModFix/>
          </a:blip>
          <a:srcRect/>
          <a:stretch/>
        </p:blipFill>
        <p:spPr>
          <a:xfrm>
            <a:off x="8610962" y="3897339"/>
            <a:ext cx="914400" cy="914400"/>
          </a:xfrm>
          <a:prstGeom prst="rect">
            <a:avLst/>
          </a:prstGeom>
          <a:noFill/>
          <a:ln>
            <a:noFill/>
          </a:ln>
        </p:spPr>
      </p:pic>
      <p:sp>
        <p:nvSpPr>
          <p:cNvPr id="1520" name="Google Shape;1520;p101"/>
          <p:cNvSpPr/>
          <p:nvPr/>
        </p:nvSpPr>
        <p:spPr>
          <a:xfrm>
            <a:off x="815195" y="3247694"/>
            <a:ext cx="548640" cy="548640"/>
          </a:xfrm>
          <a:prstGeom prst="ellipse">
            <a:avLst/>
          </a:prstGeom>
          <a:solidFill>
            <a:srgbClr val="00B05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101"/>
          <p:cNvSpPr/>
          <p:nvPr/>
        </p:nvSpPr>
        <p:spPr>
          <a:xfrm>
            <a:off x="1672103" y="3247694"/>
            <a:ext cx="548640" cy="548640"/>
          </a:xfrm>
          <a:prstGeom prst="ellipse">
            <a:avLst/>
          </a:prstGeom>
          <a:solidFill>
            <a:srgbClr val="00B05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101"/>
          <p:cNvSpPr/>
          <p:nvPr/>
        </p:nvSpPr>
        <p:spPr>
          <a:xfrm>
            <a:off x="2595474" y="3240948"/>
            <a:ext cx="548640" cy="548640"/>
          </a:xfrm>
          <a:prstGeom prst="ellipse">
            <a:avLst/>
          </a:prstGeom>
          <a:solidFill>
            <a:srgbClr val="00B05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101"/>
          <p:cNvSpPr/>
          <p:nvPr/>
        </p:nvSpPr>
        <p:spPr>
          <a:xfrm>
            <a:off x="3484820" y="3227445"/>
            <a:ext cx="548640" cy="548640"/>
          </a:xfrm>
          <a:prstGeom prst="ellipse">
            <a:avLst/>
          </a:prstGeom>
          <a:solidFill>
            <a:srgbClr val="00B05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101"/>
          <p:cNvSpPr/>
          <p:nvPr/>
        </p:nvSpPr>
        <p:spPr>
          <a:xfrm>
            <a:off x="4404360" y="3227445"/>
            <a:ext cx="548640" cy="548640"/>
          </a:xfrm>
          <a:prstGeom prst="ellipse">
            <a:avLst/>
          </a:prstGeom>
          <a:solidFill>
            <a:srgbClr val="00B05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10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6" name="Google Shape;1526;p10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10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8" name="Google Shape;1528;p101"/>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9" name="Google Shape;1529;p101"/>
          <p:cNvSpPr txBox="1"/>
          <p:nvPr/>
        </p:nvSpPr>
        <p:spPr>
          <a:xfrm>
            <a:off x="398119" y="1822082"/>
            <a:ext cx="4958498" cy="36933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percentuale_distruzione = 35%</a:t>
            </a:r>
            <a:endParaRPr/>
          </a:p>
        </p:txBody>
      </p:sp>
      <p:sp>
        <p:nvSpPr>
          <p:cNvPr id="1530" name="Google Shape;1530;p101"/>
          <p:cNvSpPr txBox="1"/>
          <p:nvPr/>
        </p:nvSpPr>
        <p:spPr>
          <a:xfrm>
            <a:off x="389046" y="2105852"/>
            <a:ext cx="4958498" cy="36933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nodi iniziali da «proteggere» = ⌊0,35∗10⌋ = 3</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11"/>
                                        </p:tgtEl>
                                        <p:attrNameLst>
                                          <p:attrName>style.visibility</p:attrName>
                                        </p:attrNameLst>
                                      </p:cBhvr>
                                      <p:to>
                                        <p:strVal val="visible"/>
                                      </p:to>
                                    </p:set>
                                    <p:anim calcmode="lin" valueType="num">
                                      <p:cBhvr additive="base">
                                        <p:cTn id="7" dur="500"/>
                                        <p:tgtEl>
                                          <p:spTgt spid="15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10"/>
                                        </p:tgtEl>
                                        <p:attrNameLst>
                                          <p:attrName>style.visibility</p:attrName>
                                        </p:attrNameLst>
                                      </p:cBhvr>
                                      <p:to>
                                        <p:strVal val="visible"/>
                                      </p:to>
                                    </p:set>
                                    <p:anim calcmode="lin" valueType="num">
                                      <p:cBhvr additive="base">
                                        <p:cTn id="12" dur="500"/>
                                        <p:tgtEl>
                                          <p:spTgt spid="1510"/>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8"/>
                                        </p:tgtEl>
                                        <p:attrNameLst>
                                          <p:attrName>style.visibility</p:attrName>
                                        </p:attrNameLst>
                                      </p:cBhvr>
                                      <p:to>
                                        <p:strVal val="visible"/>
                                      </p:to>
                                    </p:set>
                                    <p:animEffect transition="in" filter="fade">
                                      <p:cBhvr>
                                        <p:cTn id="17" dur="500"/>
                                        <p:tgtEl>
                                          <p:spTgt spid="1488"/>
                                        </p:tgtEl>
                                      </p:cBhvr>
                                    </p:animEffect>
                                  </p:childTnLst>
                                </p:cTn>
                              </p:par>
                              <p:par>
                                <p:cTn id="18" presetID="10" presetClass="entr" presetSubtype="0" fill="hold" nodeType="withEffect">
                                  <p:stCondLst>
                                    <p:cond delay="0"/>
                                  </p:stCondLst>
                                  <p:childTnLst>
                                    <p:set>
                                      <p:cBhvr>
                                        <p:cTn id="19" dur="1" fill="hold">
                                          <p:stCondLst>
                                            <p:cond delay="0"/>
                                          </p:stCondLst>
                                        </p:cTn>
                                        <p:tgtEl>
                                          <p:spTgt spid="1493"/>
                                        </p:tgtEl>
                                        <p:attrNameLst>
                                          <p:attrName>style.visibility</p:attrName>
                                        </p:attrNameLst>
                                      </p:cBhvr>
                                      <p:to>
                                        <p:strVal val="visible"/>
                                      </p:to>
                                    </p:set>
                                    <p:animEffect transition="in" filter="fade">
                                      <p:cBhvr>
                                        <p:cTn id="20" dur="500"/>
                                        <p:tgtEl>
                                          <p:spTgt spid="1493"/>
                                        </p:tgtEl>
                                      </p:cBhvr>
                                    </p:animEffect>
                                  </p:childTnLst>
                                </p:cTn>
                              </p:par>
                              <p:par>
                                <p:cTn id="21" presetID="10" presetClass="entr" presetSubtype="0" fill="hold" nodeType="withEffect">
                                  <p:stCondLst>
                                    <p:cond delay="0"/>
                                  </p:stCondLst>
                                  <p:childTnLst>
                                    <p:set>
                                      <p:cBhvr>
                                        <p:cTn id="22" dur="1" fill="hold">
                                          <p:stCondLst>
                                            <p:cond delay="0"/>
                                          </p:stCondLst>
                                        </p:cTn>
                                        <p:tgtEl>
                                          <p:spTgt spid="1494"/>
                                        </p:tgtEl>
                                        <p:attrNameLst>
                                          <p:attrName>style.visibility</p:attrName>
                                        </p:attrNameLst>
                                      </p:cBhvr>
                                      <p:to>
                                        <p:strVal val="visible"/>
                                      </p:to>
                                    </p:set>
                                    <p:animEffect transition="in" filter="fade">
                                      <p:cBhvr>
                                        <p:cTn id="23" dur="500"/>
                                        <p:tgtEl>
                                          <p:spTgt spid="149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513"/>
                                        </p:tgtEl>
                                        <p:attrNameLst>
                                          <p:attrName>style.visibility</p:attrName>
                                        </p:attrNameLst>
                                      </p:cBhvr>
                                      <p:to>
                                        <p:strVal val="visible"/>
                                      </p:to>
                                    </p:set>
                                    <p:anim calcmode="lin" valueType="num">
                                      <p:cBhvr additive="base">
                                        <p:cTn id="28" dur="650"/>
                                        <p:tgtEl>
                                          <p:spTgt spid="151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650"/>
                                        <p:tgtEl>
                                          <p:spTgt spid="1513"/>
                                        </p:tgtEl>
                                      </p:cBhvr>
                                    </p:animEffect>
                                    <p:set>
                                      <p:cBhvr>
                                        <p:cTn id="33" dur="1" fill="hold">
                                          <p:stCondLst>
                                            <p:cond delay="650"/>
                                          </p:stCondLst>
                                        </p:cTn>
                                        <p:tgtEl>
                                          <p:spTgt spid="1513"/>
                                        </p:tgtEl>
                                        <p:attrNameLst>
                                          <p:attrName>style.visibility</p:attrName>
                                        </p:attrNameLst>
                                      </p:cBhvr>
                                      <p:to>
                                        <p:strVal val="hidden"/>
                                      </p:to>
                                    </p:set>
                                  </p:childTnLst>
                                </p:cTn>
                              </p:par>
                            </p:childTnLst>
                          </p:cTn>
                        </p:par>
                        <p:par>
                          <p:cTn id="34" fill="hold">
                            <p:stCondLst>
                              <p:cond delay="650"/>
                            </p:stCondLst>
                            <p:childTnLst>
                              <p:par>
                                <p:cTn id="35" presetID="2" presetClass="entr" presetSubtype="4" fill="hold" nodeType="afterEffect">
                                  <p:stCondLst>
                                    <p:cond delay="0"/>
                                  </p:stCondLst>
                                  <p:childTnLst>
                                    <p:set>
                                      <p:cBhvr>
                                        <p:cTn id="36" dur="1" fill="hold">
                                          <p:stCondLst>
                                            <p:cond delay="0"/>
                                          </p:stCondLst>
                                        </p:cTn>
                                        <p:tgtEl>
                                          <p:spTgt spid="1514"/>
                                        </p:tgtEl>
                                        <p:attrNameLst>
                                          <p:attrName>style.visibility</p:attrName>
                                        </p:attrNameLst>
                                      </p:cBhvr>
                                      <p:to>
                                        <p:strVal val="visible"/>
                                      </p:to>
                                    </p:set>
                                    <p:anim calcmode="lin" valueType="num">
                                      <p:cBhvr additive="base">
                                        <p:cTn id="37" dur="650"/>
                                        <p:tgtEl>
                                          <p:spTgt spid="1514"/>
                                        </p:tgtEl>
                                        <p:attrNameLst>
                                          <p:attrName>ppt_y</p:attrName>
                                        </p:attrNameLst>
                                      </p:cBhvr>
                                      <p:tavLst>
                                        <p:tav tm="0">
                                          <p:val>
                                            <p:strVal val="#ppt_y+1"/>
                                          </p:val>
                                        </p:tav>
                                        <p:tav tm="100000">
                                          <p:val>
                                            <p:strVal val="#ppt_y"/>
                                          </p:val>
                                        </p:tav>
                                      </p:tavLst>
                                    </p:anim>
                                  </p:childTnLst>
                                </p:cTn>
                              </p:par>
                            </p:childTnLst>
                          </p:cTn>
                        </p:par>
                        <p:par>
                          <p:cTn id="38" fill="hold">
                            <p:stCondLst>
                              <p:cond delay="1300"/>
                            </p:stCondLst>
                            <p:childTnLst>
                              <p:par>
                                <p:cTn id="39" presetID="10" presetClass="exit" presetSubtype="0" fill="hold" nodeType="afterEffect">
                                  <p:stCondLst>
                                    <p:cond delay="0"/>
                                  </p:stCondLst>
                                  <p:childTnLst>
                                    <p:animEffect transition="out" filter="fade">
                                      <p:cBhvr>
                                        <p:cTn id="40" dur="650"/>
                                        <p:tgtEl>
                                          <p:spTgt spid="1514"/>
                                        </p:tgtEl>
                                      </p:cBhvr>
                                    </p:animEffect>
                                    <p:set>
                                      <p:cBhvr>
                                        <p:cTn id="41" dur="1" fill="hold">
                                          <p:stCondLst>
                                            <p:cond delay="650"/>
                                          </p:stCondLst>
                                        </p:cTn>
                                        <p:tgtEl>
                                          <p:spTgt spid="1514"/>
                                        </p:tgtEl>
                                        <p:attrNameLst>
                                          <p:attrName>style.visibility</p:attrName>
                                        </p:attrNameLst>
                                      </p:cBhvr>
                                      <p:to>
                                        <p:strVal val="hidden"/>
                                      </p:to>
                                    </p:set>
                                  </p:childTnLst>
                                </p:cTn>
                              </p:par>
                            </p:childTnLst>
                          </p:cTn>
                        </p:par>
                        <p:par>
                          <p:cTn id="42" fill="hold">
                            <p:stCondLst>
                              <p:cond delay="1950"/>
                            </p:stCondLst>
                            <p:childTnLst>
                              <p:par>
                                <p:cTn id="43" presetID="2" presetClass="entr" presetSubtype="4" fill="hold" nodeType="afterEffect">
                                  <p:stCondLst>
                                    <p:cond delay="0"/>
                                  </p:stCondLst>
                                  <p:childTnLst>
                                    <p:set>
                                      <p:cBhvr>
                                        <p:cTn id="44" dur="1" fill="hold">
                                          <p:stCondLst>
                                            <p:cond delay="0"/>
                                          </p:stCondLst>
                                        </p:cTn>
                                        <p:tgtEl>
                                          <p:spTgt spid="1515"/>
                                        </p:tgtEl>
                                        <p:attrNameLst>
                                          <p:attrName>style.visibility</p:attrName>
                                        </p:attrNameLst>
                                      </p:cBhvr>
                                      <p:to>
                                        <p:strVal val="visible"/>
                                      </p:to>
                                    </p:set>
                                    <p:anim calcmode="lin" valueType="num">
                                      <p:cBhvr additive="base">
                                        <p:cTn id="45" dur="650"/>
                                        <p:tgtEl>
                                          <p:spTgt spid="1515"/>
                                        </p:tgtEl>
                                        <p:attrNameLst>
                                          <p:attrName>ppt_y</p:attrName>
                                        </p:attrNameLst>
                                      </p:cBhvr>
                                      <p:tavLst>
                                        <p:tav tm="0">
                                          <p:val>
                                            <p:strVal val="#ppt_y+1"/>
                                          </p:val>
                                        </p:tav>
                                        <p:tav tm="100000">
                                          <p:val>
                                            <p:strVal val="#ppt_y"/>
                                          </p:val>
                                        </p:tav>
                                      </p:tavLst>
                                    </p:anim>
                                  </p:childTnLst>
                                </p:cTn>
                              </p:par>
                            </p:childTnLst>
                          </p:cTn>
                        </p:par>
                        <p:par>
                          <p:cTn id="46" fill="hold">
                            <p:stCondLst>
                              <p:cond delay="2600"/>
                            </p:stCondLst>
                            <p:childTnLst>
                              <p:par>
                                <p:cTn id="47" presetID="10" presetClass="exit" presetSubtype="0" fill="hold" nodeType="afterEffect">
                                  <p:stCondLst>
                                    <p:cond delay="0"/>
                                  </p:stCondLst>
                                  <p:childTnLst>
                                    <p:animEffect transition="out" filter="fade">
                                      <p:cBhvr>
                                        <p:cTn id="48" dur="650"/>
                                        <p:tgtEl>
                                          <p:spTgt spid="1515"/>
                                        </p:tgtEl>
                                      </p:cBhvr>
                                    </p:animEffect>
                                    <p:set>
                                      <p:cBhvr>
                                        <p:cTn id="49" dur="1" fill="hold">
                                          <p:stCondLst>
                                            <p:cond delay="650"/>
                                          </p:stCondLst>
                                        </p:cTn>
                                        <p:tgtEl>
                                          <p:spTgt spid="1515"/>
                                        </p:tgtEl>
                                        <p:attrNameLst>
                                          <p:attrName>style.visibility</p:attrName>
                                        </p:attrNameLst>
                                      </p:cBhvr>
                                      <p:to>
                                        <p:strVal val="hidden"/>
                                      </p:to>
                                    </p:set>
                                  </p:childTnLst>
                                </p:cTn>
                              </p:par>
                            </p:childTnLst>
                          </p:cTn>
                        </p:par>
                        <p:par>
                          <p:cTn id="50" fill="hold">
                            <p:stCondLst>
                              <p:cond delay="3250"/>
                            </p:stCondLst>
                            <p:childTnLst>
                              <p:par>
                                <p:cTn id="51" presetID="2" presetClass="entr" presetSubtype="4" fill="hold" nodeType="afterEffect">
                                  <p:stCondLst>
                                    <p:cond delay="0"/>
                                  </p:stCondLst>
                                  <p:childTnLst>
                                    <p:set>
                                      <p:cBhvr>
                                        <p:cTn id="52" dur="1" fill="hold">
                                          <p:stCondLst>
                                            <p:cond delay="0"/>
                                          </p:stCondLst>
                                        </p:cTn>
                                        <p:tgtEl>
                                          <p:spTgt spid="1516"/>
                                        </p:tgtEl>
                                        <p:attrNameLst>
                                          <p:attrName>style.visibility</p:attrName>
                                        </p:attrNameLst>
                                      </p:cBhvr>
                                      <p:to>
                                        <p:strVal val="visible"/>
                                      </p:to>
                                    </p:set>
                                    <p:anim calcmode="lin" valueType="num">
                                      <p:cBhvr additive="base">
                                        <p:cTn id="53" dur="650"/>
                                        <p:tgtEl>
                                          <p:spTgt spid="1516"/>
                                        </p:tgtEl>
                                        <p:attrNameLst>
                                          <p:attrName>ppt_y</p:attrName>
                                        </p:attrNameLst>
                                      </p:cBhvr>
                                      <p:tavLst>
                                        <p:tav tm="0">
                                          <p:val>
                                            <p:strVal val="#ppt_y+1"/>
                                          </p:val>
                                        </p:tav>
                                        <p:tav tm="100000">
                                          <p:val>
                                            <p:strVal val="#ppt_y"/>
                                          </p:val>
                                        </p:tav>
                                      </p:tavLst>
                                    </p:anim>
                                  </p:childTnLst>
                                </p:cTn>
                              </p:par>
                            </p:childTnLst>
                          </p:cTn>
                        </p:par>
                        <p:par>
                          <p:cTn id="54" fill="hold">
                            <p:stCondLst>
                              <p:cond delay="3900"/>
                            </p:stCondLst>
                            <p:childTnLst>
                              <p:par>
                                <p:cTn id="55" presetID="10" presetClass="exit" presetSubtype="0" fill="hold" nodeType="afterEffect">
                                  <p:stCondLst>
                                    <p:cond delay="0"/>
                                  </p:stCondLst>
                                  <p:childTnLst>
                                    <p:animEffect transition="out" filter="fade">
                                      <p:cBhvr>
                                        <p:cTn id="56" dur="650"/>
                                        <p:tgtEl>
                                          <p:spTgt spid="1516"/>
                                        </p:tgtEl>
                                      </p:cBhvr>
                                    </p:animEffect>
                                    <p:set>
                                      <p:cBhvr>
                                        <p:cTn id="57" dur="1" fill="hold">
                                          <p:stCondLst>
                                            <p:cond delay="650"/>
                                          </p:stCondLst>
                                        </p:cTn>
                                        <p:tgtEl>
                                          <p:spTgt spid="1516"/>
                                        </p:tgtEl>
                                        <p:attrNameLst>
                                          <p:attrName>style.visibility</p:attrName>
                                        </p:attrNameLst>
                                      </p:cBhvr>
                                      <p:to>
                                        <p:strVal val="hidden"/>
                                      </p:to>
                                    </p:set>
                                  </p:childTnLst>
                                </p:cTn>
                              </p:par>
                            </p:childTnLst>
                          </p:cTn>
                        </p:par>
                        <p:par>
                          <p:cTn id="58" fill="hold">
                            <p:stCondLst>
                              <p:cond delay="4550"/>
                            </p:stCondLst>
                            <p:childTnLst>
                              <p:par>
                                <p:cTn id="59" presetID="2" presetClass="entr" presetSubtype="4" fill="hold" nodeType="afterEffect">
                                  <p:stCondLst>
                                    <p:cond delay="0"/>
                                  </p:stCondLst>
                                  <p:childTnLst>
                                    <p:set>
                                      <p:cBhvr>
                                        <p:cTn id="60" dur="1" fill="hold">
                                          <p:stCondLst>
                                            <p:cond delay="0"/>
                                          </p:stCondLst>
                                        </p:cTn>
                                        <p:tgtEl>
                                          <p:spTgt spid="1517"/>
                                        </p:tgtEl>
                                        <p:attrNameLst>
                                          <p:attrName>style.visibility</p:attrName>
                                        </p:attrNameLst>
                                      </p:cBhvr>
                                      <p:to>
                                        <p:strVal val="visible"/>
                                      </p:to>
                                    </p:set>
                                    <p:anim calcmode="lin" valueType="num">
                                      <p:cBhvr additive="base">
                                        <p:cTn id="61" dur="650"/>
                                        <p:tgtEl>
                                          <p:spTgt spid="1517"/>
                                        </p:tgtEl>
                                        <p:attrNameLst>
                                          <p:attrName>ppt_y</p:attrName>
                                        </p:attrNameLst>
                                      </p:cBhvr>
                                      <p:tavLst>
                                        <p:tav tm="0">
                                          <p:val>
                                            <p:strVal val="#ppt_y+1"/>
                                          </p:val>
                                        </p:tav>
                                        <p:tav tm="100000">
                                          <p:val>
                                            <p:strVal val="#ppt_y"/>
                                          </p:val>
                                        </p:tav>
                                      </p:tavLst>
                                    </p:anim>
                                  </p:childTnLst>
                                </p:cTn>
                              </p:par>
                            </p:childTnLst>
                          </p:cTn>
                        </p:par>
                        <p:par>
                          <p:cTn id="62" fill="hold">
                            <p:stCondLst>
                              <p:cond delay="5200"/>
                            </p:stCondLst>
                            <p:childTnLst>
                              <p:par>
                                <p:cTn id="63" presetID="10" presetClass="exit" presetSubtype="0" fill="hold" nodeType="afterEffect">
                                  <p:stCondLst>
                                    <p:cond delay="0"/>
                                  </p:stCondLst>
                                  <p:childTnLst>
                                    <p:animEffect transition="out" filter="fade">
                                      <p:cBhvr>
                                        <p:cTn id="64" dur="650"/>
                                        <p:tgtEl>
                                          <p:spTgt spid="1517"/>
                                        </p:tgtEl>
                                      </p:cBhvr>
                                    </p:animEffect>
                                    <p:set>
                                      <p:cBhvr>
                                        <p:cTn id="65" dur="1" fill="hold">
                                          <p:stCondLst>
                                            <p:cond delay="650"/>
                                          </p:stCondLst>
                                        </p:cTn>
                                        <p:tgtEl>
                                          <p:spTgt spid="1517"/>
                                        </p:tgtEl>
                                        <p:attrNameLst>
                                          <p:attrName>style.visibility</p:attrName>
                                        </p:attrNameLst>
                                      </p:cBhvr>
                                      <p:to>
                                        <p:strVal val="hidden"/>
                                      </p:to>
                                    </p:set>
                                  </p:childTnLst>
                                </p:cTn>
                              </p:par>
                            </p:childTnLst>
                          </p:cTn>
                        </p:par>
                        <p:par>
                          <p:cTn id="66" fill="hold">
                            <p:stCondLst>
                              <p:cond delay="5850"/>
                            </p:stCondLst>
                            <p:childTnLst>
                              <p:par>
                                <p:cTn id="67" presetID="2" presetClass="entr" presetSubtype="4" fill="hold" nodeType="afterEffect">
                                  <p:stCondLst>
                                    <p:cond delay="0"/>
                                  </p:stCondLst>
                                  <p:childTnLst>
                                    <p:set>
                                      <p:cBhvr>
                                        <p:cTn id="68" dur="1" fill="hold">
                                          <p:stCondLst>
                                            <p:cond delay="0"/>
                                          </p:stCondLst>
                                        </p:cTn>
                                        <p:tgtEl>
                                          <p:spTgt spid="1518"/>
                                        </p:tgtEl>
                                        <p:attrNameLst>
                                          <p:attrName>style.visibility</p:attrName>
                                        </p:attrNameLst>
                                      </p:cBhvr>
                                      <p:to>
                                        <p:strVal val="visible"/>
                                      </p:to>
                                    </p:set>
                                    <p:anim calcmode="lin" valueType="num">
                                      <p:cBhvr additive="base">
                                        <p:cTn id="69" dur="650"/>
                                        <p:tgtEl>
                                          <p:spTgt spid="1518"/>
                                        </p:tgtEl>
                                        <p:attrNameLst>
                                          <p:attrName>ppt_y</p:attrName>
                                        </p:attrNameLst>
                                      </p:cBhvr>
                                      <p:tavLst>
                                        <p:tav tm="0">
                                          <p:val>
                                            <p:strVal val="#ppt_y+1"/>
                                          </p:val>
                                        </p:tav>
                                        <p:tav tm="100000">
                                          <p:val>
                                            <p:strVal val="#ppt_y"/>
                                          </p:val>
                                        </p:tav>
                                      </p:tavLst>
                                    </p:anim>
                                  </p:childTnLst>
                                </p:cTn>
                              </p:par>
                            </p:childTnLst>
                          </p:cTn>
                        </p:par>
                        <p:par>
                          <p:cTn id="70" fill="hold">
                            <p:stCondLst>
                              <p:cond delay="6500"/>
                            </p:stCondLst>
                            <p:childTnLst>
                              <p:par>
                                <p:cTn id="71" presetID="10" presetClass="exit" presetSubtype="0" fill="hold" nodeType="afterEffect">
                                  <p:stCondLst>
                                    <p:cond delay="0"/>
                                  </p:stCondLst>
                                  <p:childTnLst>
                                    <p:animEffect transition="out" filter="fade">
                                      <p:cBhvr>
                                        <p:cTn id="72" dur="650"/>
                                        <p:tgtEl>
                                          <p:spTgt spid="1518"/>
                                        </p:tgtEl>
                                      </p:cBhvr>
                                    </p:animEffect>
                                    <p:set>
                                      <p:cBhvr>
                                        <p:cTn id="73" dur="1" fill="hold">
                                          <p:stCondLst>
                                            <p:cond delay="650"/>
                                          </p:stCondLst>
                                        </p:cTn>
                                        <p:tgtEl>
                                          <p:spTgt spid="1518"/>
                                        </p:tgtEl>
                                        <p:attrNameLst>
                                          <p:attrName>style.visibility</p:attrName>
                                        </p:attrNameLst>
                                      </p:cBhvr>
                                      <p:to>
                                        <p:strVal val="hidden"/>
                                      </p:to>
                                    </p:set>
                                  </p:childTnLst>
                                </p:cTn>
                              </p:par>
                            </p:childTnLst>
                          </p:cTn>
                        </p:par>
                        <p:par>
                          <p:cTn id="74" fill="hold">
                            <p:stCondLst>
                              <p:cond delay="7150"/>
                            </p:stCondLst>
                            <p:childTnLst>
                              <p:par>
                                <p:cTn id="75" presetID="2" presetClass="entr" presetSubtype="4" fill="hold" nodeType="afterEffect">
                                  <p:stCondLst>
                                    <p:cond delay="0"/>
                                  </p:stCondLst>
                                  <p:childTnLst>
                                    <p:set>
                                      <p:cBhvr>
                                        <p:cTn id="76" dur="1" fill="hold">
                                          <p:stCondLst>
                                            <p:cond delay="0"/>
                                          </p:stCondLst>
                                        </p:cTn>
                                        <p:tgtEl>
                                          <p:spTgt spid="1519"/>
                                        </p:tgtEl>
                                        <p:attrNameLst>
                                          <p:attrName>style.visibility</p:attrName>
                                        </p:attrNameLst>
                                      </p:cBhvr>
                                      <p:to>
                                        <p:strVal val="visible"/>
                                      </p:to>
                                    </p:set>
                                    <p:anim calcmode="lin" valueType="num">
                                      <p:cBhvr additive="base">
                                        <p:cTn id="77" dur="650"/>
                                        <p:tgtEl>
                                          <p:spTgt spid="1519"/>
                                        </p:tgtEl>
                                        <p:attrNameLst>
                                          <p:attrName>ppt_y</p:attrName>
                                        </p:attrNameLst>
                                      </p:cBhvr>
                                      <p:tavLst>
                                        <p:tav tm="0">
                                          <p:val>
                                            <p:strVal val="#ppt_y+1"/>
                                          </p:val>
                                        </p:tav>
                                        <p:tav tm="100000">
                                          <p:val>
                                            <p:strVal val="#ppt_y"/>
                                          </p:val>
                                        </p:tav>
                                      </p:tavLst>
                                    </p:anim>
                                  </p:childTnLst>
                                </p:cTn>
                              </p:par>
                            </p:childTnLst>
                          </p:cTn>
                        </p:par>
                        <p:par>
                          <p:cTn id="78" fill="hold">
                            <p:stCondLst>
                              <p:cond delay="7800"/>
                            </p:stCondLst>
                            <p:childTnLst>
                              <p:par>
                                <p:cTn id="79" presetID="10" presetClass="exit" presetSubtype="0" fill="hold" nodeType="afterEffect">
                                  <p:stCondLst>
                                    <p:cond delay="0"/>
                                  </p:stCondLst>
                                  <p:childTnLst>
                                    <p:animEffect transition="out" filter="fade">
                                      <p:cBhvr>
                                        <p:cTn id="80" dur="650"/>
                                        <p:tgtEl>
                                          <p:spTgt spid="1519"/>
                                        </p:tgtEl>
                                      </p:cBhvr>
                                    </p:animEffect>
                                    <p:set>
                                      <p:cBhvr>
                                        <p:cTn id="81" dur="1" fill="hold">
                                          <p:stCondLst>
                                            <p:cond delay="650"/>
                                          </p:stCondLst>
                                        </p:cTn>
                                        <p:tgtEl>
                                          <p:spTgt spid="1519"/>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12"/>
                                        </p:tgtEl>
                                        <p:attrNameLst>
                                          <p:attrName>style.visibility</p:attrName>
                                        </p:attrNameLst>
                                      </p:cBhvr>
                                      <p:to>
                                        <p:strVal val="visible"/>
                                      </p:to>
                                    </p:set>
                                    <p:animEffect transition="in" filter="fade">
                                      <p:cBhvr>
                                        <p:cTn id="86" dur="500"/>
                                        <p:tgtEl>
                                          <p:spTgt spid="151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512"/>
                                        </p:tgtEl>
                                      </p:cBhvr>
                                    </p:animEffect>
                                    <p:set>
                                      <p:cBhvr>
                                        <p:cTn id="91" dur="1" fill="hold">
                                          <p:stCondLst>
                                            <p:cond delay="500"/>
                                          </p:stCondLst>
                                        </p:cTn>
                                        <p:tgtEl>
                                          <p:spTgt spid="1512"/>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497"/>
                                        </p:tgtEl>
                                      </p:cBhvr>
                                    </p:animEffect>
                                    <p:set>
                                      <p:cBhvr>
                                        <p:cTn id="94" dur="1" fill="hold">
                                          <p:stCondLst>
                                            <p:cond delay="500"/>
                                          </p:stCondLst>
                                        </p:cTn>
                                        <p:tgtEl>
                                          <p:spTgt spid="1497"/>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507"/>
                                        </p:tgtEl>
                                      </p:cBhvr>
                                    </p:animEffect>
                                    <p:set>
                                      <p:cBhvr>
                                        <p:cTn id="97" dur="1" fill="hold">
                                          <p:stCondLst>
                                            <p:cond delay="500"/>
                                          </p:stCondLst>
                                        </p:cTn>
                                        <p:tgtEl>
                                          <p:spTgt spid="1507"/>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1498"/>
                                        </p:tgtEl>
                                      </p:cBhvr>
                                    </p:animEffect>
                                    <p:set>
                                      <p:cBhvr>
                                        <p:cTn id="100" dur="1" fill="hold">
                                          <p:stCondLst>
                                            <p:cond delay="500"/>
                                          </p:stCondLst>
                                        </p:cTn>
                                        <p:tgtEl>
                                          <p:spTgt spid="1498"/>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1508"/>
                                        </p:tgtEl>
                                      </p:cBhvr>
                                    </p:animEffect>
                                    <p:set>
                                      <p:cBhvr>
                                        <p:cTn id="103" dur="1" fill="hold">
                                          <p:stCondLst>
                                            <p:cond delay="500"/>
                                          </p:stCondLst>
                                        </p:cTn>
                                        <p:tgtEl>
                                          <p:spTgt spid="150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499"/>
                                        </p:tgtEl>
                                      </p:cBhvr>
                                    </p:animEffect>
                                    <p:set>
                                      <p:cBhvr>
                                        <p:cTn id="106" dur="1" fill="hold">
                                          <p:stCondLst>
                                            <p:cond delay="500"/>
                                          </p:stCondLst>
                                        </p:cTn>
                                        <p:tgtEl>
                                          <p:spTgt spid="1499"/>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509"/>
                                        </p:tgtEl>
                                      </p:cBhvr>
                                    </p:animEffect>
                                    <p:set>
                                      <p:cBhvr>
                                        <p:cTn id="109" dur="1" fill="hold">
                                          <p:stCondLst>
                                            <p:cond delay="500"/>
                                          </p:stCondLst>
                                        </p:cTn>
                                        <p:tgtEl>
                                          <p:spTgt spid="1509"/>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500"/>
                                        </p:tgtEl>
                                      </p:cBhvr>
                                    </p:animEffect>
                                    <p:set>
                                      <p:cBhvr>
                                        <p:cTn id="112" dur="1" fill="hold">
                                          <p:stCondLst>
                                            <p:cond delay="500"/>
                                          </p:stCondLst>
                                        </p:cTn>
                                        <p:tgtEl>
                                          <p:spTgt spid="1500"/>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506"/>
                                        </p:tgtEl>
                                      </p:cBhvr>
                                    </p:animEffect>
                                    <p:set>
                                      <p:cBhvr>
                                        <p:cTn id="115" dur="1" fill="hold">
                                          <p:stCondLst>
                                            <p:cond delay="500"/>
                                          </p:stCondLst>
                                        </p:cTn>
                                        <p:tgtEl>
                                          <p:spTgt spid="1506"/>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1496"/>
                                        </p:tgtEl>
                                      </p:cBhvr>
                                    </p:animEffect>
                                    <p:set>
                                      <p:cBhvr>
                                        <p:cTn id="118" dur="1" fill="hold">
                                          <p:stCondLst>
                                            <p:cond delay="500"/>
                                          </p:stCondLst>
                                        </p:cTn>
                                        <p:tgtEl>
                                          <p:spTgt spid="1496"/>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1505"/>
                                        </p:tgtEl>
                                      </p:cBhvr>
                                    </p:animEffect>
                                    <p:set>
                                      <p:cBhvr>
                                        <p:cTn id="121" dur="1" fill="hold">
                                          <p:stCondLst>
                                            <p:cond delay="500"/>
                                          </p:stCondLst>
                                        </p:cTn>
                                        <p:tgtEl>
                                          <p:spTgt spid="1505"/>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520"/>
                                        </p:tgtEl>
                                        <p:attrNameLst>
                                          <p:attrName>style.visibility</p:attrName>
                                        </p:attrNameLst>
                                      </p:cBhvr>
                                      <p:to>
                                        <p:strVal val="visible"/>
                                      </p:to>
                                    </p:set>
                                    <p:animEffect transition="in" filter="fade">
                                      <p:cBhvr>
                                        <p:cTn id="126" dur="500"/>
                                        <p:tgtEl>
                                          <p:spTgt spid="1520"/>
                                        </p:tgtEl>
                                      </p:cBhvr>
                                    </p:animEffect>
                                  </p:childTnLst>
                                </p:cTn>
                              </p:par>
                              <p:par>
                                <p:cTn id="127" presetID="10" presetClass="entr" presetSubtype="0" fill="hold" nodeType="withEffect">
                                  <p:stCondLst>
                                    <p:cond delay="0"/>
                                  </p:stCondLst>
                                  <p:childTnLst>
                                    <p:set>
                                      <p:cBhvr>
                                        <p:cTn id="128" dur="1" fill="hold">
                                          <p:stCondLst>
                                            <p:cond delay="0"/>
                                          </p:stCondLst>
                                        </p:cTn>
                                        <p:tgtEl>
                                          <p:spTgt spid="1521"/>
                                        </p:tgtEl>
                                        <p:attrNameLst>
                                          <p:attrName>style.visibility</p:attrName>
                                        </p:attrNameLst>
                                      </p:cBhvr>
                                      <p:to>
                                        <p:strVal val="visible"/>
                                      </p:to>
                                    </p:set>
                                    <p:animEffect transition="in" filter="fade">
                                      <p:cBhvr>
                                        <p:cTn id="129" dur="500"/>
                                        <p:tgtEl>
                                          <p:spTgt spid="1521"/>
                                        </p:tgtEl>
                                      </p:cBhvr>
                                    </p:animEffect>
                                  </p:childTnLst>
                                </p:cTn>
                              </p:par>
                              <p:par>
                                <p:cTn id="130" presetID="10" presetClass="entr" presetSubtype="0" fill="hold" nodeType="withEffect">
                                  <p:stCondLst>
                                    <p:cond delay="0"/>
                                  </p:stCondLst>
                                  <p:childTnLst>
                                    <p:set>
                                      <p:cBhvr>
                                        <p:cTn id="131" dur="1" fill="hold">
                                          <p:stCondLst>
                                            <p:cond delay="0"/>
                                          </p:stCondLst>
                                        </p:cTn>
                                        <p:tgtEl>
                                          <p:spTgt spid="1522"/>
                                        </p:tgtEl>
                                        <p:attrNameLst>
                                          <p:attrName>style.visibility</p:attrName>
                                        </p:attrNameLst>
                                      </p:cBhvr>
                                      <p:to>
                                        <p:strVal val="visible"/>
                                      </p:to>
                                    </p:set>
                                    <p:animEffect transition="in" filter="fade">
                                      <p:cBhvr>
                                        <p:cTn id="132" dur="500"/>
                                        <p:tgtEl>
                                          <p:spTgt spid="1522"/>
                                        </p:tgtEl>
                                      </p:cBhvr>
                                    </p:animEffect>
                                  </p:childTnLst>
                                </p:cTn>
                              </p:par>
                              <p:par>
                                <p:cTn id="133" presetID="10" presetClass="entr" presetSubtype="0" fill="hold" nodeType="withEffect">
                                  <p:stCondLst>
                                    <p:cond delay="0"/>
                                  </p:stCondLst>
                                  <p:childTnLst>
                                    <p:set>
                                      <p:cBhvr>
                                        <p:cTn id="134" dur="1" fill="hold">
                                          <p:stCondLst>
                                            <p:cond delay="0"/>
                                          </p:stCondLst>
                                        </p:cTn>
                                        <p:tgtEl>
                                          <p:spTgt spid="1523"/>
                                        </p:tgtEl>
                                        <p:attrNameLst>
                                          <p:attrName>style.visibility</p:attrName>
                                        </p:attrNameLst>
                                      </p:cBhvr>
                                      <p:to>
                                        <p:strVal val="visible"/>
                                      </p:to>
                                    </p:set>
                                    <p:animEffect transition="in" filter="fade">
                                      <p:cBhvr>
                                        <p:cTn id="135" dur="500"/>
                                        <p:tgtEl>
                                          <p:spTgt spid="1523"/>
                                        </p:tgtEl>
                                      </p:cBhvr>
                                    </p:animEffect>
                                  </p:childTnLst>
                                </p:cTn>
                              </p:par>
                              <p:par>
                                <p:cTn id="136" presetID="10" presetClass="entr" presetSubtype="0" fill="hold" nodeType="withEffect">
                                  <p:stCondLst>
                                    <p:cond delay="0"/>
                                  </p:stCondLst>
                                  <p:childTnLst>
                                    <p:set>
                                      <p:cBhvr>
                                        <p:cTn id="137" dur="1" fill="hold">
                                          <p:stCondLst>
                                            <p:cond delay="0"/>
                                          </p:stCondLst>
                                        </p:cTn>
                                        <p:tgtEl>
                                          <p:spTgt spid="1524"/>
                                        </p:tgtEl>
                                        <p:attrNameLst>
                                          <p:attrName>style.visibility</p:attrName>
                                        </p:attrNameLst>
                                      </p:cBhvr>
                                      <p:to>
                                        <p:strVal val="visible"/>
                                      </p:to>
                                    </p:set>
                                    <p:animEffect transition="in" filter="fade">
                                      <p:cBhvr>
                                        <p:cTn id="138" dur="500"/>
                                        <p:tgtEl>
                                          <p:spTgt spid="1524"/>
                                        </p:tgtEl>
                                      </p:cBhvr>
                                    </p:animEffect>
                                  </p:childTnLst>
                                </p:cTn>
                              </p:par>
                              <p:par>
                                <p:cTn id="139" presetID="2" presetClass="exit" presetSubtype="4" fill="hold" nodeType="withEffect">
                                  <p:stCondLst>
                                    <p:cond delay="0"/>
                                  </p:stCondLst>
                                  <p:childTnLst>
                                    <p:anim calcmode="lin" valueType="num">
                                      <p:cBhvr additive="base">
                                        <p:cTn id="140" dur="500"/>
                                        <p:tgtEl>
                                          <p:spTgt spid="1511"/>
                                        </p:tgtEl>
                                        <p:attrNameLst>
                                          <p:attrName>ppt_y</p:attrName>
                                        </p:attrNameLst>
                                      </p:cBhvr>
                                      <p:tavLst>
                                        <p:tav tm="0">
                                          <p:val>
                                            <p:strVal val="#ppt_y"/>
                                          </p:val>
                                        </p:tav>
                                        <p:tav tm="100000">
                                          <p:val>
                                            <p:strVal val="#ppt_y+1"/>
                                          </p:val>
                                        </p:tav>
                                      </p:tavLst>
                                    </p:anim>
                                    <p:set>
                                      <p:cBhvr>
                                        <p:cTn id="141" dur="1" fill="hold">
                                          <p:stCondLst>
                                            <p:cond delay="500"/>
                                          </p:stCondLst>
                                        </p:cTn>
                                        <p:tgtEl>
                                          <p:spTgt spid="1511"/>
                                        </p:tgtEl>
                                        <p:attrNameLst>
                                          <p:attrName>style.visibility</p:attrName>
                                        </p:attrNameLst>
                                      </p:cBhvr>
                                      <p:to>
                                        <p:strVal val="hidden"/>
                                      </p:to>
                                    </p:set>
                                  </p:childTnLst>
                                </p:cTn>
                              </p:par>
                              <p:par>
                                <p:cTn id="142" presetID="2" presetClass="exit" presetSubtype="4" fill="hold" nodeType="withEffect">
                                  <p:stCondLst>
                                    <p:cond delay="0"/>
                                  </p:stCondLst>
                                  <p:childTnLst>
                                    <p:anim calcmode="lin" valueType="num">
                                      <p:cBhvr additive="base">
                                        <p:cTn id="143" dur="500"/>
                                        <p:tgtEl>
                                          <p:spTgt spid="1510"/>
                                        </p:tgtEl>
                                        <p:attrNameLst>
                                          <p:attrName>ppt_y</p:attrName>
                                        </p:attrNameLst>
                                      </p:cBhvr>
                                      <p:tavLst>
                                        <p:tav tm="0">
                                          <p:val>
                                            <p:strVal val="#ppt_y"/>
                                          </p:val>
                                        </p:tav>
                                        <p:tav tm="100000">
                                          <p:val>
                                            <p:strVal val="#ppt_y+1"/>
                                          </p:val>
                                        </p:tav>
                                      </p:tavLst>
                                    </p:anim>
                                    <p:set>
                                      <p:cBhvr>
                                        <p:cTn id="144" dur="1" fill="hold">
                                          <p:stCondLst>
                                            <p:cond delay="500"/>
                                          </p:stCondLst>
                                        </p:cTn>
                                        <p:tgtEl>
                                          <p:spTgt spid="15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102"/>
          <p:cNvSpPr txBox="1">
            <a:spLocks noGrp="1"/>
          </p:cNvSpPr>
          <p:nvPr>
            <p:ph type="ctrTitle"/>
          </p:nvPr>
        </p:nvSpPr>
        <p:spPr>
          <a:xfrm>
            <a:off x="704528" y="908720"/>
            <a:ext cx="920147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esempio animato di destroy (9/15) </a:t>
            </a:r>
            <a:endParaRPr/>
          </a:p>
        </p:txBody>
      </p:sp>
      <p:pic>
        <p:nvPicPr>
          <p:cNvPr id="1536" name="Google Shape;1536;p10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537" name="Google Shape;1537;p10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538" name="Google Shape;1538;p102"/>
          <p:cNvSpPr txBox="1"/>
          <p:nvPr/>
        </p:nvSpPr>
        <p:spPr>
          <a:xfrm>
            <a:off x="399196" y="1695087"/>
            <a:ext cx="8257004"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Alla lista dei nodi (viola) che non sono in soluzione si aggiunge la lista dei nodi distrutti</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Esempio:</a:t>
            </a:r>
            <a:endParaRPr/>
          </a:p>
        </p:txBody>
      </p:sp>
      <p:sp>
        <p:nvSpPr>
          <p:cNvPr id="1539" name="Google Shape;1539;p102"/>
          <p:cNvSpPr/>
          <p:nvPr/>
        </p:nvSpPr>
        <p:spPr>
          <a:xfrm>
            <a:off x="5252229" y="3556155"/>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102"/>
          <p:cNvSpPr/>
          <p:nvPr/>
        </p:nvSpPr>
        <p:spPr>
          <a:xfrm>
            <a:off x="6111907" y="3556155"/>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102"/>
          <p:cNvSpPr/>
          <p:nvPr/>
        </p:nvSpPr>
        <p:spPr>
          <a:xfrm>
            <a:off x="6982243" y="3546728"/>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102"/>
          <p:cNvSpPr/>
          <p:nvPr/>
        </p:nvSpPr>
        <p:spPr>
          <a:xfrm>
            <a:off x="7841921" y="3546728"/>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102"/>
          <p:cNvSpPr/>
          <p:nvPr/>
        </p:nvSpPr>
        <p:spPr>
          <a:xfrm>
            <a:off x="4344204" y="3561654"/>
            <a:ext cx="548640" cy="548640"/>
          </a:xfrm>
          <a:prstGeom prst="ellipse">
            <a:avLst/>
          </a:prstGeom>
          <a:solidFill>
            <a:srgbClr val="FF0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102"/>
          <p:cNvSpPr/>
          <p:nvPr/>
        </p:nvSpPr>
        <p:spPr>
          <a:xfrm>
            <a:off x="1477831" y="3559272"/>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102"/>
          <p:cNvSpPr/>
          <p:nvPr/>
        </p:nvSpPr>
        <p:spPr>
          <a:xfrm>
            <a:off x="2337509" y="3559272"/>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102"/>
          <p:cNvSpPr/>
          <p:nvPr/>
        </p:nvSpPr>
        <p:spPr>
          <a:xfrm>
            <a:off x="3207845" y="3549845"/>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102"/>
          <p:cNvSpPr/>
          <p:nvPr/>
        </p:nvSpPr>
        <p:spPr>
          <a:xfrm>
            <a:off x="1219242" y="3185520"/>
            <a:ext cx="258589" cy="1296144"/>
          </a:xfrm>
          <a:prstGeom prst="leftBracket">
            <a:avLst>
              <a:gd name="adj" fmla="val 8333"/>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48" name="Google Shape;1548;p102"/>
          <p:cNvSpPr/>
          <p:nvPr/>
        </p:nvSpPr>
        <p:spPr>
          <a:xfrm rot="10800000">
            <a:off x="3723601" y="3176093"/>
            <a:ext cx="258589" cy="1296144"/>
          </a:xfrm>
          <a:prstGeom prst="leftBracket">
            <a:avLst>
              <a:gd name="adj" fmla="val 8333"/>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49" name="Google Shape;1549;p102"/>
          <p:cNvSpPr/>
          <p:nvPr/>
        </p:nvSpPr>
        <p:spPr>
          <a:xfrm rot="10800000">
            <a:off x="8258905" y="3176587"/>
            <a:ext cx="258589" cy="1296144"/>
          </a:xfrm>
          <a:prstGeom prst="leftBracket">
            <a:avLst>
              <a:gd name="adj" fmla="val 8333"/>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50" name="Google Shape;1550;p102"/>
          <p:cNvSpPr/>
          <p:nvPr/>
        </p:nvSpPr>
        <p:spPr>
          <a:xfrm>
            <a:off x="4344204" y="3561654"/>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102"/>
          <p:cNvSpPr/>
          <p:nvPr/>
        </p:nvSpPr>
        <p:spPr>
          <a:xfrm>
            <a:off x="5252229" y="3549598"/>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102"/>
          <p:cNvSpPr/>
          <p:nvPr/>
        </p:nvSpPr>
        <p:spPr>
          <a:xfrm>
            <a:off x="6111907" y="3549598"/>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102"/>
          <p:cNvSpPr/>
          <p:nvPr/>
        </p:nvSpPr>
        <p:spPr>
          <a:xfrm>
            <a:off x="6982243" y="3554741"/>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102"/>
          <p:cNvSpPr/>
          <p:nvPr/>
        </p:nvSpPr>
        <p:spPr>
          <a:xfrm>
            <a:off x="7841920" y="3549598"/>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102"/>
          <p:cNvSpPr txBox="1"/>
          <p:nvPr/>
        </p:nvSpPr>
        <p:spPr>
          <a:xfrm>
            <a:off x="1106242" y="5422519"/>
            <a:ext cx="7693516"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Questa sarà la lista di attrazioni che verrà utilizzata dalle best nella fase di </a:t>
            </a:r>
            <a:r>
              <a:rPr lang="it-IT" sz="1800" b="1">
                <a:solidFill>
                  <a:schemeClr val="dk1"/>
                </a:solidFill>
                <a:latin typeface="Times New Roman"/>
                <a:ea typeface="Times New Roman"/>
                <a:cs typeface="Times New Roman"/>
                <a:sym typeface="Times New Roman"/>
              </a:rPr>
              <a:t>Repair</a:t>
            </a:r>
            <a:endParaRPr sz="1800" b="1">
              <a:solidFill>
                <a:schemeClr val="dk1"/>
              </a:solidFill>
              <a:latin typeface="Times New Roman"/>
              <a:ea typeface="Times New Roman"/>
              <a:cs typeface="Times New Roman"/>
              <a:sym typeface="Times New Roman"/>
            </a:endParaRPr>
          </a:p>
        </p:txBody>
      </p:sp>
      <p:sp>
        <p:nvSpPr>
          <p:cNvPr id="1556" name="Google Shape;1556;p10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7" name="Google Shape;1557;p10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8" name="Google Shape;1558;p10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9" name="Google Shape;1559;p102"/>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48"/>
                                        </p:tgtEl>
                                      </p:cBhvr>
                                    </p:animEffect>
                                    <p:set>
                                      <p:cBhvr>
                                        <p:cTn id="7" dur="1" fill="hold">
                                          <p:stCondLst>
                                            <p:cond delay="500"/>
                                          </p:stCondLst>
                                        </p:cTn>
                                        <p:tgtEl>
                                          <p:spTgt spid="15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9"/>
                                        </p:tgtEl>
                                        <p:attrNameLst>
                                          <p:attrName>style.visibility</p:attrName>
                                        </p:attrNameLst>
                                      </p:cBhvr>
                                      <p:to>
                                        <p:strVal val="visible"/>
                                      </p:to>
                                    </p:set>
                                    <p:animEffect transition="in" filter="fade">
                                      <p:cBhvr>
                                        <p:cTn id="12" dur="500"/>
                                        <p:tgtEl>
                                          <p:spTgt spid="1539"/>
                                        </p:tgtEl>
                                      </p:cBhvr>
                                    </p:animEffect>
                                  </p:childTnLst>
                                </p:cTn>
                              </p:par>
                              <p:par>
                                <p:cTn id="13" presetID="10" presetClass="entr" presetSubtype="0" fill="hold" nodeType="withEffect">
                                  <p:stCondLst>
                                    <p:cond delay="0"/>
                                  </p:stCondLst>
                                  <p:childTnLst>
                                    <p:set>
                                      <p:cBhvr>
                                        <p:cTn id="14" dur="1" fill="hold">
                                          <p:stCondLst>
                                            <p:cond delay="0"/>
                                          </p:stCondLst>
                                        </p:cTn>
                                        <p:tgtEl>
                                          <p:spTgt spid="1540"/>
                                        </p:tgtEl>
                                        <p:attrNameLst>
                                          <p:attrName>style.visibility</p:attrName>
                                        </p:attrNameLst>
                                      </p:cBhvr>
                                      <p:to>
                                        <p:strVal val="visible"/>
                                      </p:to>
                                    </p:set>
                                    <p:animEffect transition="in" filter="fade">
                                      <p:cBhvr>
                                        <p:cTn id="15" dur="500"/>
                                        <p:tgtEl>
                                          <p:spTgt spid="1540"/>
                                        </p:tgtEl>
                                      </p:cBhvr>
                                    </p:animEffect>
                                  </p:childTnLst>
                                </p:cTn>
                              </p:par>
                              <p:par>
                                <p:cTn id="16" presetID="10" presetClass="entr" presetSubtype="0" fill="hold" nodeType="withEffect">
                                  <p:stCondLst>
                                    <p:cond delay="0"/>
                                  </p:stCondLst>
                                  <p:childTnLst>
                                    <p:set>
                                      <p:cBhvr>
                                        <p:cTn id="17" dur="1" fill="hold">
                                          <p:stCondLst>
                                            <p:cond delay="0"/>
                                          </p:stCondLst>
                                        </p:cTn>
                                        <p:tgtEl>
                                          <p:spTgt spid="1541"/>
                                        </p:tgtEl>
                                        <p:attrNameLst>
                                          <p:attrName>style.visibility</p:attrName>
                                        </p:attrNameLst>
                                      </p:cBhvr>
                                      <p:to>
                                        <p:strVal val="visible"/>
                                      </p:to>
                                    </p:set>
                                    <p:animEffect transition="in" filter="fade">
                                      <p:cBhvr>
                                        <p:cTn id="18" dur="500"/>
                                        <p:tgtEl>
                                          <p:spTgt spid="1541"/>
                                        </p:tgtEl>
                                      </p:cBhvr>
                                    </p:animEffect>
                                  </p:childTnLst>
                                </p:cTn>
                              </p:par>
                              <p:par>
                                <p:cTn id="19" presetID="10" presetClass="entr" presetSubtype="0" fill="hold" nodeType="withEffect">
                                  <p:stCondLst>
                                    <p:cond delay="0"/>
                                  </p:stCondLst>
                                  <p:childTnLst>
                                    <p:set>
                                      <p:cBhvr>
                                        <p:cTn id="20" dur="1" fill="hold">
                                          <p:stCondLst>
                                            <p:cond delay="0"/>
                                          </p:stCondLst>
                                        </p:cTn>
                                        <p:tgtEl>
                                          <p:spTgt spid="1542"/>
                                        </p:tgtEl>
                                        <p:attrNameLst>
                                          <p:attrName>style.visibility</p:attrName>
                                        </p:attrNameLst>
                                      </p:cBhvr>
                                      <p:to>
                                        <p:strVal val="visible"/>
                                      </p:to>
                                    </p:set>
                                    <p:animEffect transition="in" filter="fade">
                                      <p:cBhvr>
                                        <p:cTn id="21" dur="500"/>
                                        <p:tgtEl>
                                          <p:spTgt spid="1542"/>
                                        </p:tgtEl>
                                      </p:cBhvr>
                                    </p:animEffect>
                                  </p:childTnLst>
                                </p:cTn>
                              </p:par>
                              <p:par>
                                <p:cTn id="22" presetID="10" presetClass="entr" presetSubtype="0" fill="hold" nodeType="withEffect">
                                  <p:stCondLst>
                                    <p:cond delay="0"/>
                                  </p:stCondLst>
                                  <p:childTnLst>
                                    <p:set>
                                      <p:cBhvr>
                                        <p:cTn id="23" dur="1" fill="hold">
                                          <p:stCondLst>
                                            <p:cond delay="0"/>
                                          </p:stCondLst>
                                        </p:cTn>
                                        <p:tgtEl>
                                          <p:spTgt spid="1543"/>
                                        </p:tgtEl>
                                        <p:attrNameLst>
                                          <p:attrName>style.visibility</p:attrName>
                                        </p:attrNameLst>
                                      </p:cBhvr>
                                      <p:to>
                                        <p:strVal val="visible"/>
                                      </p:to>
                                    </p:set>
                                    <p:animEffect transition="in" filter="fade">
                                      <p:cBhvr>
                                        <p:cTn id="24" dur="500"/>
                                        <p:tgtEl>
                                          <p:spTgt spid="15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49"/>
                                        </p:tgtEl>
                                        <p:attrNameLst>
                                          <p:attrName>style.visibility</p:attrName>
                                        </p:attrNameLst>
                                      </p:cBhvr>
                                      <p:to>
                                        <p:strVal val="visible"/>
                                      </p:to>
                                    </p:set>
                                    <p:animEffect transition="in" filter="fade">
                                      <p:cBhvr>
                                        <p:cTn id="29" dur="500"/>
                                        <p:tgtEl>
                                          <p:spTgt spid="154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50"/>
                                        </p:tgtEl>
                                        <p:attrNameLst>
                                          <p:attrName>style.visibility</p:attrName>
                                        </p:attrNameLst>
                                      </p:cBhvr>
                                      <p:to>
                                        <p:strVal val="visible"/>
                                      </p:to>
                                    </p:set>
                                    <p:animEffect transition="in" filter="fade">
                                      <p:cBhvr>
                                        <p:cTn id="34" dur="500"/>
                                        <p:tgtEl>
                                          <p:spTgt spid="1550"/>
                                        </p:tgtEl>
                                      </p:cBhvr>
                                    </p:animEffect>
                                  </p:childTnLst>
                                </p:cTn>
                              </p:par>
                              <p:par>
                                <p:cTn id="35" presetID="10" presetClass="entr" presetSubtype="0" fill="hold" nodeType="withEffect">
                                  <p:stCondLst>
                                    <p:cond delay="0"/>
                                  </p:stCondLst>
                                  <p:childTnLst>
                                    <p:set>
                                      <p:cBhvr>
                                        <p:cTn id="36" dur="1" fill="hold">
                                          <p:stCondLst>
                                            <p:cond delay="0"/>
                                          </p:stCondLst>
                                        </p:cTn>
                                        <p:tgtEl>
                                          <p:spTgt spid="1551"/>
                                        </p:tgtEl>
                                        <p:attrNameLst>
                                          <p:attrName>style.visibility</p:attrName>
                                        </p:attrNameLst>
                                      </p:cBhvr>
                                      <p:to>
                                        <p:strVal val="visible"/>
                                      </p:to>
                                    </p:set>
                                    <p:animEffect transition="in" filter="fade">
                                      <p:cBhvr>
                                        <p:cTn id="37" dur="500"/>
                                        <p:tgtEl>
                                          <p:spTgt spid="1551"/>
                                        </p:tgtEl>
                                      </p:cBhvr>
                                    </p:animEffect>
                                  </p:childTnLst>
                                </p:cTn>
                              </p:par>
                              <p:par>
                                <p:cTn id="38" presetID="10" presetClass="entr" presetSubtype="0" fill="hold" nodeType="withEffect">
                                  <p:stCondLst>
                                    <p:cond delay="0"/>
                                  </p:stCondLst>
                                  <p:childTnLst>
                                    <p:set>
                                      <p:cBhvr>
                                        <p:cTn id="39" dur="1" fill="hold">
                                          <p:stCondLst>
                                            <p:cond delay="0"/>
                                          </p:stCondLst>
                                        </p:cTn>
                                        <p:tgtEl>
                                          <p:spTgt spid="1552"/>
                                        </p:tgtEl>
                                        <p:attrNameLst>
                                          <p:attrName>style.visibility</p:attrName>
                                        </p:attrNameLst>
                                      </p:cBhvr>
                                      <p:to>
                                        <p:strVal val="visible"/>
                                      </p:to>
                                    </p:set>
                                    <p:animEffect transition="in" filter="fade">
                                      <p:cBhvr>
                                        <p:cTn id="40" dur="500"/>
                                        <p:tgtEl>
                                          <p:spTgt spid="1552"/>
                                        </p:tgtEl>
                                      </p:cBhvr>
                                    </p:animEffect>
                                  </p:childTnLst>
                                </p:cTn>
                              </p:par>
                              <p:par>
                                <p:cTn id="41" presetID="10" presetClass="entr" presetSubtype="0" fill="hold" nodeType="withEffect">
                                  <p:stCondLst>
                                    <p:cond delay="0"/>
                                  </p:stCondLst>
                                  <p:childTnLst>
                                    <p:set>
                                      <p:cBhvr>
                                        <p:cTn id="42" dur="1" fill="hold">
                                          <p:stCondLst>
                                            <p:cond delay="0"/>
                                          </p:stCondLst>
                                        </p:cTn>
                                        <p:tgtEl>
                                          <p:spTgt spid="1553"/>
                                        </p:tgtEl>
                                        <p:attrNameLst>
                                          <p:attrName>style.visibility</p:attrName>
                                        </p:attrNameLst>
                                      </p:cBhvr>
                                      <p:to>
                                        <p:strVal val="visible"/>
                                      </p:to>
                                    </p:set>
                                    <p:animEffect transition="in" filter="fade">
                                      <p:cBhvr>
                                        <p:cTn id="43" dur="500"/>
                                        <p:tgtEl>
                                          <p:spTgt spid="1553"/>
                                        </p:tgtEl>
                                      </p:cBhvr>
                                    </p:animEffect>
                                  </p:childTnLst>
                                </p:cTn>
                              </p:par>
                              <p:par>
                                <p:cTn id="44" presetID="10" presetClass="entr" presetSubtype="0" fill="hold" nodeType="withEffect">
                                  <p:stCondLst>
                                    <p:cond delay="0"/>
                                  </p:stCondLst>
                                  <p:childTnLst>
                                    <p:set>
                                      <p:cBhvr>
                                        <p:cTn id="45" dur="1" fill="hold">
                                          <p:stCondLst>
                                            <p:cond delay="0"/>
                                          </p:stCondLst>
                                        </p:cTn>
                                        <p:tgtEl>
                                          <p:spTgt spid="1554"/>
                                        </p:tgtEl>
                                        <p:attrNameLst>
                                          <p:attrName>style.visibility</p:attrName>
                                        </p:attrNameLst>
                                      </p:cBhvr>
                                      <p:to>
                                        <p:strVal val="visible"/>
                                      </p:to>
                                    </p:set>
                                    <p:animEffect transition="in" filter="fade">
                                      <p:cBhvr>
                                        <p:cTn id="46" dur="500"/>
                                        <p:tgtEl>
                                          <p:spTgt spid="155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55"/>
                                        </p:tgtEl>
                                        <p:attrNameLst>
                                          <p:attrName>style.visibility</p:attrName>
                                        </p:attrNameLst>
                                      </p:cBhvr>
                                      <p:to>
                                        <p:strVal val="visible"/>
                                      </p:to>
                                    </p:set>
                                    <p:animEffect transition="in" filter="fade">
                                      <p:cBhvr>
                                        <p:cTn id="51" dur="500"/>
                                        <p:tgtEl>
                                          <p:spTgt spid="1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03"/>
          <p:cNvSpPr txBox="1">
            <a:spLocks noGrp="1"/>
          </p:cNvSpPr>
          <p:nvPr>
            <p:ph type="ctrTitle"/>
          </p:nvPr>
        </p:nvSpPr>
        <p:spPr>
          <a:xfrm>
            <a:off x="742950" y="746664"/>
            <a:ext cx="916305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preparazione destroy (10/15) </a:t>
            </a:r>
            <a:endParaRPr/>
          </a:p>
        </p:txBody>
      </p:sp>
      <p:pic>
        <p:nvPicPr>
          <p:cNvPr id="1566" name="Google Shape;1566;p10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567" name="Google Shape;1567;p103"/>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568" name="Google Shape;1568;p103" descr="Immagine che contiene testo, schermata, Carattere, linea&#10;&#10;"/>
          <p:cNvPicPr preferRelativeResize="0"/>
          <p:nvPr/>
        </p:nvPicPr>
        <p:blipFill rotWithShape="1">
          <a:blip r:embed="rId5">
            <a:alphaModFix/>
          </a:blip>
          <a:srcRect/>
          <a:stretch/>
        </p:blipFill>
        <p:spPr>
          <a:xfrm>
            <a:off x="704528" y="4149080"/>
            <a:ext cx="8497060" cy="1411101"/>
          </a:xfrm>
          <a:prstGeom prst="rect">
            <a:avLst/>
          </a:prstGeom>
          <a:noFill/>
          <a:ln>
            <a:noFill/>
          </a:ln>
        </p:spPr>
      </p:pic>
      <p:sp>
        <p:nvSpPr>
          <p:cNvPr id="1569" name="Google Shape;1569;p103"/>
          <p:cNvSpPr txBox="1"/>
          <p:nvPr/>
        </p:nvSpPr>
        <p:spPr>
          <a:xfrm>
            <a:off x="742950" y="1442171"/>
            <a:ext cx="8420100"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L’operatore di Destroy ha quindi il «permesso» di lavorare solo nella porzione di soluzione corrente «non protetta», cioè può operare dopo la parte che non si può distruggere.</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Questo viene fatto per non andare a modificare sempre una porzione di soluzione corrente troppo ampia e per mantenere inalterato l’inizio della soluzione.</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Nel caso specifico di questo problema (molto vincolato), spesso una soluzione è di buona qualità grazie alle attrazioni che sono contenute nella sua parte iniziale.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Ecco come viene effettuata la scelta dell’attrazione da rimuovere: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570" name="Google Shape;1570;p103"/>
          <p:cNvSpPr txBox="1"/>
          <p:nvPr/>
        </p:nvSpPr>
        <p:spPr>
          <a:xfrm>
            <a:off x="742950" y="5560181"/>
            <a:ext cx="8497060"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Se tutte le attrazioni da indice_distruzione in poi hanno tutte attesa=0 allora si cancella tutta la porzione di soluzione_corrente che va da indice_distruzione in poi (tengo solo i nodi protetti e cancello tutti i nodi in cui la Destroy aveva il permesso di operare).</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Se si cancella tutta la lista allora si inserisce forzatamente l’albergo.</a:t>
            </a:r>
            <a:endParaRPr/>
          </a:p>
        </p:txBody>
      </p:sp>
      <p:sp>
        <p:nvSpPr>
          <p:cNvPr id="1571" name="Google Shape;1571;p10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2" name="Google Shape;1572;p10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3" name="Google Shape;1573;p10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4" name="Google Shape;1574;p103"/>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04"/>
          <p:cNvSpPr txBox="1">
            <a:spLocks noGrp="1"/>
          </p:cNvSpPr>
          <p:nvPr>
            <p:ph type="ctrTitle"/>
          </p:nvPr>
        </p:nvSpPr>
        <p:spPr>
          <a:xfrm>
            <a:off x="742950" y="746664"/>
            <a:ext cx="8873543"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destroy (11/15) </a:t>
            </a:r>
            <a:endParaRPr/>
          </a:p>
        </p:txBody>
      </p:sp>
      <p:pic>
        <p:nvPicPr>
          <p:cNvPr id="1581" name="Google Shape;1581;p10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582" name="Google Shape;1582;p10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583" name="Google Shape;1583;p104"/>
          <p:cNvSpPr txBox="1"/>
          <p:nvPr/>
        </p:nvSpPr>
        <p:spPr>
          <a:xfrm>
            <a:off x="704412" y="1442171"/>
            <a:ext cx="845863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Ecco nel dettaglio come viene effettuata Destroy:</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1584" name="Google Shape;1584;p104"/>
          <p:cNvPicPr preferRelativeResize="0"/>
          <p:nvPr/>
        </p:nvPicPr>
        <p:blipFill rotWithShape="1">
          <a:blip r:embed="rId5">
            <a:alphaModFix/>
          </a:blip>
          <a:srcRect/>
          <a:stretch/>
        </p:blipFill>
        <p:spPr>
          <a:xfrm>
            <a:off x="398118" y="1916832"/>
            <a:ext cx="9218375" cy="3602182"/>
          </a:xfrm>
          <a:prstGeom prst="rect">
            <a:avLst/>
          </a:prstGeom>
          <a:noFill/>
          <a:ln>
            <a:noFill/>
          </a:ln>
        </p:spPr>
      </p:pic>
      <p:sp>
        <p:nvSpPr>
          <p:cNvPr id="1585" name="Google Shape;1585;p10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6" name="Google Shape;1586;p10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7" name="Google Shape;1587;p10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8" name="Google Shape;1588;p104"/>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05"/>
          <p:cNvSpPr txBox="1">
            <a:spLocks noGrp="1"/>
          </p:cNvSpPr>
          <p:nvPr>
            <p:ph type="ctrTitle"/>
          </p:nvPr>
        </p:nvSpPr>
        <p:spPr>
          <a:xfrm>
            <a:off x="688702" y="810071"/>
            <a:ext cx="9217298"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repair con una sola best (12/15) </a:t>
            </a:r>
            <a:endParaRPr/>
          </a:p>
        </p:txBody>
      </p:sp>
      <p:pic>
        <p:nvPicPr>
          <p:cNvPr id="1594" name="Google Shape;1594;p10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595" name="Google Shape;1595;p10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596" name="Google Shape;1596;p105"/>
          <p:cNvSpPr txBox="1"/>
          <p:nvPr/>
        </p:nvSpPr>
        <p:spPr>
          <a:xfrm>
            <a:off x="344351" y="2780929"/>
            <a:ext cx="9217297" cy="2800767"/>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600">
                <a:solidFill>
                  <a:schemeClr val="dk1"/>
                </a:solidFill>
                <a:latin typeface="Arial"/>
                <a:ea typeface="Arial"/>
                <a:cs typeface="Arial"/>
                <a:sym typeface="Arial"/>
              </a:rPr>
              <a:t>Finché ci sono elementi nella lista dei nodi non in soluzione:</a:t>
            </a:r>
            <a:endParaRPr/>
          </a:p>
          <a:p>
            <a:pPr marL="0" marR="0" lvl="0" indent="0" algn="just" rtl="0">
              <a:spcBef>
                <a:spcPts val="0"/>
              </a:spcBef>
              <a:spcAft>
                <a:spcPts val="0"/>
              </a:spcAft>
              <a:buNone/>
            </a:pPr>
            <a:endParaRPr sz="1600">
              <a:solidFill>
                <a:schemeClr val="dk1"/>
              </a:solidFill>
              <a:latin typeface="Arial"/>
              <a:ea typeface="Arial"/>
              <a:cs typeface="Arial"/>
              <a:sym typeface="Arial"/>
            </a:endParaRPr>
          </a:p>
          <a:p>
            <a:pPr marL="0" marR="0" lvl="0" indent="0" algn="just" rtl="0">
              <a:spcBef>
                <a:spcPts val="0"/>
              </a:spcBef>
              <a:spcAft>
                <a:spcPts val="0"/>
              </a:spcAft>
              <a:buNone/>
            </a:pPr>
            <a:r>
              <a:rPr lang="it-IT" sz="1600">
                <a:solidFill>
                  <a:schemeClr val="dk1"/>
                </a:solidFill>
                <a:latin typeface="Arial"/>
                <a:ea typeface="Arial"/>
                <a:cs typeface="Arial"/>
                <a:sym typeface="Arial"/>
              </a:rPr>
              <a:t>	estrazione del nodo attrazione usando una best</a:t>
            </a:r>
            <a:endParaRPr/>
          </a:p>
          <a:p>
            <a:pPr marL="0" marR="0" lvl="0" indent="0" algn="just" rtl="0">
              <a:spcBef>
                <a:spcPts val="0"/>
              </a:spcBef>
              <a:spcAft>
                <a:spcPts val="0"/>
              </a:spcAft>
              <a:buNone/>
            </a:pPr>
            <a:endParaRPr sz="1600">
              <a:solidFill>
                <a:schemeClr val="dk1"/>
              </a:solidFill>
              <a:latin typeface="Arial"/>
              <a:ea typeface="Arial"/>
              <a:cs typeface="Arial"/>
              <a:sym typeface="Arial"/>
            </a:endParaRPr>
          </a:p>
          <a:p>
            <a:pPr marL="0" marR="0" lvl="0" indent="0" algn="just" rtl="0">
              <a:spcBef>
                <a:spcPts val="0"/>
              </a:spcBef>
              <a:spcAft>
                <a:spcPts val="0"/>
              </a:spcAft>
              <a:buNone/>
            </a:pPr>
            <a:r>
              <a:rPr lang="it-IT" sz="1600">
                <a:solidFill>
                  <a:schemeClr val="dk1"/>
                </a:solidFill>
                <a:latin typeface="Arial"/>
                <a:ea typeface="Arial"/>
                <a:cs typeface="Arial"/>
                <a:sym typeface="Arial"/>
              </a:rPr>
              <a:t>	controllo l’ammissibilità:</a:t>
            </a:r>
            <a:endParaRPr/>
          </a:p>
          <a:p>
            <a:pPr marL="0" marR="0" lvl="0" indent="0" algn="just" rtl="0">
              <a:spcBef>
                <a:spcPts val="0"/>
              </a:spcBef>
              <a:spcAft>
                <a:spcPts val="0"/>
              </a:spcAft>
              <a:buNone/>
            </a:pPr>
            <a:r>
              <a:rPr lang="it-IT" sz="1600">
                <a:solidFill>
                  <a:schemeClr val="dk1"/>
                </a:solidFill>
                <a:latin typeface="Arial"/>
                <a:ea typeface="Arial"/>
                <a:cs typeface="Arial"/>
                <a:sym typeface="Arial"/>
              </a:rPr>
              <a:t>		se sì:</a:t>
            </a:r>
            <a:endParaRPr/>
          </a:p>
          <a:p>
            <a:pPr marL="0" marR="0" lvl="0" indent="0" algn="just" rtl="0">
              <a:spcBef>
                <a:spcPts val="0"/>
              </a:spcBef>
              <a:spcAft>
                <a:spcPts val="0"/>
              </a:spcAft>
              <a:buNone/>
            </a:pPr>
            <a:r>
              <a:rPr lang="it-IT" sz="1600">
                <a:solidFill>
                  <a:schemeClr val="dk1"/>
                </a:solidFill>
                <a:latin typeface="Arial"/>
                <a:ea typeface="Arial"/>
                <a:cs typeface="Arial"/>
                <a:sym typeface="Arial"/>
              </a:rPr>
              <a:t>			allora aggiungo il nodo alla lista</a:t>
            </a:r>
            <a:endParaRPr/>
          </a:p>
          <a:p>
            <a:pPr marL="0" marR="0" lvl="0" indent="0" algn="just" rtl="0">
              <a:spcBef>
                <a:spcPts val="0"/>
              </a:spcBef>
              <a:spcAft>
                <a:spcPts val="0"/>
              </a:spcAft>
              <a:buNone/>
            </a:pPr>
            <a:r>
              <a:rPr lang="it-IT" sz="1600">
                <a:solidFill>
                  <a:schemeClr val="dk1"/>
                </a:solidFill>
                <a:latin typeface="Arial"/>
                <a:ea typeface="Arial"/>
                <a:cs typeface="Arial"/>
                <a:sym typeface="Arial"/>
              </a:rPr>
              <a:t>		altrimenti:</a:t>
            </a:r>
            <a:endParaRPr/>
          </a:p>
          <a:p>
            <a:pPr marL="0" marR="0" lvl="0" indent="0" algn="just" rtl="0">
              <a:spcBef>
                <a:spcPts val="0"/>
              </a:spcBef>
              <a:spcAft>
                <a:spcPts val="0"/>
              </a:spcAft>
              <a:buNone/>
            </a:pPr>
            <a:r>
              <a:rPr lang="it-IT" sz="1600">
                <a:solidFill>
                  <a:schemeClr val="dk1"/>
                </a:solidFill>
                <a:latin typeface="Arial"/>
                <a:ea typeface="Arial"/>
                <a:cs typeface="Arial"/>
                <a:sym typeface="Arial"/>
              </a:rPr>
              <a:t>			scarto il nodo</a:t>
            </a:r>
            <a:endParaRPr/>
          </a:p>
          <a:p>
            <a:pPr marL="0" marR="0" lvl="0" indent="0" algn="just" rtl="0">
              <a:spcBef>
                <a:spcPts val="0"/>
              </a:spcBef>
              <a:spcAft>
                <a:spcPts val="0"/>
              </a:spcAft>
              <a:buNone/>
            </a:pPr>
            <a:endParaRPr sz="1600">
              <a:solidFill>
                <a:schemeClr val="dk1"/>
              </a:solidFill>
              <a:latin typeface="Arial"/>
              <a:ea typeface="Arial"/>
              <a:cs typeface="Arial"/>
              <a:sym typeface="Arial"/>
            </a:endParaRPr>
          </a:p>
          <a:p>
            <a:pPr marL="0" marR="0" lvl="0" indent="0" algn="just" rtl="0">
              <a:spcBef>
                <a:spcPts val="0"/>
              </a:spcBef>
              <a:spcAft>
                <a:spcPts val="0"/>
              </a:spcAft>
              <a:buNone/>
            </a:pPr>
            <a:r>
              <a:rPr lang="it-IT" sz="1600">
                <a:solidFill>
                  <a:schemeClr val="dk1"/>
                </a:solidFill>
                <a:latin typeface="Arial"/>
                <a:ea typeface="Arial"/>
                <a:cs typeface="Arial"/>
                <a:sym typeface="Arial"/>
              </a:rPr>
              <a:t>	rimuovo il nodo estratto dalla lista dei nodi non in soluzione</a:t>
            </a:r>
            <a:endParaRPr/>
          </a:p>
        </p:txBody>
      </p:sp>
      <p:sp>
        <p:nvSpPr>
          <p:cNvPr id="1597" name="Google Shape;1597;p105"/>
          <p:cNvSpPr txBox="1"/>
          <p:nvPr/>
        </p:nvSpPr>
        <p:spPr>
          <a:xfrm>
            <a:off x="398119" y="1570047"/>
            <a:ext cx="9217297"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Ora è possibile effettuare l’operazione di Repair che varia il suo comportamento in base al parametro dato.</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Nel caso in cui si utilizzi solo la Best5 oppure la Best6 i passaggi fondamentali sono i seguenti:</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598" name="Google Shape;1598;p10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9" name="Google Shape;1599;p10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0" name="Google Shape;1600;p10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1" name="Google Shape;1601;p105"/>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06"/>
          <p:cNvSpPr txBox="1">
            <a:spLocks noGrp="1"/>
          </p:cNvSpPr>
          <p:nvPr>
            <p:ph type="ctrTitle"/>
          </p:nvPr>
        </p:nvSpPr>
        <p:spPr>
          <a:xfrm>
            <a:off x="688702" y="705443"/>
            <a:ext cx="9217297"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repair con due best (13/15) </a:t>
            </a:r>
            <a:endParaRPr/>
          </a:p>
        </p:txBody>
      </p:sp>
      <p:pic>
        <p:nvPicPr>
          <p:cNvPr id="1607" name="Google Shape;1607;p10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608" name="Google Shape;1608;p10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609" name="Google Shape;1609;p106"/>
          <p:cNvSpPr txBox="1"/>
          <p:nvPr/>
        </p:nvSpPr>
        <p:spPr>
          <a:xfrm>
            <a:off x="401106" y="2092340"/>
            <a:ext cx="9217297" cy="378565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it-IT" sz="1600" b="1">
                <a:solidFill>
                  <a:schemeClr val="dk1"/>
                </a:solidFill>
                <a:latin typeface="Arial"/>
                <a:ea typeface="Arial"/>
                <a:cs typeface="Arial"/>
                <a:sym typeface="Arial"/>
              </a:rPr>
              <a:t>Finché ci sono elementi nella lista dei nodi non in soluzione:</a:t>
            </a:r>
            <a:endParaRPr/>
          </a:p>
          <a:p>
            <a:pPr marL="0" marR="0" lvl="0" indent="0" algn="l" rtl="0">
              <a:spcBef>
                <a:spcPts val="0"/>
              </a:spcBef>
              <a:spcAft>
                <a:spcPts val="0"/>
              </a:spcAft>
              <a:buNone/>
            </a:pPr>
            <a:endParaRPr sz="1600" b="1">
              <a:solidFill>
                <a:schemeClr val="dk1"/>
              </a:solidFill>
              <a:latin typeface="Arial"/>
              <a:ea typeface="Arial"/>
              <a:cs typeface="Arial"/>
              <a:sym typeface="Arial"/>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estrazione del nodo attrazione usando la best5</a:t>
            </a:r>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estrazione del nodo attrazione usando la best6</a:t>
            </a:r>
            <a:endParaRPr/>
          </a:p>
          <a:p>
            <a:pPr marL="0" marR="0" lvl="0" indent="0" algn="l" rtl="0">
              <a:spcBef>
                <a:spcPts val="0"/>
              </a:spcBef>
              <a:spcAft>
                <a:spcPts val="0"/>
              </a:spcAft>
              <a:buNone/>
            </a:pPr>
            <a:endParaRPr sz="1600" b="1">
              <a:solidFill>
                <a:schemeClr val="dk1"/>
              </a:solidFill>
              <a:latin typeface="Arial"/>
              <a:ea typeface="Arial"/>
              <a:cs typeface="Arial"/>
              <a:sym typeface="Arial"/>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controllo l’ammissibilità dei nodi estratti:</a:t>
            </a:r>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se entrambi i nodi estratti sono ammissibili:</a:t>
            </a:r>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allora scelgo il migliore usando uno dei criteri</a:t>
            </a:r>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e lo aggiungo alla lista</a:t>
            </a:r>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a:t>
            </a:r>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altrimenti:</a:t>
            </a:r>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se c’è un nodo ammissibile:</a:t>
            </a:r>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aggiungo quel nodo alla lista</a:t>
            </a:r>
            <a:endParaRPr/>
          </a:p>
          <a:p>
            <a:pPr marL="0" marR="0" lvl="0" indent="0" algn="l" rtl="0">
              <a:spcBef>
                <a:spcPts val="0"/>
              </a:spcBef>
              <a:spcAft>
                <a:spcPts val="0"/>
              </a:spcAft>
              <a:buNone/>
            </a:pPr>
            <a:endParaRPr sz="1600" b="1">
              <a:solidFill>
                <a:schemeClr val="dk1"/>
              </a:solidFill>
              <a:latin typeface="Arial"/>
              <a:ea typeface="Arial"/>
              <a:cs typeface="Arial"/>
              <a:sym typeface="Arial"/>
            </a:endParaRPr>
          </a:p>
          <a:p>
            <a:pPr marL="0" marR="0" lvl="0" indent="0" algn="l" rtl="0">
              <a:spcBef>
                <a:spcPts val="0"/>
              </a:spcBef>
              <a:spcAft>
                <a:spcPts val="0"/>
              </a:spcAft>
              <a:buNone/>
            </a:pPr>
            <a:r>
              <a:rPr lang="it-IT" sz="1600" b="1">
                <a:solidFill>
                  <a:schemeClr val="dk1"/>
                </a:solidFill>
                <a:latin typeface="Arial"/>
                <a:ea typeface="Arial"/>
                <a:cs typeface="Arial"/>
                <a:sym typeface="Arial"/>
              </a:rPr>
              <a:t>	rimuovo i nodi estratti dalla lista dei nodi non in soluzione</a:t>
            </a:r>
            <a:endParaRPr/>
          </a:p>
        </p:txBody>
      </p:sp>
      <p:sp>
        <p:nvSpPr>
          <p:cNvPr id="1610" name="Google Shape;1610;p106"/>
          <p:cNvSpPr txBox="1"/>
          <p:nvPr/>
        </p:nvSpPr>
        <p:spPr>
          <a:xfrm>
            <a:off x="398119" y="1428660"/>
            <a:ext cx="8789586"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Nel caso in cui si utilizzi la Best5 insieme alla Best6 i passaggi fondamentali sono i seguenti:</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611" name="Google Shape;1611;p10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2" name="Google Shape;1612;p10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3" name="Google Shape;1613;p10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4" name="Google Shape;1614;p106"/>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107"/>
          <p:cNvSpPr txBox="1">
            <a:spLocks noGrp="1"/>
          </p:cNvSpPr>
          <p:nvPr>
            <p:ph type="ctrTitle"/>
          </p:nvPr>
        </p:nvSpPr>
        <p:spPr>
          <a:xfrm>
            <a:off x="688702" y="705443"/>
            <a:ext cx="9217298"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confronto soluzioni (14/15) </a:t>
            </a:r>
            <a:endParaRPr/>
          </a:p>
        </p:txBody>
      </p:sp>
      <p:pic>
        <p:nvPicPr>
          <p:cNvPr id="1620" name="Google Shape;1620;p10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621" name="Google Shape;1621;p10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622" name="Google Shape;1622;p107"/>
          <p:cNvSpPr txBox="1"/>
          <p:nvPr/>
        </p:nvSpPr>
        <p:spPr>
          <a:xfrm>
            <a:off x="347326" y="1406168"/>
            <a:ext cx="9217297"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In ogni caso, indipendentemente dal numero e tipo di best utilizzate e dal tipo di criterio scelto, si termina la fase di Repair con una lista di attrazioni ammissibile e dobbiamo valutarne la qualità.</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Andiamo quindi a calcolare il gradimento del nuovo tour ed andiamo a confrontarlo con quello della soluzione corrente:</a:t>
            </a:r>
            <a:endParaRPr/>
          </a:p>
        </p:txBody>
      </p:sp>
      <p:sp>
        <p:nvSpPr>
          <p:cNvPr id="1623" name="Google Shape;1623;p107"/>
          <p:cNvSpPr txBox="1"/>
          <p:nvPr/>
        </p:nvSpPr>
        <p:spPr>
          <a:xfrm>
            <a:off x="320102" y="4990167"/>
            <a:ext cx="9218374"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Se il gradimento della soluzione nuova è migliore di quello della soluzione corrente allora aggiorno la soluzione corrente e l’ottimo candidato.</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Altrimenti si utilizza il Simulated Annealing per decidere se accettare o meno il peggioramento.</a:t>
            </a:r>
            <a:endParaRPr/>
          </a:p>
        </p:txBody>
      </p:sp>
      <p:pic>
        <p:nvPicPr>
          <p:cNvPr id="1624" name="Google Shape;1624;p107"/>
          <p:cNvPicPr preferRelativeResize="0"/>
          <p:nvPr/>
        </p:nvPicPr>
        <p:blipFill rotWithShape="1">
          <a:blip r:embed="rId5">
            <a:alphaModFix/>
          </a:blip>
          <a:srcRect/>
          <a:stretch/>
        </p:blipFill>
        <p:spPr>
          <a:xfrm>
            <a:off x="824833" y="2606497"/>
            <a:ext cx="8208912" cy="1943371"/>
          </a:xfrm>
          <a:prstGeom prst="rect">
            <a:avLst/>
          </a:prstGeom>
          <a:noFill/>
          <a:ln>
            <a:noFill/>
          </a:ln>
        </p:spPr>
      </p:pic>
      <p:sp>
        <p:nvSpPr>
          <p:cNvPr id="1625" name="Google Shape;1625;p10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6" name="Google Shape;1626;p10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7" name="Google Shape;1627;p10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8" name="Google Shape;1628;p107"/>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108"/>
          <p:cNvSpPr txBox="1">
            <a:spLocks noGrp="1"/>
          </p:cNvSpPr>
          <p:nvPr>
            <p:ph type="ctrTitle"/>
          </p:nvPr>
        </p:nvSpPr>
        <p:spPr>
          <a:xfrm>
            <a:off x="776536" y="593822"/>
            <a:ext cx="912946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simulated annealing (15/15) </a:t>
            </a:r>
            <a:endParaRPr/>
          </a:p>
        </p:txBody>
      </p:sp>
      <p:pic>
        <p:nvPicPr>
          <p:cNvPr id="1635" name="Google Shape;1635;p10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636" name="Google Shape;1636;p108"/>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637" name="Google Shape;1637;p108"/>
          <p:cNvPicPr preferRelativeResize="0"/>
          <p:nvPr/>
        </p:nvPicPr>
        <p:blipFill rotWithShape="1">
          <a:blip r:embed="rId5">
            <a:alphaModFix/>
          </a:blip>
          <a:srcRect/>
          <a:stretch/>
        </p:blipFill>
        <p:spPr>
          <a:xfrm>
            <a:off x="1302102" y="1331143"/>
            <a:ext cx="7411484" cy="4195714"/>
          </a:xfrm>
          <a:prstGeom prst="rect">
            <a:avLst/>
          </a:prstGeom>
          <a:noFill/>
          <a:ln>
            <a:noFill/>
          </a:ln>
        </p:spPr>
      </p:pic>
      <p:sp>
        <p:nvSpPr>
          <p:cNvPr id="1638" name="Google Shape;1638;p108"/>
          <p:cNvSpPr txBox="1"/>
          <p:nvPr/>
        </p:nvSpPr>
        <p:spPr>
          <a:xfrm>
            <a:off x="0" y="5602353"/>
            <a:ext cx="9561512" cy="113877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Dopo il decremento della Temperatura si procede con un’altra iterazione di Destroy and Repair ed eventuale  Simulated Annealing andando ad utilizzare la current_solution che può essere stata modificata.</a:t>
            </a:r>
            <a:endParaRPr/>
          </a:p>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Una volta che la Temperatura è &lt;= 0 si  restituiscono le due liste con la soluzione corrente e l’ottimo candidato</a:t>
            </a:r>
            <a:endParaRPr/>
          </a:p>
        </p:txBody>
      </p:sp>
      <p:sp>
        <p:nvSpPr>
          <p:cNvPr id="1639" name="Google Shape;1639;p10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0" name="Google Shape;1640;p10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1" name="Google Shape;1641;p10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2" name="Google Shape;1642;p108"/>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09"/>
          <p:cNvSpPr/>
          <p:nvPr/>
        </p:nvSpPr>
        <p:spPr>
          <a:xfrm>
            <a:off x="326230" y="2860345"/>
            <a:ext cx="9074150" cy="16004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Arial"/>
              <a:buNone/>
            </a:pPr>
            <a:r>
              <a:rPr lang="it-IT" sz="4000" cap="small" dirty="0">
                <a:solidFill>
                  <a:schemeClr val="dk1"/>
                </a:solidFill>
                <a:latin typeface="Times New Roman"/>
                <a:ea typeface="Times New Roman"/>
                <a:cs typeface="Times New Roman"/>
                <a:sym typeface="Times New Roman"/>
              </a:rPr>
              <a:t>Istanze del problema con grafici e risultati </a:t>
            </a:r>
            <a:endParaRPr dirty="0"/>
          </a:p>
          <a:p>
            <a:pPr marL="0" marR="0" lvl="0" indent="0" algn="ctr"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graphicFrame>
        <p:nvGraphicFramePr>
          <p:cNvPr id="1648" name="Google Shape;1648;p109"/>
          <p:cNvGraphicFramePr/>
          <p:nvPr/>
        </p:nvGraphicFramePr>
        <p:xfrm>
          <a:off x="776289" y="404814"/>
          <a:ext cx="8353425" cy="244475"/>
        </p:xfrm>
        <a:graphic>
          <a:graphicData uri="http://schemas.openxmlformats.org/drawingml/2006/table">
            <a:tbl>
              <a:tblPr firstRow="1" firstCol="1" bandRow="1">
                <a:noFill/>
                <a:tableStyleId>{BC4B3D2E-30AC-4007-9A0C-4F6B47225F89}</a:tableStyleId>
              </a:tblPr>
              <a:tblGrid>
                <a:gridCol w="1937550">
                  <a:extLst>
                    <a:ext uri="{9D8B030D-6E8A-4147-A177-3AD203B41FA5}">
                      <a16:colId xmlns:a16="http://schemas.microsoft.com/office/drawing/2014/main" val="20000"/>
                    </a:ext>
                  </a:extLst>
                </a:gridCol>
                <a:gridCol w="6415875">
                  <a:extLst>
                    <a:ext uri="{9D8B030D-6E8A-4147-A177-3AD203B41FA5}">
                      <a16:colId xmlns:a16="http://schemas.microsoft.com/office/drawing/2014/main" val="20001"/>
                    </a:ext>
                  </a:extLst>
                </a:gridCol>
              </a:tblGrid>
              <a:tr h="244475">
                <a:tc>
                  <a:txBody>
                    <a:bodyPr/>
                    <a:lstStyle/>
                    <a:p>
                      <a:pPr marL="0" marR="0" lvl="0" indent="0" algn="l" rtl="0">
                        <a:spcBef>
                          <a:spcPts val="0"/>
                        </a:spcBef>
                        <a:spcAft>
                          <a:spcPts val="0"/>
                        </a:spcAft>
                        <a:buNone/>
                      </a:pPr>
                      <a:endParaRPr sz="16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2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pic>
        <p:nvPicPr>
          <p:cNvPr id="1649" name="Google Shape;1649;p109" descr="Unife_nero JPG"/>
          <p:cNvPicPr preferRelativeResize="0"/>
          <p:nvPr/>
        </p:nvPicPr>
        <p:blipFill rotWithShape="1">
          <a:blip r:embed="rId3">
            <a:alphaModFix/>
          </a:blip>
          <a:srcRect/>
          <a:stretch/>
        </p:blipFill>
        <p:spPr>
          <a:xfrm>
            <a:off x="776289" y="527051"/>
            <a:ext cx="2836291" cy="1249516"/>
          </a:xfrm>
          <a:prstGeom prst="rect">
            <a:avLst/>
          </a:prstGeom>
          <a:noFill/>
          <a:ln>
            <a:noFill/>
          </a:ln>
        </p:spPr>
      </p:pic>
      <p:pic>
        <p:nvPicPr>
          <p:cNvPr id="1650" name="Google Shape;1650;p109"/>
          <p:cNvPicPr preferRelativeResize="0"/>
          <p:nvPr/>
        </p:nvPicPr>
        <p:blipFill rotWithShape="1">
          <a:blip r:embed="rId4">
            <a:alphaModFix/>
          </a:blip>
          <a:srcRect/>
          <a:stretch/>
        </p:blipFill>
        <p:spPr>
          <a:xfrm>
            <a:off x="5618099" y="797641"/>
            <a:ext cx="3541678" cy="708336"/>
          </a:xfrm>
          <a:prstGeom prst="rect">
            <a:avLst/>
          </a:prstGeom>
          <a:noFill/>
          <a:ln>
            <a:noFill/>
          </a:ln>
        </p:spPr>
      </p:pic>
      <p:sp>
        <p:nvSpPr>
          <p:cNvPr id="1651" name="Google Shape;1651;p10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2" name="Google Shape;1652;p10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53" name="Google Shape;1653;p10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642;p108">
            <a:extLst>
              <a:ext uri="{FF2B5EF4-FFF2-40B4-BE49-F238E27FC236}">
                <a16:creationId xmlns:a16="http://schemas.microsoft.com/office/drawing/2014/main" id="{DE2E4510-EC18-9F22-7956-7EA8F4F9B3B3}"/>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1"/>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Insiemi e costanti</a:t>
            </a:r>
            <a:endParaRPr/>
          </a:p>
        </p:txBody>
      </p:sp>
      <p:sp>
        <p:nvSpPr>
          <p:cNvPr id="134" name="Google Shape;134;p11"/>
          <p:cNvSpPr txBox="1"/>
          <p:nvPr/>
        </p:nvSpPr>
        <p:spPr>
          <a:xfrm>
            <a:off x="398119" y="1484784"/>
            <a:ext cx="9218374" cy="37856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dirty="0">
                <a:solidFill>
                  <a:schemeClr val="dk1"/>
                </a:solidFill>
                <a:latin typeface="Times New Roman"/>
                <a:ea typeface="Times New Roman"/>
                <a:cs typeface="Times New Roman"/>
                <a:sym typeface="Times New Roman"/>
              </a:rPr>
              <a:t>Gli insiemi utilizzati per la realizzazione del modello matematico sono:</a:t>
            </a:r>
            <a:endParaRPr dirty="0"/>
          </a:p>
          <a:p>
            <a:pPr marL="285750" marR="0" lvl="0" indent="-285750" algn="just" rtl="0">
              <a:spcBef>
                <a:spcPts val="0"/>
              </a:spcBef>
              <a:spcAft>
                <a:spcPts val="0"/>
              </a:spcAft>
              <a:buClr>
                <a:schemeClr val="dk1"/>
              </a:buClr>
              <a:buSzPts val="2000"/>
              <a:buFont typeface="Arial"/>
              <a:buChar char="•"/>
            </a:pPr>
            <a:r>
              <a:rPr lang="it-IT" sz="2000" dirty="0">
                <a:solidFill>
                  <a:schemeClr val="dk1"/>
                </a:solidFill>
                <a:latin typeface="Times New Roman"/>
                <a:ea typeface="Times New Roman"/>
                <a:cs typeface="Times New Roman"/>
                <a:sym typeface="Times New Roman"/>
              </a:rPr>
              <a:t>A = {insieme delle attrazioni da visitare}</a:t>
            </a:r>
            <a:endParaRPr dirty="0"/>
          </a:p>
          <a:p>
            <a:pPr marL="285750" marR="0" lvl="0" indent="-285750" algn="just" rtl="0">
              <a:spcBef>
                <a:spcPts val="0"/>
              </a:spcBef>
              <a:spcAft>
                <a:spcPts val="0"/>
              </a:spcAft>
              <a:buClr>
                <a:schemeClr val="dk1"/>
              </a:buClr>
              <a:buSzPts val="2000"/>
              <a:buFont typeface="Arial"/>
              <a:buChar char="•"/>
            </a:pPr>
            <a:r>
              <a:rPr lang="it-IT" sz="2000" dirty="0">
                <a:solidFill>
                  <a:schemeClr val="dk1"/>
                </a:solidFill>
                <a:latin typeface="Times New Roman"/>
                <a:ea typeface="Times New Roman"/>
                <a:cs typeface="Times New Roman"/>
                <a:sym typeface="Times New Roman"/>
              </a:rPr>
              <a:t>E ={insieme degli archi di collegamento tra le attrazioni}</a:t>
            </a:r>
            <a:endParaRPr dirty="0"/>
          </a:p>
          <a:p>
            <a:pPr marL="285750" marR="0" lvl="0" indent="-285750" algn="just" rtl="0">
              <a:spcBef>
                <a:spcPts val="0"/>
              </a:spcBef>
              <a:spcAft>
                <a:spcPts val="0"/>
              </a:spcAft>
              <a:buClr>
                <a:schemeClr val="dk1"/>
              </a:buClr>
              <a:buSzPts val="2000"/>
              <a:buFont typeface="Arial"/>
              <a:buChar char="•"/>
            </a:pPr>
            <a:r>
              <a:rPr lang="it-IT" sz="2000" dirty="0">
                <a:solidFill>
                  <a:schemeClr val="dk1"/>
                </a:solidFill>
                <a:latin typeface="Times New Roman"/>
                <a:ea typeface="Times New Roman"/>
                <a:cs typeface="Times New Roman"/>
                <a:sym typeface="Times New Roman"/>
              </a:rPr>
              <a:t>G ={insieme dei gradimenti ottenuti a seguito della visita delle attrazioni}</a:t>
            </a:r>
            <a:endParaRPr dirty="0"/>
          </a:p>
          <a:p>
            <a:pPr marL="285750" marR="0" lvl="0" indent="-285750" algn="just" rtl="0">
              <a:spcBef>
                <a:spcPts val="0"/>
              </a:spcBef>
              <a:spcAft>
                <a:spcPts val="0"/>
              </a:spcAft>
              <a:buClr>
                <a:schemeClr val="dk1"/>
              </a:buClr>
              <a:buSzPts val="2000"/>
              <a:buFont typeface="Arial"/>
              <a:buChar char="•"/>
            </a:pPr>
            <a:r>
              <a:rPr lang="it-IT" sz="2000" dirty="0">
                <a:solidFill>
                  <a:schemeClr val="dk1"/>
                </a:solidFill>
                <a:latin typeface="Times New Roman"/>
                <a:ea typeface="Times New Roman"/>
                <a:cs typeface="Times New Roman"/>
                <a:sym typeface="Times New Roman"/>
              </a:rPr>
              <a:t>D</a:t>
            </a:r>
            <a:r>
              <a:rPr lang="it-IT" sz="2000" baseline="-25000" dirty="0">
                <a:solidFill>
                  <a:schemeClr val="dk1"/>
                </a:solidFill>
                <a:latin typeface="Times New Roman"/>
                <a:ea typeface="Times New Roman"/>
                <a:cs typeface="Times New Roman"/>
                <a:sym typeface="Times New Roman"/>
              </a:rPr>
              <a:t>i</a:t>
            </a:r>
            <a:r>
              <a:rPr lang="it-IT" sz="2000" dirty="0">
                <a:solidFill>
                  <a:schemeClr val="dk1"/>
                </a:solidFill>
                <a:latin typeface="Times New Roman"/>
                <a:ea typeface="Times New Roman"/>
                <a:cs typeface="Times New Roman"/>
                <a:sym typeface="Times New Roman"/>
              </a:rPr>
              <a:t>={insieme dei tempi di spostamento dall’attrazione i-esima verso ogni altra attrazione}</a:t>
            </a:r>
            <a:endParaRPr dirty="0"/>
          </a:p>
          <a:p>
            <a:pPr marL="342900" marR="0" lvl="0" indent="-342900" algn="just" rtl="0">
              <a:spcBef>
                <a:spcPts val="0"/>
              </a:spcBef>
              <a:spcAft>
                <a:spcPts val="0"/>
              </a:spcAft>
              <a:buFont typeface="Arial" panose="020B0604020202020204" pitchFamily="34" charset="0"/>
              <a:buChar char="•"/>
            </a:pPr>
            <a:r>
              <a:rPr lang="it-IT" sz="2000" dirty="0" err="1">
                <a:solidFill>
                  <a:schemeClr val="dk1"/>
                </a:solidFill>
                <a:latin typeface="Times New Roman"/>
                <a:ea typeface="Times New Roman"/>
                <a:cs typeface="Times New Roman"/>
                <a:sym typeface="Times New Roman"/>
              </a:rPr>
              <a:t>TW</a:t>
            </a:r>
            <a:r>
              <a:rPr lang="it-IT" sz="2000" baseline="-25000" dirty="0" err="1">
                <a:solidFill>
                  <a:schemeClr val="dk1"/>
                </a:solidFill>
                <a:latin typeface="Times New Roman"/>
                <a:ea typeface="Times New Roman"/>
                <a:cs typeface="Times New Roman"/>
                <a:sym typeface="Times New Roman"/>
              </a:rPr>
              <a:t>i</a:t>
            </a:r>
            <a:r>
              <a:rPr lang="it-IT" sz="2000" baseline="-25000" dirty="0">
                <a:solidFill>
                  <a:schemeClr val="dk1"/>
                </a:solidFill>
                <a:latin typeface="Times New Roman"/>
                <a:ea typeface="Times New Roman"/>
                <a:cs typeface="Times New Roman"/>
                <a:sym typeface="Times New Roman"/>
              </a:rPr>
              <a:t> </a:t>
            </a:r>
            <a:r>
              <a:rPr lang="it-IT" sz="2000" dirty="0">
                <a:solidFill>
                  <a:schemeClr val="dk1"/>
                </a:solidFill>
                <a:latin typeface="Times New Roman"/>
                <a:ea typeface="Times New Roman"/>
                <a:cs typeface="Times New Roman"/>
                <a:sym typeface="Times New Roman"/>
              </a:rPr>
              <a:t>={insieme delle Time Windows dell’attrazione i-esima}</a:t>
            </a:r>
            <a:endParaRPr dirty="0"/>
          </a:p>
          <a:p>
            <a:pPr marL="0" marR="0" lvl="0" indent="0" algn="just" rtl="0">
              <a:spcBef>
                <a:spcPts val="0"/>
              </a:spcBef>
              <a:spcAft>
                <a:spcPts val="0"/>
              </a:spcAft>
              <a:buNone/>
            </a:pPr>
            <a:endParaRPr sz="20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dirty="0">
                <a:solidFill>
                  <a:schemeClr val="dk1"/>
                </a:solidFill>
                <a:latin typeface="Times New Roman"/>
                <a:ea typeface="Times New Roman"/>
                <a:cs typeface="Times New Roman"/>
                <a:sym typeface="Times New Roman"/>
              </a:rPr>
              <a:t>Costanti:</a:t>
            </a:r>
            <a:endParaRPr dirty="0"/>
          </a:p>
          <a:p>
            <a:pPr marL="285750" marR="0" lvl="0" indent="-285750" algn="just" rtl="0">
              <a:spcBef>
                <a:spcPts val="0"/>
              </a:spcBef>
              <a:spcAft>
                <a:spcPts val="0"/>
              </a:spcAft>
              <a:buClr>
                <a:schemeClr val="dk1"/>
              </a:buClr>
              <a:buSzPts val="2000"/>
              <a:buFont typeface="Arial"/>
              <a:buChar char="•"/>
            </a:pPr>
            <a:r>
              <a:rPr lang="it-IT" sz="2000" dirty="0">
                <a:solidFill>
                  <a:schemeClr val="dk1"/>
                </a:solidFill>
                <a:latin typeface="Times New Roman"/>
                <a:ea typeface="Times New Roman"/>
                <a:cs typeface="Times New Roman"/>
                <a:sym typeface="Times New Roman"/>
              </a:rPr>
              <a:t>H = durata della gita, tempo massimo disponibile per completare il tour</a:t>
            </a:r>
            <a:endParaRPr dirty="0"/>
          </a:p>
          <a:p>
            <a:pPr marL="285750" marR="0" lvl="0" indent="-285750" algn="just" rtl="0">
              <a:spcBef>
                <a:spcPts val="0"/>
              </a:spcBef>
              <a:spcAft>
                <a:spcPts val="0"/>
              </a:spcAft>
              <a:buClr>
                <a:schemeClr val="dk1"/>
              </a:buClr>
              <a:buSzPts val="2000"/>
              <a:buFont typeface="Arial"/>
              <a:buChar char="•"/>
            </a:pPr>
            <a:r>
              <a:rPr lang="it-IT" sz="2000" dirty="0">
                <a:solidFill>
                  <a:schemeClr val="dk1"/>
                </a:solidFill>
                <a:latin typeface="Times New Roman"/>
                <a:ea typeface="Times New Roman"/>
                <a:cs typeface="Times New Roman"/>
                <a:sym typeface="Times New Roman"/>
              </a:rPr>
              <a:t>START = ora di inizio del tour</a:t>
            </a:r>
            <a:endParaRPr dirty="0"/>
          </a:p>
        </p:txBody>
      </p:sp>
      <p:pic>
        <p:nvPicPr>
          <p:cNvPr id="135" name="Google Shape;135;p1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36" name="Google Shape;136;p1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37" name="Google Shape;137;p1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1"/>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110"/>
          <p:cNvSpPr txBox="1">
            <a:spLocks noGrp="1"/>
          </p:cNvSpPr>
          <p:nvPr>
            <p:ph type="ctrTitle"/>
          </p:nvPr>
        </p:nvSpPr>
        <p:spPr>
          <a:xfrm>
            <a:off x="2360712" y="100967"/>
            <a:ext cx="432048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5 ore – 5/30</a:t>
            </a:r>
            <a:endParaRPr/>
          </a:p>
        </p:txBody>
      </p:sp>
      <p:pic>
        <p:nvPicPr>
          <p:cNvPr id="1661" name="Google Shape;1661;p11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662" name="Google Shape;1662;p11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663" name="Google Shape;1663;p11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4" name="Google Shape;1664;p11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5" name="Google Shape;1665;p11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66" name="Google Shape;1666;p110" descr="Immagine che contiene testo, diagramma, Diagramma, numero&#10;&#10;Descrizione generata automaticamente"/>
          <p:cNvPicPr preferRelativeResize="0"/>
          <p:nvPr/>
        </p:nvPicPr>
        <p:blipFill rotWithShape="1">
          <a:blip r:embed="rId5">
            <a:alphaModFix/>
          </a:blip>
          <a:srcRect/>
          <a:stretch/>
        </p:blipFill>
        <p:spPr>
          <a:xfrm>
            <a:off x="212989" y="1684006"/>
            <a:ext cx="4638125" cy="2864781"/>
          </a:xfrm>
          <a:prstGeom prst="rect">
            <a:avLst/>
          </a:prstGeom>
          <a:noFill/>
          <a:ln>
            <a:noFill/>
          </a:ln>
        </p:spPr>
      </p:pic>
      <p:pic>
        <p:nvPicPr>
          <p:cNvPr id="1667" name="Google Shape;1667;p110" descr="Immagine che contiene testo, diagramma, Diagramma, schermata&#10;&#10;Descrizione generata automaticamente"/>
          <p:cNvPicPr preferRelativeResize="0"/>
          <p:nvPr/>
        </p:nvPicPr>
        <p:blipFill rotWithShape="1">
          <a:blip r:embed="rId6">
            <a:alphaModFix/>
          </a:blip>
          <a:srcRect/>
          <a:stretch/>
        </p:blipFill>
        <p:spPr>
          <a:xfrm>
            <a:off x="4934356" y="1684006"/>
            <a:ext cx="4656901" cy="2864782"/>
          </a:xfrm>
          <a:prstGeom prst="rect">
            <a:avLst/>
          </a:prstGeom>
          <a:noFill/>
          <a:ln>
            <a:noFill/>
          </a:ln>
        </p:spPr>
      </p:pic>
      <p:sp>
        <p:nvSpPr>
          <p:cNvPr id="1668" name="Google Shape;1668;p110"/>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1669" name="Google Shape;1669;p110"/>
          <p:cNvSpPr txBox="1"/>
          <p:nvPr/>
        </p:nvSpPr>
        <p:spPr>
          <a:xfrm>
            <a:off x="5050963" y="4545830"/>
            <a:ext cx="4448944" cy="19236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p:txBody>
      </p:sp>
      <p:sp>
        <p:nvSpPr>
          <p:cNvPr id="1670" name="Google Shape;1670;p110"/>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sp>
        <p:nvSpPr>
          <p:cNvPr id="1671" name="Google Shape;1671;p110"/>
          <p:cNvSpPr txBox="1"/>
          <p:nvPr/>
        </p:nvSpPr>
        <p:spPr>
          <a:xfrm>
            <a:off x="605283" y="5075602"/>
            <a:ext cx="3747525" cy="6802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42</a:t>
            </a:r>
            <a:endParaRPr sz="2400">
              <a:solidFill>
                <a:schemeClr val="dk1"/>
              </a:solidFill>
              <a:latin typeface="Calibri"/>
              <a:ea typeface="Calibri"/>
              <a:cs typeface="Calibri"/>
              <a:sym typeface="Calibri"/>
            </a:endParaRPr>
          </a:p>
        </p:txBody>
      </p:sp>
      <p:sp>
        <p:nvSpPr>
          <p:cNvPr id="1672" name="Google Shape;1672;p110"/>
          <p:cNvSpPr/>
          <p:nvPr/>
        </p:nvSpPr>
        <p:spPr>
          <a:xfrm>
            <a:off x="2072680" y="262399"/>
            <a:ext cx="360040" cy="353943"/>
          </a:xfrm>
          <a:prstGeom prst="star5">
            <a:avLst>
              <a:gd name="adj" fmla="val 19098"/>
              <a:gd name="hf" fmla="val 105146"/>
              <a:gd name="vf" fmla="val 11055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1642;p108">
            <a:extLst>
              <a:ext uri="{FF2B5EF4-FFF2-40B4-BE49-F238E27FC236}">
                <a16:creationId xmlns:a16="http://schemas.microsoft.com/office/drawing/2014/main" id="{E070FD45-DC69-1ABD-1E8D-8E09DEE8853C}"/>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sp>
        <p:nvSpPr>
          <p:cNvPr id="1679" name="Google Shape;1679;p111"/>
          <p:cNvSpPr txBox="1">
            <a:spLocks noGrp="1"/>
          </p:cNvSpPr>
          <p:nvPr>
            <p:ph type="ctrTitle"/>
          </p:nvPr>
        </p:nvSpPr>
        <p:spPr>
          <a:xfrm>
            <a:off x="2360712" y="100967"/>
            <a:ext cx="432048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5 ore – 5/30</a:t>
            </a:r>
            <a:endParaRPr/>
          </a:p>
        </p:txBody>
      </p:sp>
      <p:pic>
        <p:nvPicPr>
          <p:cNvPr id="1680" name="Google Shape;1680;p11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681" name="Google Shape;1681;p11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682" name="Google Shape;1682;p11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3" name="Google Shape;1683;p11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4" name="Google Shape;1684;p11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85" name="Google Shape;1685;p111" descr="Immagine che contiene testo, diagramma, Diagramma, numero&#10;&#10;Descrizione generata automaticamente"/>
          <p:cNvPicPr preferRelativeResize="0"/>
          <p:nvPr/>
        </p:nvPicPr>
        <p:blipFill rotWithShape="1">
          <a:blip r:embed="rId5">
            <a:alphaModFix/>
          </a:blip>
          <a:srcRect/>
          <a:stretch/>
        </p:blipFill>
        <p:spPr>
          <a:xfrm>
            <a:off x="212989" y="1684006"/>
            <a:ext cx="4638125" cy="2864781"/>
          </a:xfrm>
          <a:prstGeom prst="rect">
            <a:avLst/>
          </a:prstGeom>
          <a:noFill/>
          <a:ln>
            <a:noFill/>
          </a:ln>
        </p:spPr>
      </p:pic>
      <p:sp>
        <p:nvSpPr>
          <p:cNvPr id="1686" name="Google Shape;1686;p111"/>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1687" name="Google Shape;1687;p111"/>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688" name="Google Shape;1688;p111" descr="Immagine che contiene testo, diagramma, Diagramma, schermata&#10;&#10;Descrizione generata automaticamente"/>
          <p:cNvPicPr preferRelativeResize="0"/>
          <p:nvPr/>
        </p:nvPicPr>
        <p:blipFill rotWithShape="1">
          <a:blip r:embed="rId6">
            <a:alphaModFix/>
          </a:blip>
          <a:srcRect/>
          <a:stretch/>
        </p:blipFill>
        <p:spPr>
          <a:xfrm>
            <a:off x="4888147" y="1657759"/>
            <a:ext cx="4804864" cy="2967769"/>
          </a:xfrm>
          <a:prstGeom prst="rect">
            <a:avLst/>
          </a:prstGeom>
          <a:noFill/>
          <a:ln>
            <a:noFill/>
          </a:ln>
        </p:spPr>
      </p:pic>
      <p:sp>
        <p:nvSpPr>
          <p:cNvPr id="2" name="Google Shape;1642;p108">
            <a:extLst>
              <a:ext uri="{FF2B5EF4-FFF2-40B4-BE49-F238E27FC236}">
                <a16:creationId xmlns:a16="http://schemas.microsoft.com/office/drawing/2014/main" id="{2EF8AF42-666F-2F89-7C29-A313FE2FDAA3}"/>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12"/>
          <p:cNvSpPr txBox="1">
            <a:spLocks noGrp="1"/>
          </p:cNvSpPr>
          <p:nvPr>
            <p:ph type="ctrTitle"/>
          </p:nvPr>
        </p:nvSpPr>
        <p:spPr>
          <a:xfrm>
            <a:off x="2360712" y="100967"/>
            <a:ext cx="432048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5 ore – 5/30</a:t>
            </a:r>
            <a:endParaRPr/>
          </a:p>
        </p:txBody>
      </p:sp>
      <p:pic>
        <p:nvPicPr>
          <p:cNvPr id="1696" name="Google Shape;1696;p11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697" name="Google Shape;1697;p11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698" name="Google Shape;1698;p11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9" name="Google Shape;1699;p11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0" name="Google Shape;1700;p11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01" name="Google Shape;1701;p112" descr="Immagine che contiene testo, diagramma, Diagramma, numero&#10;&#10;Descrizione generata automaticamente"/>
          <p:cNvPicPr preferRelativeResize="0"/>
          <p:nvPr/>
        </p:nvPicPr>
        <p:blipFill rotWithShape="1">
          <a:blip r:embed="rId5">
            <a:alphaModFix/>
          </a:blip>
          <a:srcRect/>
          <a:stretch/>
        </p:blipFill>
        <p:spPr>
          <a:xfrm>
            <a:off x="212989" y="1684006"/>
            <a:ext cx="4638125" cy="2864781"/>
          </a:xfrm>
          <a:prstGeom prst="rect">
            <a:avLst/>
          </a:prstGeom>
          <a:noFill/>
          <a:ln>
            <a:noFill/>
          </a:ln>
        </p:spPr>
      </p:pic>
      <p:sp>
        <p:nvSpPr>
          <p:cNvPr id="1702" name="Google Shape;1702;p112"/>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1703" name="Google Shape;1703;p112"/>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704" name="Google Shape;1704;p112" descr="Immagine che contiene testo, diagramma, Diagramma, numero&#10;&#10;Descrizione generata automaticamente"/>
          <p:cNvPicPr preferRelativeResize="0"/>
          <p:nvPr/>
        </p:nvPicPr>
        <p:blipFill rotWithShape="1">
          <a:blip r:embed="rId6">
            <a:alphaModFix/>
          </a:blip>
          <a:srcRect/>
          <a:stretch/>
        </p:blipFill>
        <p:spPr>
          <a:xfrm>
            <a:off x="4889512" y="1634453"/>
            <a:ext cx="4726982" cy="2919665"/>
          </a:xfrm>
          <a:prstGeom prst="rect">
            <a:avLst/>
          </a:prstGeom>
          <a:noFill/>
          <a:ln>
            <a:noFill/>
          </a:ln>
        </p:spPr>
      </p:pic>
      <p:sp>
        <p:nvSpPr>
          <p:cNvPr id="2" name="Google Shape;1642;p108">
            <a:extLst>
              <a:ext uri="{FF2B5EF4-FFF2-40B4-BE49-F238E27FC236}">
                <a16:creationId xmlns:a16="http://schemas.microsoft.com/office/drawing/2014/main" id="{C910CF48-0191-66BE-EC7C-2EBFC890BFBA}"/>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13"/>
          <p:cNvSpPr txBox="1">
            <a:spLocks noGrp="1"/>
          </p:cNvSpPr>
          <p:nvPr>
            <p:ph type="ctrTitle"/>
          </p:nvPr>
        </p:nvSpPr>
        <p:spPr>
          <a:xfrm>
            <a:off x="2360712" y="100967"/>
            <a:ext cx="432048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5 ore – 5/30</a:t>
            </a:r>
            <a:endParaRPr/>
          </a:p>
        </p:txBody>
      </p:sp>
      <p:pic>
        <p:nvPicPr>
          <p:cNvPr id="1712" name="Google Shape;1712;p11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713" name="Google Shape;1713;p11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714" name="Google Shape;1714;p11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5" name="Google Shape;1715;p11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6" name="Google Shape;1716;p11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17" name="Google Shape;1717;p113" descr="Immagine che contiene testo, diagramma, Diagramma, numero&#10;&#10;Descrizione generata automaticamente"/>
          <p:cNvPicPr preferRelativeResize="0"/>
          <p:nvPr/>
        </p:nvPicPr>
        <p:blipFill rotWithShape="1">
          <a:blip r:embed="rId5">
            <a:alphaModFix/>
          </a:blip>
          <a:srcRect/>
          <a:stretch/>
        </p:blipFill>
        <p:spPr>
          <a:xfrm>
            <a:off x="212989" y="1684006"/>
            <a:ext cx="4638125" cy="2864781"/>
          </a:xfrm>
          <a:prstGeom prst="rect">
            <a:avLst/>
          </a:prstGeom>
          <a:noFill/>
          <a:ln>
            <a:noFill/>
          </a:ln>
        </p:spPr>
      </p:pic>
      <p:sp>
        <p:nvSpPr>
          <p:cNvPr id="1718" name="Google Shape;1718;p113"/>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1719" name="Google Shape;1719;p113"/>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720" name="Google Shape;1720;p113" descr="Immagine che contiene testo, diagramma, Diagramma, linea&#10;&#10;Descrizione generata automaticamente"/>
          <p:cNvPicPr preferRelativeResize="0"/>
          <p:nvPr/>
        </p:nvPicPr>
        <p:blipFill rotWithShape="1">
          <a:blip r:embed="rId6">
            <a:alphaModFix/>
          </a:blip>
          <a:srcRect/>
          <a:stretch/>
        </p:blipFill>
        <p:spPr>
          <a:xfrm>
            <a:off x="4864517" y="1681252"/>
            <a:ext cx="4656570" cy="2864578"/>
          </a:xfrm>
          <a:prstGeom prst="rect">
            <a:avLst/>
          </a:prstGeom>
          <a:noFill/>
          <a:ln>
            <a:noFill/>
          </a:ln>
        </p:spPr>
      </p:pic>
      <p:sp>
        <p:nvSpPr>
          <p:cNvPr id="2" name="Google Shape;1642;p108">
            <a:extLst>
              <a:ext uri="{FF2B5EF4-FFF2-40B4-BE49-F238E27FC236}">
                <a16:creationId xmlns:a16="http://schemas.microsoft.com/office/drawing/2014/main" id="{C51FF856-A51B-2349-56C9-B6FF47B72227}"/>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14"/>
          <p:cNvSpPr txBox="1">
            <a:spLocks noGrp="1"/>
          </p:cNvSpPr>
          <p:nvPr>
            <p:ph type="ctrTitle"/>
          </p:nvPr>
        </p:nvSpPr>
        <p:spPr>
          <a:xfrm>
            <a:off x="2360712" y="100967"/>
            <a:ext cx="432048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5 ore – 5/30</a:t>
            </a:r>
            <a:endParaRPr/>
          </a:p>
        </p:txBody>
      </p:sp>
      <p:pic>
        <p:nvPicPr>
          <p:cNvPr id="1728" name="Google Shape;1728;p11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729" name="Google Shape;1729;p11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730" name="Google Shape;1730;p11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1" name="Google Shape;1731;p11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2" name="Google Shape;1732;p11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33" name="Google Shape;1733;p114" descr="Immagine che contiene testo, diagramma, Diagramma, numero&#10;&#10;Descrizione generata automaticamente"/>
          <p:cNvPicPr preferRelativeResize="0"/>
          <p:nvPr/>
        </p:nvPicPr>
        <p:blipFill rotWithShape="1">
          <a:blip r:embed="rId5">
            <a:alphaModFix/>
          </a:blip>
          <a:srcRect/>
          <a:stretch/>
        </p:blipFill>
        <p:spPr>
          <a:xfrm>
            <a:off x="212989" y="1684006"/>
            <a:ext cx="4638125" cy="2864781"/>
          </a:xfrm>
          <a:prstGeom prst="rect">
            <a:avLst/>
          </a:prstGeom>
          <a:noFill/>
          <a:ln>
            <a:noFill/>
          </a:ln>
        </p:spPr>
      </p:pic>
      <p:sp>
        <p:nvSpPr>
          <p:cNvPr id="1734" name="Google Shape;1734;p114"/>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1735" name="Google Shape;1735;p114"/>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736" name="Google Shape;1736;p114" descr="Immagine che contiene testo, diagramma, Diagramma, schermata&#10;&#10;Descrizione generata automaticamente"/>
          <p:cNvPicPr preferRelativeResize="0"/>
          <p:nvPr/>
        </p:nvPicPr>
        <p:blipFill rotWithShape="1">
          <a:blip r:embed="rId6">
            <a:alphaModFix/>
          </a:blip>
          <a:srcRect/>
          <a:stretch/>
        </p:blipFill>
        <p:spPr>
          <a:xfrm>
            <a:off x="4851114" y="1684006"/>
            <a:ext cx="4638125" cy="2864781"/>
          </a:xfrm>
          <a:prstGeom prst="rect">
            <a:avLst/>
          </a:prstGeom>
          <a:noFill/>
          <a:ln>
            <a:noFill/>
          </a:ln>
        </p:spPr>
      </p:pic>
      <p:sp>
        <p:nvSpPr>
          <p:cNvPr id="2" name="Google Shape;1642;p108">
            <a:extLst>
              <a:ext uri="{FF2B5EF4-FFF2-40B4-BE49-F238E27FC236}">
                <a16:creationId xmlns:a16="http://schemas.microsoft.com/office/drawing/2014/main" id="{115C8570-2330-35AE-6D82-A12F56474E3E}"/>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115"/>
          <p:cNvSpPr txBox="1">
            <a:spLocks noGrp="1"/>
          </p:cNvSpPr>
          <p:nvPr>
            <p:ph type="ctrTitle"/>
          </p:nvPr>
        </p:nvSpPr>
        <p:spPr>
          <a:xfrm>
            <a:off x="2360712" y="100967"/>
            <a:ext cx="432048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5 ore – 5/30</a:t>
            </a:r>
            <a:endParaRPr/>
          </a:p>
        </p:txBody>
      </p:sp>
      <p:pic>
        <p:nvPicPr>
          <p:cNvPr id="1744" name="Google Shape;1744;p11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745" name="Google Shape;1745;p11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746" name="Google Shape;1746;p11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7" name="Google Shape;1747;p11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8" name="Google Shape;1748;p11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49" name="Google Shape;1749;p115" descr="Immagine che contiene testo, diagramma, Diagramma, numero&#10;&#10;Descrizione generata automaticamente"/>
          <p:cNvPicPr preferRelativeResize="0"/>
          <p:nvPr/>
        </p:nvPicPr>
        <p:blipFill rotWithShape="1">
          <a:blip r:embed="rId5">
            <a:alphaModFix/>
          </a:blip>
          <a:srcRect/>
          <a:stretch/>
        </p:blipFill>
        <p:spPr>
          <a:xfrm>
            <a:off x="212989" y="1684006"/>
            <a:ext cx="4638125" cy="2864781"/>
          </a:xfrm>
          <a:prstGeom prst="rect">
            <a:avLst/>
          </a:prstGeom>
          <a:noFill/>
          <a:ln>
            <a:noFill/>
          </a:ln>
        </p:spPr>
      </p:pic>
      <p:sp>
        <p:nvSpPr>
          <p:cNvPr id="1750" name="Google Shape;1750;p115"/>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1751" name="Google Shape;1751;p115"/>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752" name="Google Shape;1752;p115" descr="Immagine che contiene testo, diagramma, Diagramma, schermata&#10;&#10;Descrizione generata automaticamente"/>
          <p:cNvPicPr preferRelativeResize="0"/>
          <p:nvPr/>
        </p:nvPicPr>
        <p:blipFill rotWithShape="1">
          <a:blip r:embed="rId6">
            <a:alphaModFix/>
          </a:blip>
          <a:srcRect/>
          <a:stretch/>
        </p:blipFill>
        <p:spPr>
          <a:xfrm>
            <a:off x="4875297" y="1684006"/>
            <a:ext cx="4638126" cy="2864781"/>
          </a:xfrm>
          <a:prstGeom prst="rect">
            <a:avLst/>
          </a:prstGeom>
          <a:noFill/>
          <a:ln>
            <a:noFill/>
          </a:ln>
        </p:spPr>
      </p:pic>
      <p:sp>
        <p:nvSpPr>
          <p:cNvPr id="2" name="Google Shape;1642;p108">
            <a:extLst>
              <a:ext uri="{FF2B5EF4-FFF2-40B4-BE49-F238E27FC236}">
                <a16:creationId xmlns:a16="http://schemas.microsoft.com/office/drawing/2014/main" id="{75BD78A2-1E6E-3EF9-102D-A6590E52A71C}"/>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116"/>
          <p:cNvSpPr txBox="1">
            <a:spLocks noGrp="1"/>
          </p:cNvSpPr>
          <p:nvPr>
            <p:ph type="ctrTitle"/>
          </p:nvPr>
        </p:nvSpPr>
        <p:spPr>
          <a:xfrm>
            <a:off x="2360712" y="100967"/>
            <a:ext cx="432048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5 ore – 5/30</a:t>
            </a:r>
            <a:endParaRPr/>
          </a:p>
        </p:txBody>
      </p:sp>
      <p:pic>
        <p:nvPicPr>
          <p:cNvPr id="1760" name="Google Shape;1760;p11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761" name="Google Shape;1761;p11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762" name="Google Shape;1762;p11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3" name="Google Shape;1763;p11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4" name="Google Shape;1764;p11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5" name="Google Shape;1765;p116"/>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1766" name="Google Shape;1766;p116"/>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pic>
        <p:nvPicPr>
          <p:cNvPr id="1767" name="Google Shape;1767;p116" descr="Immagine che contiene testo, schermata, schermo, diagramma&#10;&#10;Descrizione generata automaticamente"/>
          <p:cNvPicPr preferRelativeResize="0"/>
          <p:nvPr/>
        </p:nvPicPr>
        <p:blipFill rotWithShape="1">
          <a:blip r:embed="rId5">
            <a:alphaModFix/>
          </a:blip>
          <a:srcRect/>
          <a:stretch/>
        </p:blipFill>
        <p:spPr>
          <a:xfrm>
            <a:off x="272480" y="1420825"/>
            <a:ext cx="3242241" cy="2584239"/>
          </a:xfrm>
          <a:prstGeom prst="rect">
            <a:avLst/>
          </a:prstGeom>
          <a:noFill/>
          <a:ln>
            <a:noFill/>
          </a:ln>
        </p:spPr>
      </p:pic>
      <p:pic>
        <p:nvPicPr>
          <p:cNvPr id="1768" name="Google Shape;1768;p116" descr="Immagine che contiene testo, schermata, schermo, Rettangolo&#10;&#10;Descrizione generata automaticamente"/>
          <p:cNvPicPr preferRelativeResize="0"/>
          <p:nvPr/>
        </p:nvPicPr>
        <p:blipFill rotWithShape="1">
          <a:blip r:embed="rId6">
            <a:alphaModFix/>
          </a:blip>
          <a:srcRect/>
          <a:stretch/>
        </p:blipFill>
        <p:spPr>
          <a:xfrm>
            <a:off x="5310400" y="1313495"/>
            <a:ext cx="3198482" cy="2577569"/>
          </a:xfrm>
          <a:prstGeom prst="rect">
            <a:avLst/>
          </a:prstGeom>
          <a:noFill/>
          <a:ln>
            <a:noFill/>
          </a:ln>
        </p:spPr>
      </p:pic>
      <p:pic>
        <p:nvPicPr>
          <p:cNvPr id="1769" name="Google Shape;1769;p116" descr="Immagine che contiene testo, schermata, schermo, Rettangolo&#10;&#10;Descrizione generata automaticamente"/>
          <p:cNvPicPr preferRelativeResize="0"/>
          <p:nvPr/>
        </p:nvPicPr>
        <p:blipFill rotWithShape="1">
          <a:blip r:embed="rId7">
            <a:alphaModFix/>
          </a:blip>
          <a:srcRect/>
          <a:stretch/>
        </p:blipFill>
        <p:spPr>
          <a:xfrm>
            <a:off x="2815763" y="3921333"/>
            <a:ext cx="3410377" cy="2748329"/>
          </a:xfrm>
          <a:prstGeom prst="rect">
            <a:avLst/>
          </a:prstGeom>
          <a:noFill/>
          <a:ln>
            <a:noFill/>
          </a:ln>
        </p:spPr>
      </p:pic>
      <p:sp>
        <p:nvSpPr>
          <p:cNvPr id="1770" name="Google Shape;1770;p116"/>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sp>
        <p:nvSpPr>
          <p:cNvPr id="2" name="Google Shape;1642;p108">
            <a:extLst>
              <a:ext uri="{FF2B5EF4-FFF2-40B4-BE49-F238E27FC236}">
                <a16:creationId xmlns:a16="http://schemas.microsoft.com/office/drawing/2014/main" id="{17C3CBCA-EE06-327C-F1F1-1C503421BD25}"/>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117"/>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5 ore – 5/30</a:t>
            </a:r>
            <a:endParaRPr/>
          </a:p>
        </p:txBody>
      </p:sp>
      <p:pic>
        <p:nvPicPr>
          <p:cNvPr id="1778" name="Google Shape;1778;p11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779" name="Google Shape;1779;p11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780" name="Google Shape;1780;p11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1" name="Google Shape;1781;p11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2" name="Google Shape;1782;p11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3" name="Google Shape;1783;p117"/>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1784" name="Google Shape;1784;p117"/>
          <p:cNvSpPr txBox="1"/>
          <p:nvPr/>
        </p:nvSpPr>
        <p:spPr>
          <a:xfrm>
            <a:off x="5050963" y="4545830"/>
            <a:ext cx="4448944" cy="19236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p:txBody>
      </p:sp>
      <p:sp>
        <p:nvSpPr>
          <p:cNvPr id="1785" name="Google Shape;1785;p117"/>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786" name="Google Shape;1786;p117" descr="Immagine che contiene testo, diagramma, Diagramma, linea&#10;&#10;Descrizione generata automaticamente"/>
          <p:cNvPicPr preferRelativeResize="0"/>
          <p:nvPr/>
        </p:nvPicPr>
        <p:blipFill rotWithShape="1">
          <a:blip r:embed="rId5">
            <a:alphaModFix/>
          </a:blip>
          <a:srcRect/>
          <a:stretch/>
        </p:blipFill>
        <p:spPr>
          <a:xfrm>
            <a:off x="25838" y="1583548"/>
            <a:ext cx="4939267" cy="3028235"/>
          </a:xfrm>
          <a:prstGeom prst="rect">
            <a:avLst/>
          </a:prstGeom>
          <a:noFill/>
          <a:ln>
            <a:noFill/>
          </a:ln>
        </p:spPr>
      </p:pic>
      <p:pic>
        <p:nvPicPr>
          <p:cNvPr id="1787" name="Google Shape;1787;p117" descr="Immagine che contiene testo, diagramma, Diagramma, linea&#10;&#10;Descrizione generata automaticamente"/>
          <p:cNvPicPr preferRelativeResize="0"/>
          <p:nvPr/>
        </p:nvPicPr>
        <p:blipFill rotWithShape="1">
          <a:blip r:embed="rId6">
            <a:alphaModFix/>
          </a:blip>
          <a:srcRect/>
          <a:stretch/>
        </p:blipFill>
        <p:spPr>
          <a:xfrm>
            <a:off x="4969965" y="1611943"/>
            <a:ext cx="4910197" cy="2998185"/>
          </a:xfrm>
          <a:prstGeom prst="rect">
            <a:avLst/>
          </a:prstGeom>
          <a:noFill/>
          <a:ln>
            <a:noFill/>
          </a:ln>
        </p:spPr>
      </p:pic>
      <p:sp>
        <p:nvSpPr>
          <p:cNvPr id="1788" name="Google Shape;1788;p117"/>
          <p:cNvSpPr txBox="1"/>
          <p:nvPr/>
        </p:nvSpPr>
        <p:spPr>
          <a:xfrm>
            <a:off x="200472" y="5139520"/>
            <a:ext cx="4470236" cy="6802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122</a:t>
            </a:r>
            <a:endParaRPr sz="2400">
              <a:solidFill>
                <a:schemeClr val="dk1"/>
              </a:solidFill>
              <a:latin typeface="Calibri"/>
              <a:ea typeface="Calibri"/>
              <a:cs typeface="Calibri"/>
              <a:sym typeface="Calibri"/>
            </a:endParaRPr>
          </a:p>
        </p:txBody>
      </p:sp>
      <p:sp>
        <p:nvSpPr>
          <p:cNvPr id="1789" name="Google Shape;1789;p117"/>
          <p:cNvSpPr/>
          <p:nvPr/>
        </p:nvSpPr>
        <p:spPr>
          <a:xfrm>
            <a:off x="2072680" y="262399"/>
            <a:ext cx="360040" cy="353943"/>
          </a:xfrm>
          <a:prstGeom prst="star5">
            <a:avLst>
              <a:gd name="adj" fmla="val 19098"/>
              <a:gd name="hf" fmla="val 105146"/>
              <a:gd name="vf" fmla="val 11055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90" name="Google Shape;1790;p117"/>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118"/>
          <p:cNvSpPr txBox="1">
            <a:spLocks noGrp="1"/>
          </p:cNvSpPr>
          <p:nvPr>
            <p:ph type="ctrTitle"/>
          </p:nvPr>
        </p:nvSpPr>
        <p:spPr>
          <a:xfrm>
            <a:off x="2360712" y="100967"/>
            <a:ext cx="463812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5 ore – 5/30</a:t>
            </a:r>
            <a:endParaRPr/>
          </a:p>
        </p:txBody>
      </p:sp>
      <p:pic>
        <p:nvPicPr>
          <p:cNvPr id="1797" name="Google Shape;1797;p11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798" name="Google Shape;1798;p11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799" name="Google Shape;1799;p11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0" name="Google Shape;1800;p11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1" name="Google Shape;1801;p11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2" name="Google Shape;1802;p118"/>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1803" name="Google Shape;1803;p118"/>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804" name="Google Shape;1804;p118" descr="Immagine che contiene testo, diagramma, Diagramma, linea&#10;&#10;Descrizione generata automaticamente"/>
          <p:cNvPicPr preferRelativeResize="0"/>
          <p:nvPr/>
        </p:nvPicPr>
        <p:blipFill rotWithShape="1">
          <a:blip r:embed="rId5">
            <a:alphaModFix/>
          </a:blip>
          <a:srcRect/>
          <a:stretch/>
        </p:blipFill>
        <p:spPr>
          <a:xfrm>
            <a:off x="25838" y="1583548"/>
            <a:ext cx="4939267" cy="3028235"/>
          </a:xfrm>
          <a:prstGeom prst="rect">
            <a:avLst/>
          </a:prstGeom>
          <a:noFill/>
          <a:ln>
            <a:noFill/>
          </a:ln>
        </p:spPr>
      </p:pic>
      <p:pic>
        <p:nvPicPr>
          <p:cNvPr id="1805" name="Google Shape;1805;p118" descr="Immagine che contiene testo, diagramma, Diagramma, schermata&#10;&#10;Descrizione generata automaticamente"/>
          <p:cNvPicPr preferRelativeResize="0"/>
          <p:nvPr/>
        </p:nvPicPr>
        <p:blipFill rotWithShape="1">
          <a:blip r:embed="rId6">
            <a:alphaModFix/>
          </a:blip>
          <a:srcRect/>
          <a:stretch/>
        </p:blipFill>
        <p:spPr>
          <a:xfrm>
            <a:off x="5033139" y="1611136"/>
            <a:ext cx="4847023" cy="2971681"/>
          </a:xfrm>
          <a:prstGeom prst="rect">
            <a:avLst/>
          </a:prstGeom>
          <a:noFill/>
          <a:ln>
            <a:noFill/>
          </a:ln>
        </p:spPr>
      </p:pic>
      <p:sp>
        <p:nvSpPr>
          <p:cNvPr id="1806" name="Google Shape;1806;p118"/>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119"/>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5 ore – 5/30</a:t>
            </a:r>
            <a:endParaRPr/>
          </a:p>
        </p:txBody>
      </p:sp>
      <p:pic>
        <p:nvPicPr>
          <p:cNvPr id="1813" name="Google Shape;1813;p11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814" name="Google Shape;1814;p11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815" name="Google Shape;1815;p11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6" name="Google Shape;1816;p11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7" name="Google Shape;1817;p11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8" name="Google Shape;1818;p119"/>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1819" name="Google Shape;1819;p119"/>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820" name="Google Shape;1820;p119" descr="Immagine che contiene testo, diagramma, Diagramma, linea&#10;&#10;Descrizione generata automaticamente"/>
          <p:cNvPicPr preferRelativeResize="0"/>
          <p:nvPr/>
        </p:nvPicPr>
        <p:blipFill rotWithShape="1">
          <a:blip r:embed="rId5">
            <a:alphaModFix/>
          </a:blip>
          <a:srcRect/>
          <a:stretch/>
        </p:blipFill>
        <p:spPr>
          <a:xfrm>
            <a:off x="25838" y="1583548"/>
            <a:ext cx="4939267" cy="3028235"/>
          </a:xfrm>
          <a:prstGeom prst="rect">
            <a:avLst/>
          </a:prstGeom>
          <a:noFill/>
          <a:ln>
            <a:noFill/>
          </a:ln>
        </p:spPr>
      </p:pic>
      <p:pic>
        <p:nvPicPr>
          <p:cNvPr id="1821" name="Google Shape;1821;p119" descr="Immagine che contiene testo, diagramma, Diagramma, linea&#10;&#10;Descrizione generata automaticamente"/>
          <p:cNvPicPr preferRelativeResize="0"/>
          <p:nvPr/>
        </p:nvPicPr>
        <p:blipFill rotWithShape="1">
          <a:blip r:embed="rId6">
            <a:alphaModFix/>
          </a:blip>
          <a:srcRect/>
          <a:stretch/>
        </p:blipFill>
        <p:spPr>
          <a:xfrm>
            <a:off x="4953000" y="1633358"/>
            <a:ext cx="4928482" cy="3021623"/>
          </a:xfrm>
          <a:prstGeom prst="rect">
            <a:avLst/>
          </a:prstGeom>
          <a:noFill/>
          <a:ln>
            <a:noFill/>
          </a:ln>
        </p:spPr>
      </p:pic>
      <p:sp>
        <p:nvSpPr>
          <p:cNvPr id="1822" name="Google Shape;1822;p119"/>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2"/>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Variabili decisionali</a:t>
            </a:r>
            <a:endParaRPr/>
          </a:p>
        </p:txBody>
      </p:sp>
      <p:sp>
        <p:nvSpPr>
          <p:cNvPr id="146" name="Google Shape;146;p12"/>
          <p:cNvSpPr txBox="1"/>
          <p:nvPr/>
        </p:nvSpPr>
        <p:spPr>
          <a:xfrm>
            <a:off x="410521" y="1594713"/>
            <a:ext cx="9218374" cy="4438907"/>
          </a:xfrm>
          <a:prstGeom prst="rect">
            <a:avLst/>
          </a:prstGeom>
          <a:blipFill rotWithShape="1">
            <a:blip r:embed="rId3">
              <a:alphaModFix/>
            </a:blip>
            <a:stretch>
              <a:fillRect l="-528" t="-822" r="-52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latin typeface="Calibri"/>
                <a:ea typeface="Calibri"/>
                <a:cs typeface="Calibri"/>
                <a:sym typeface="Calibri"/>
              </a:rPr>
              <a:t> </a:t>
            </a:r>
            <a:endParaRPr/>
          </a:p>
        </p:txBody>
      </p:sp>
      <p:pic>
        <p:nvPicPr>
          <p:cNvPr id="147" name="Google Shape;147;p12" descr="Unife_nero JPG"/>
          <p:cNvPicPr preferRelativeResize="0"/>
          <p:nvPr/>
        </p:nvPicPr>
        <p:blipFill rotWithShape="1">
          <a:blip r:embed="rId4">
            <a:alphaModFix/>
          </a:blip>
          <a:srcRect/>
          <a:stretch/>
        </p:blipFill>
        <p:spPr>
          <a:xfrm>
            <a:off x="398119" y="150777"/>
            <a:ext cx="1512415" cy="666288"/>
          </a:xfrm>
          <a:prstGeom prst="rect">
            <a:avLst/>
          </a:prstGeom>
          <a:noFill/>
          <a:ln>
            <a:noFill/>
          </a:ln>
        </p:spPr>
      </p:pic>
      <p:pic>
        <p:nvPicPr>
          <p:cNvPr id="148" name="Google Shape;148;p12"/>
          <p:cNvPicPr preferRelativeResize="0"/>
          <p:nvPr/>
        </p:nvPicPr>
        <p:blipFill rotWithShape="1">
          <a:blip r:embed="rId5">
            <a:alphaModFix/>
          </a:blip>
          <a:srcRect/>
          <a:stretch/>
        </p:blipFill>
        <p:spPr>
          <a:xfrm>
            <a:off x="7401272" y="262399"/>
            <a:ext cx="2215221" cy="443044"/>
          </a:xfrm>
          <a:prstGeom prst="rect">
            <a:avLst/>
          </a:prstGeom>
          <a:noFill/>
          <a:ln>
            <a:noFill/>
          </a:ln>
        </p:spPr>
      </p:pic>
      <p:sp>
        <p:nvSpPr>
          <p:cNvPr id="149" name="Google Shape;149;p1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1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2"/>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120"/>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5 ore – 5/30</a:t>
            </a:r>
            <a:endParaRPr/>
          </a:p>
        </p:txBody>
      </p:sp>
      <p:pic>
        <p:nvPicPr>
          <p:cNvPr id="1829" name="Google Shape;1829;p12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830" name="Google Shape;1830;p12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831" name="Google Shape;1831;p12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2" name="Google Shape;1832;p12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3" name="Google Shape;1833;p12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4" name="Google Shape;1834;p120"/>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1835" name="Google Shape;1835;p120"/>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836" name="Google Shape;1836;p120" descr="Immagine che contiene testo, diagramma, Diagramma, linea&#10;&#10;Descrizione generata automaticamente"/>
          <p:cNvPicPr preferRelativeResize="0"/>
          <p:nvPr/>
        </p:nvPicPr>
        <p:blipFill rotWithShape="1">
          <a:blip r:embed="rId5">
            <a:alphaModFix/>
          </a:blip>
          <a:srcRect/>
          <a:stretch/>
        </p:blipFill>
        <p:spPr>
          <a:xfrm>
            <a:off x="25838" y="1583548"/>
            <a:ext cx="4939267" cy="3028235"/>
          </a:xfrm>
          <a:prstGeom prst="rect">
            <a:avLst/>
          </a:prstGeom>
          <a:noFill/>
          <a:ln>
            <a:noFill/>
          </a:ln>
        </p:spPr>
      </p:pic>
      <p:pic>
        <p:nvPicPr>
          <p:cNvPr id="1837" name="Google Shape;1837;p120" descr="Immagine che contiene testo, Diagramma, diagramma, linea&#10;&#10;Descrizione generata automaticamente"/>
          <p:cNvPicPr preferRelativeResize="0"/>
          <p:nvPr/>
        </p:nvPicPr>
        <p:blipFill rotWithShape="1">
          <a:blip r:embed="rId6">
            <a:alphaModFix/>
          </a:blip>
          <a:srcRect/>
          <a:stretch/>
        </p:blipFill>
        <p:spPr>
          <a:xfrm>
            <a:off x="5003845" y="1618549"/>
            <a:ext cx="4876317" cy="2977498"/>
          </a:xfrm>
          <a:prstGeom prst="rect">
            <a:avLst/>
          </a:prstGeom>
          <a:noFill/>
          <a:ln>
            <a:noFill/>
          </a:ln>
        </p:spPr>
      </p:pic>
      <p:sp>
        <p:nvSpPr>
          <p:cNvPr id="1838" name="Google Shape;1838;p120"/>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121"/>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5 ore – 5/30</a:t>
            </a:r>
            <a:endParaRPr/>
          </a:p>
        </p:txBody>
      </p:sp>
      <p:pic>
        <p:nvPicPr>
          <p:cNvPr id="1845" name="Google Shape;1845;p12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846" name="Google Shape;1846;p12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847" name="Google Shape;1847;p12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8" name="Google Shape;1848;p12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9" name="Google Shape;1849;p12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0" name="Google Shape;1850;p121"/>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1851" name="Google Shape;1851;p121"/>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852" name="Google Shape;1852;p121" descr="Immagine che contiene testo, diagramma, Diagramma, linea&#10;&#10;Descrizione generata automaticamente"/>
          <p:cNvPicPr preferRelativeResize="0"/>
          <p:nvPr/>
        </p:nvPicPr>
        <p:blipFill rotWithShape="1">
          <a:blip r:embed="rId5">
            <a:alphaModFix/>
          </a:blip>
          <a:srcRect/>
          <a:stretch/>
        </p:blipFill>
        <p:spPr>
          <a:xfrm>
            <a:off x="25838" y="1583548"/>
            <a:ext cx="4939267" cy="3028235"/>
          </a:xfrm>
          <a:prstGeom prst="rect">
            <a:avLst/>
          </a:prstGeom>
          <a:noFill/>
          <a:ln>
            <a:noFill/>
          </a:ln>
        </p:spPr>
      </p:pic>
      <p:pic>
        <p:nvPicPr>
          <p:cNvPr id="1853" name="Google Shape;1853;p121" descr="Immagine che contiene testo, diagramma, Diagramma, schermata&#10;&#10;Descrizione generata automaticamente"/>
          <p:cNvPicPr preferRelativeResize="0"/>
          <p:nvPr/>
        </p:nvPicPr>
        <p:blipFill rotWithShape="1">
          <a:blip r:embed="rId6">
            <a:alphaModFix/>
          </a:blip>
          <a:srcRect/>
          <a:stretch/>
        </p:blipFill>
        <p:spPr>
          <a:xfrm>
            <a:off x="4931638" y="1583547"/>
            <a:ext cx="4962154" cy="3042267"/>
          </a:xfrm>
          <a:prstGeom prst="rect">
            <a:avLst/>
          </a:prstGeom>
          <a:noFill/>
          <a:ln>
            <a:noFill/>
          </a:ln>
        </p:spPr>
      </p:pic>
      <p:sp>
        <p:nvSpPr>
          <p:cNvPr id="1854" name="Google Shape;1854;p121"/>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122"/>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5 ore – 5/30</a:t>
            </a:r>
            <a:endParaRPr/>
          </a:p>
        </p:txBody>
      </p:sp>
      <p:pic>
        <p:nvPicPr>
          <p:cNvPr id="1861" name="Google Shape;1861;p12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862" name="Google Shape;1862;p12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863" name="Google Shape;1863;p12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4" name="Google Shape;1864;p12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5" name="Google Shape;1865;p12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6" name="Google Shape;1866;p122"/>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1867" name="Google Shape;1867;p122"/>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868" name="Google Shape;1868;p122" descr="Immagine che contiene testo, diagramma, Diagramma, linea&#10;&#10;Descrizione generata automaticamente"/>
          <p:cNvPicPr preferRelativeResize="0"/>
          <p:nvPr/>
        </p:nvPicPr>
        <p:blipFill rotWithShape="1">
          <a:blip r:embed="rId5">
            <a:alphaModFix/>
          </a:blip>
          <a:srcRect/>
          <a:stretch/>
        </p:blipFill>
        <p:spPr>
          <a:xfrm>
            <a:off x="25838" y="1583548"/>
            <a:ext cx="4939267" cy="3028235"/>
          </a:xfrm>
          <a:prstGeom prst="rect">
            <a:avLst/>
          </a:prstGeom>
          <a:noFill/>
          <a:ln>
            <a:noFill/>
          </a:ln>
        </p:spPr>
      </p:pic>
      <p:pic>
        <p:nvPicPr>
          <p:cNvPr id="1869" name="Google Shape;1869;p122" descr="Immagine che contiene testo, diagramma, Diagramma, schermata&#10;&#10;Descrizione generata automaticamente"/>
          <p:cNvPicPr preferRelativeResize="0"/>
          <p:nvPr/>
        </p:nvPicPr>
        <p:blipFill rotWithShape="1">
          <a:blip r:embed="rId6">
            <a:alphaModFix/>
          </a:blip>
          <a:srcRect/>
          <a:stretch/>
        </p:blipFill>
        <p:spPr>
          <a:xfrm>
            <a:off x="4939444" y="1611136"/>
            <a:ext cx="4964116" cy="3043470"/>
          </a:xfrm>
          <a:prstGeom prst="rect">
            <a:avLst/>
          </a:prstGeom>
          <a:noFill/>
          <a:ln>
            <a:noFill/>
          </a:ln>
        </p:spPr>
      </p:pic>
      <p:sp>
        <p:nvSpPr>
          <p:cNvPr id="1870" name="Google Shape;1870;p122"/>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123"/>
          <p:cNvSpPr txBox="1">
            <a:spLocks noGrp="1"/>
          </p:cNvSpPr>
          <p:nvPr>
            <p:ph type="ctrTitle"/>
          </p:nvPr>
        </p:nvSpPr>
        <p:spPr>
          <a:xfrm>
            <a:off x="2360711" y="100967"/>
            <a:ext cx="4680521"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5 ore – 5/30</a:t>
            </a:r>
            <a:endParaRPr/>
          </a:p>
        </p:txBody>
      </p:sp>
      <p:pic>
        <p:nvPicPr>
          <p:cNvPr id="1877" name="Google Shape;1877;p12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878" name="Google Shape;1878;p12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879" name="Google Shape;1879;p12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0" name="Google Shape;1880;p12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1" name="Google Shape;1881;p12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2" name="Google Shape;1882;p123"/>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1883" name="Google Shape;1883;p123"/>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1884" name="Google Shape;1884;p123"/>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1885" name="Google Shape;1885;p123" descr="Immagine che contiene testo, schermata, schermo, diagramma&#10;&#10;Descrizione generata automaticamente"/>
          <p:cNvPicPr preferRelativeResize="0"/>
          <p:nvPr/>
        </p:nvPicPr>
        <p:blipFill rotWithShape="1">
          <a:blip r:embed="rId5">
            <a:alphaModFix/>
          </a:blip>
          <a:srcRect/>
          <a:stretch/>
        </p:blipFill>
        <p:spPr>
          <a:xfrm>
            <a:off x="322206" y="1306050"/>
            <a:ext cx="3364780" cy="2711584"/>
          </a:xfrm>
          <a:prstGeom prst="rect">
            <a:avLst/>
          </a:prstGeom>
          <a:noFill/>
          <a:ln>
            <a:noFill/>
          </a:ln>
        </p:spPr>
      </p:pic>
      <p:pic>
        <p:nvPicPr>
          <p:cNvPr id="1886" name="Google Shape;1886;p123" descr="Immagine che contiene testo, schermata, schermo, Rettangolo&#10;&#10;Descrizione generata automaticamente"/>
          <p:cNvPicPr preferRelativeResize="0"/>
          <p:nvPr/>
        </p:nvPicPr>
        <p:blipFill rotWithShape="1">
          <a:blip r:embed="rId6">
            <a:alphaModFix/>
          </a:blip>
          <a:srcRect/>
          <a:stretch/>
        </p:blipFill>
        <p:spPr>
          <a:xfrm>
            <a:off x="5097016" y="1298820"/>
            <a:ext cx="3456384" cy="2751695"/>
          </a:xfrm>
          <a:prstGeom prst="rect">
            <a:avLst/>
          </a:prstGeom>
          <a:noFill/>
          <a:ln>
            <a:noFill/>
          </a:ln>
        </p:spPr>
      </p:pic>
      <p:pic>
        <p:nvPicPr>
          <p:cNvPr id="1887" name="Google Shape;1887;p123" descr="Immagine che contiene testo, schermata, schermo, Rettangolo&#10;&#10;Descrizione generata automaticamente"/>
          <p:cNvPicPr preferRelativeResize="0"/>
          <p:nvPr/>
        </p:nvPicPr>
        <p:blipFill rotWithShape="1">
          <a:blip r:embed="rId7">
            <a:alphaModFix/>
          </a:blip>
          <a:srcRect/>
          <a:stretch/>
        </p:blipFill>
        <p:spPr>
          <a:xfrm>
            <a:off x="2783966" y="3961007"/>
            <a:ext cx="3364780" cy="2627796"/>
          </a:xfrm>
          <a:prstGeom prst="rect">
            <a:avLst/>
          </a:prstGeom>
          <a:noFill/>
          <a:ln>
            <a:noFill/>
          </a:ln>
        </p:spPr>
      </p:pic>
      <p:sp>
        <p:nvSpPr>
          <p:cNvPr id="1888" name="Google Shape;1888;p123"/>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124"/>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5 ore – 5/30</a:t>
            </a:r>
            <a:endParaRPr/>
          </a:p>
        </p:txBody>
      </p:sp>
      <p:pic>
        <p:nvPicPr>
          <p:cNvPr id="1895" name="Google Shape;1895;p12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896" name="Google Shape;1896;p12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897" name="Google Shape;1897;p12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8" name="Google Shape;1898;p12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9" name="Google Shape;1899;p12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0" name="Google Shape;1900;p124"/>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1901" name="Google Shape;1901;p124"/>
          <p:cNvSpPr txBox="1"/>
          <p:nvPr/>
        </p:nvSpPr>
        <p:spPr>
          <a:xfrm>
            <a:off x="5050963" y="4545830"/>
            <a:ext cx="4448944" cy="21852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a:p>
            <a:pPr marL="0" marR="0" lvl="0" indent="0" algn="just" rtl="0">
              <a:spcBef>
                <a:spcPts val="0"/>
              </a:spcBef>
              <a:spcAft>
                <a:spcPts val="0"/>
              </a:spcAft>
              <a:buNone/>
            </a:pPr>
            <a:endParaRPr sz="1700">
              <a:solidFill>
                <a:schemeClr val="dk1"/>
              </a:solidFill>
              <a:latin typeface="Times New Roman"/>
              <a:ea typeface="Times New Roman"/>
              <a:cs typeface="Times New Roman"/>
              <a:sym typeface="Times New Roman"/>
            </a:endParaRPr>
          </a:p>
        </p:txBody>
      </p:sp>
      <p:sp>
        <p:nvSpPr>
          <p:cNvPr id="1902" name="Google Shape;1902;p124"/>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903" name="Google Shape;1903;p124" descr="Immagine che contiene testo, diagramma, Diagramma, linea&#10;&#10;Descrizione generata automaticamente"/>
          <p:cNvPicPr preferRelativeResize="0"/>
          <p:nvPr/>
        </p:nvPicPr>
        <p:blipFill rotWithShape="1">
          <a:blip r:embed="rId5">
            <a:alphaModFix/>
          </a:blip>
          <a:srcRect/>
          <a:stretch/>
        </p:blipFill>
        <p:spPr>
          <a:xfrm>
            <a:off x="1" y="1618228"/>
            <a:ext cx="4952999" cy="3039224"/>
          </a:xfrm>
          <a:prstGeom prst="rect">
            <a:avLst/>
          </a:prstGeom>
          <a:noFill/>
          <a:ln>
            <a:noFill/>
          </a:ln>
        </p:spPr>
      </p:pic>
      <p:pic>
        <p:nvPicPr>
          <p:cNvPr id="1904" name="Google Shape;1904;p124" descr="Immagine che contiene testo, Diagramma, diagramma, linea&#10;&#10;Descrizione generata automaticamente"/>
          <p:cNvPicPr preferRelativeResize="0"/>
          <p:nvPr/>
        </p:nvPicPr>
        <p:blipFill rotWithShape="1">
          <a:blip r:embed="rId6">
            <a:alphaModFix/>
          </a:blip>
          <a:srcRect/>
          <a:stretch/>
        </p:blipFill>
        <p:spPr>
          <a:xfrm>
            <a:off x="4919765" y="1618227"/>
            <a:ext cx="4974027" cy="3039224"/>
          </a:xfrm>
          <a:prstGeom prst="rect">
            <a:avLst/>
          </a:prstGeom>
          <a:noFill/>
          <a:ln>
            <a:noFill/>
          </a:ln>
        </p:spPr>
      </p:pic>
      <p:sp>
        <p:nvSpPr>
          <p:cNvPr id="1905" name="Google Shape;1905;p124"/>
          <p:cNvSpPr txBox="1"/>
          <p:nvPr/>
        </p:nvSpPr>
        <p:spPr>
          <a:xfrm>
            <a:off x="252028" y="5158229"/>
            <a:ext cx="4448944" cy="71904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161</a:t>
            </a:r>
            <a:endParaRPr sz="2400">
              <a:solidFill>
                <a:schemeClr val="dk1"/>
              </a:solidFill>
              <a:latin typeface="Calibri"/>
              <a:ea typeface="Calibri"/>
              <a:cs typeface="Calibri"/>
              <a:sym typeface="Calibri"/>
            </a:endParaRPr>
          </a:p>
        </p:txBody>
      </p:sp>
      <p:sp>
        <p:nvSpPr>
          <p:cNvPr id="1906" name="Google Shape;1906;p124"/>
          <p:cNvSpPr/>
          <p:nvPr/>
        </p:nvSpPr>
        <p:spPr>
          <a:xfrm>
            <a:off x="2072680" y="262399"/>
            <a:ext cx="360040" cy="353943"/>
          </a:xfrm>
          <a:prstGeom prst="star5">
            <a:avLst>
              <a:gd name="adj" fmla="val 19098"/>
              <a:gd name="hf" fmla="val 105146"/>
              <a:gd name="vf" fmla="val 11055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07" name="Google Shape;1907;p124"/>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125"/>
          <p:cNvSpPr txBox="1">
            <a:spLocks noGrp="1"/>
          </p:cNvSpPr>
          <p:nvPr>
            <p:ph type="ctrTitle"/>
          </p:nvPr>
        </p:nvSpPr>
        <p:spPr>
          <a:xfrm>
            <a:off x="2360712" y="100967"/>
            <a:ext cx="463812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5 ore – 5/30</a:t>
            </a:r>
            <a:endParaRPr/>
          </a:p>
        </p:txBody>
      </p:sp>
      <p:pic>
        <p:nvPicPr>
          <p:cNvPr id="1914" name="Google Shape;1914;p12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915" name="Google Shape;1915;p12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916" name="Google Shape;1916;p12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7" name="Google Shape;1917;p12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8" name="Google Shape;1918;p12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9" name="Google Shape;1919;p125"/>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1920" name="Google Shape;1920;p125"/>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921" name="Google Shape;1921;p125" descr="Immagine che contiene testo, diagramma, Diagramma, linea&#10;&#10;Descrizione generata automaticamente"/>
          <p:cNvPicPr preferRelativeResize="0"/>
          <p:nvPr/>
        </p:nvPicPr>
        <p:blipFill rotWithShape="1">
          <a:blip r:embed="rId5">
            <a:alphaModFix/>
          </a:blip>
          <a:srcRect/>
          <a:stretch/>
        </p:blipFill>
        <p:spPr>
          <a:xfrm>
            <a:off x="1" y="1618228"/>
            <a:ext cx="4952999" cy="3039224"/>
          </a:xfrm>
          <a:prstGeom prst="rect">
            <a:avLst/>
          </a:prstGeom>
          <a:noFill/>
          <a:ln>
            <a:noFill/>
          </a:ln>
        </p:spPr>
      </p:pic>
      <p:pic>
        <p:nvPicPr>
          <p:cNvPr id="1922" name="Google Shape;1922;p125" descr="Immagine che contiene testo, diagramma, Diagramma, linea&#10;&#10;Descrizione generata automaticamente"/>
          <p:cNvPicPr preferRelativeResize="0"/>
          <p:nvPr/>
        </p:nvPicPr>
        <p:blipFill rotWithShape="1">
          <a:blip r:embed="rId6">
            <a:alphaModFix/>
          </a:blip>
          <a:srcRect/>
          <a:stretch/>
        </p:blipFill>
        <p:spPr>
          <a:xfrm>
            <a:off x="4953000" y="1611136"/>
            <a:ext cx="4964558" cy="3046316"/>
          </a:xfrm>
          <a:prstGeom prst="rect">
            <a:avLst/>
          </a:prstGeom>
          <a:noFill/>
          <a:ln>
            <a:noFill/>
          </a:ln>
        </p:spPr>
      </p:pic>
      <p:sp>
        <p:nvSpPr>
          <p:cNvPr id="1923" name="Google Shape;1923;p125"/>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126"/>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5 ore – 5/30</a:t>
            </a:r>
            <a:endParaRPr/>
          </a:p>
        </p:txBody>
      </p:sp>
      <p:pic>
        <p:nvPicPr>
          <p:cNvPr id="1930" name="Google Shape;1930;p12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931" name="Google Shape;1931;p12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932" name="Google Shape;1932;p12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3" name="Google Shape;1933;p12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4" name="Google Shape;1934;p12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5" name="Google Shape;1935;p126"/>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1936" name="Google Shape;1936;p126"/>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937" name="Google Shape;1937;p126" descr="Immagine che contiene testo, diagramma, Diagramma, linea&#10;&#10;Descrizione generata automaticamente"/>
          <p:cNvPicPr preferRelativeResize="0"/>
          <p:nvPr/>
        </p:nvPicPr>
        <p:blipFill rotWithShape="1">
          <a:blip r:embed="rId5">
            <a:alphaModFix/>
          </a:blip>
          <a:srcRect/>
          <a:stretch/>
        </p:blipFill>
        <p:spPr>
          <a:xfrm>
            <a:off x="1" y="1618228"/>
            <a:ext cx="4952999" cy="3039224"/>
          </a:xfrm>
          <a:prstGeom prst="rect">
            <a:avLst/>
          </a:prstGeom>
          <a:noFill/>
          <a:ln>
            <a:noFill/>
          </a:ln>
        </p:spPr>
      </p:pic>
      <p:pic>
        <p:nvPicPr>
          <p:cNvPr id="1938" name="Google Shape;1938;p126" descr="Immagine che contiene testo, diagramma, Diagramma, linea&#10;&#10;Descrizione generata automaticamente"/>
          <p:cNvPicPr preferRelativeResize="0"/>
          <p:nvPr/>
        </p:nvPicPr>
        <p:blipFill rotWithShape="1">
          <a:blip r:embed="rId6">
            <a:alphaModFix/>
          </a:blip>
          <a:srcRect/>
          <a:stretch/>
        </p:blipFill>
        <p:spPr>
          <a:xfrm>
            <a:off x="5074135" y="1630339"/>
            <a:ext cx="4819657" cy="2957404"/>
          </a:xfrm>
          <a:prstGeom prst="rect">
            <a:avLst/>
          </a:prstGeom>
          <a:noFill/>
          <a:ln>
            <a:noFill/>
          </a:ln>
        </p:spPr>
      </p:pic>
      <p:sp>
        <p:nvSpPr>
          <p:cNvPr id="1939" name="Google Shape;1939;p126"/>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127"/>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5 ore – 5/30</a:t>
            </a:r>
            <a:endParaRPr/>
          </a:p>
        </p:txBody>
      </p:sp>
      <p:pic>
        <p:nvPicPr>
          <p:cNvPr id="1946" name="Google Shape;1946;p12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947" name="Google Shape;1947;p12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948" name="Google Shape;1948;p12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9" name="Google Shape;1949;p12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0" name="Google Shape;1950;p12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1" name="Google Shape;1951;p127"/>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1952" name="Google Shape;1952;p127"/>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953" name="Google Shape;1953;p127" descr="Immagine che contiene testo, diagramma, Diagramma, linea&#10;&#10;Descrizione generata automaticamente"/>
          <p:cNvPicPr preferRelativeResize="0"/>
          <p:nvPr/>
        </p:nvPicPr>
        <p:blipFill rotWithShape="1">
          <a:blip r:embed="rId5">
            <a:alphaModFix/>
          </a:blip>
          <a:srcRect/>
          <a:stretch/>
        </p:blipFill>
        <p:spPr>
          <a:xfrm>
            <a:off x="1" y="1618228"/>
            <a:ext cx="4952999" cy="3039224"/>
          </a:xfrm>
          <a:prstGeom prst="rect">
            <a:avLst/>
          </a:prstGeom>
          <a:noFill/>
          <a:ln>
            <a:noFill/>
          </a:ln>
        </p:spPr>
      </p:pic>
      <p:pic>
        <p:nvPicPr>
          <p:cNvPr id="1954" name="Google Shape;1954;p127" descr="Immagine che contiene testo, Diagramma, diagramma, schermata&#10;&#10;Descrizione generata automaticamente"/>
          <p:cNvPicPr preferRelativeResize="0"/>
          <p:nvPr/>
        </p:nvPicPr>
        <p:blipFill rotWithShape="1">
          <a:blip r:embed="rId6">
            <a:alphaModFix/>
          </a:blip>
          <a:srcRect/>
          <a:stretch/>
        </p:blipFill>
        <p:spPr>
          <a:xfrm>
            <a:off x="5097016" y="1614909"/>
            <a:ext cx="4796776" cy="2930921"/>
          </a:xfrm>
          <a:prstGeom prst="rect">
            <a:avLst/>
          </a:prstGeom>
          <a:noFill/>
          <a:ln>
            <a:noFill/>
          </a:ln>
        </p:spPr>
      </p:pic>
      <p:sp>
        <p:nvSpPr>
          <p:cNvPr id="1955" name="Google Shape;1955;p127"/>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128"/>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5 ore – 5/30</a:t>
            </a:r>
            <a:endParaRPr/>
          </a:p>
        </p:txBody>
      </p:sp>
      <p:pic>
        <p:nvPicPr>
          <p:cNvPr id="1962" name="Google Shape;1962;p12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963" name="Google Shape;1963;p12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964" name="Google Shape;1964;p12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5" name="Google Shape;1965;p12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6" name="Google Shape;1966;p12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7" name="Google Shape;1967;p128"/>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1968" name="Google Shape;1968;p128"/>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969" name="Google Shape;1969;p128" descr="Immagine che contiene testo, diagramma, Diagramma, linea&#10;&#10;Descrizione generata automaticamente"/>
          <p:cNvPicPr preferRelativeResize="0"/>
          <p:nvPr/>
        </p:nvPicPr>
        <p:blipFill rotWithShape="1">
          <a:blip r:embed="rId5">
            <a:alphaModFix/>
          </a:blip>
          <a:srcRect/>
          <a:stretch/>
        </p:blipFill>
        <p:spPr>
          <a:xfrm>
            <a:off x="1" y="1618228"/>
            <a:ext cx="4952999" cy="3039224"/>
          </a:xfrm>
          <a:prstGeom prst="rect">
            <a:avLst/>
          </a:prstGeom>
          <a:noFill/>
          <a:ln>
            <a:noFill/>
          </a:ln>
        </p:spPr>
      </p:pic>
      <p:pic>
        <p:nvPicPr>
          <p:cNvPr id="1970" name="Google Shape;1970;p128" descr="Immagine che contiene testo, diagramma, Diagramma, schermata&#10;&#10;Descrizione generata automaticamente"/>
          <p:cNvPicPr preferRelativeResize="0"/>
          <p:nvPr/>
        </p:nvPicPr>
        <p:blipFill rotWithShape="1">
          <a:blip r:embed="rId6">
            <a:alphaModFix/>
          </a:blip>
          <a:srcRect/>
          <a:stretch/>
        </p:blipFill>
        <p:spPr>
          <a:xfrm>
            <a:off x="4961194" y="1635061"/>
            <a:ext cx="4932597" cy="3026705"/>
          </a:xfrm>
          <a:prstGeom prst="rect">
            <a:avLst/>
          </a:prstGeom>
          <a:noFill/>
          <a:ln>
            <a:noFill/>
          </a:ln>
        </p:spPr>
      </p:pic>
      <p:sp>
        <p:nvSpPr>
          <p:cNvPr id="1971" name="Google Shape;1971;p128"/>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129"/>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5 ore – 5/30</a:t>
            </a:r>
            <a:endParaRPr/>
          </a:p>
        </p:txBody>
      </p:sp>
      <p:pic>
        <p:nvPicPr>
          <p:cNvPr id="1978" name="Google Shape;1978;p12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979" name="Google Shape;1979;p12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980" name="Google Shape;1980;p12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1" name="Google Shape;1981;p12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2" name="Google Shape;1982;p12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3" name="Google Shape;1983;p129"/>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1984" name="Google Shape;1984;p129"/>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1985" name="Google Shape;1985;p129" descr="Immagine che contiene testo, diagramma, Diagramma, linea&#10;&#10;Descrizione generata automaticamente"/>
          <p:cNvPicPr preferRelativeResize="0"/>
          <p:nvPr/>
        </p:nvPicPr>
        <p:blipFill rotWithShape="1">
          <a:blip r:embed="rId5">
            <a:alphaModFix/>
          </a:blip>
          <a:srcRect/>
          <a:stretch/>
        </p:blipFill>
        <p:spPr>
          <a:xfrm>
            <a:off x="1" y="1618228"/>
            <a:ext cx="4952999" cy="3039224"/>
          </a:xfrm>
          <a:prstGeom prst="rect">
            <a:avLst/>
          </a:prstGeom>
          <a:noFill/>
          <a:ln>
            <a:noFill/>
          </a:ln>
        </p:spPr>
      </p:pic>
      <p:pic>
        <p:nvPicPr>
          <p:cNvPr id="1986" name="Google Shape;1986;p129" descr="Immagine che contiene testo, diagramma, Diagramma, linea&#10;&#10;Descrizione generata automaticamente"/>
          <p:cNvPicPr preferRelativeResize="0"/>
          <p:nvPr/>
        </p:nvPicPr>
        <p:blipFill rotWithShape="1">
          <a:blip r:embed="rId6">
            <a:alphaModFix/>
          </a:blip>
          <a:srcRect/>
          <a:stretch/>
        </p:blipFill>
        <p:spPr>
          <a:xfrm>
            <a:off x="4971296" y="1619932"/>
            <a:ext cx="4950221" cy="3037519"/>
          </a:xfrm>
          <a:prstGeom prst="rect">
            <a:avLst/>
          </a:prstGeom>
          <a:noFill/>
          <a:ln>
            <a:noFill/>
          </a:ln>
        </p:spPr>
      </p:pic>
      <p:sp>
        <p:nvSpPr>
          <p:cNvPr id="1987" name="Google Shape;1987;p129"/>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3"/>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Modello matematico (1/2)</a:t>
            </a:r>
            <a:endParaRPr/>
          </a:p>
        </p:txBody>
      </p:sp>
      <p:sp>
        <p:nvSpPr>
          <p:cNvPr id="158" name="Google Shape;158;p13"/>
          <p:cNvSpPr txBox="1"/>
          <p:nvPr/>
        </p:nvSpPr>
        <p:spPr>
          <a:xfrm>
            <a:off x="410521" y="1594713"/>
            <a:ext cx="9218374" cy="4114331"/>
          </a:xfrm>
          <a:prstGeom prst="rect">
            <a:avLst/>
          </a:prstGeom>
          <a:blipFill rotWithShape="1">
            <a:blip r:embed="rId3">
              <a:alphaModFix/>
            </a:blip>
            <a:stretch>
              <a:fillRect l="-528" t="-1066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latin typeface="Calibri"/>
                <a:ea typeface="Calibri"/>
                <a:cs typeface="Calibri"/>
                <a:sym typeface="Calibri"/>
              </a:rPr>
              <a:t> </a:t>
            </a:r>
            <a:endParaRPr/>
          </a:p>
        </p:txBody>
      </p:sp>
      <p:pic>
        <p:nvPicPr>
          <p:cNvPr id="159" name="Google Shape;159;p13" descr="Unife_nero JPG"/>
          <p:cNvPicPr preferRelativeResize="0"/>
          <p:nvPr/>
        </p:nvPicPr>
        <p:blipFill rotWithShape="1">
          <a:blip r:embed="rId4">
            <a:alphaModFix/>
          </a:blip>
          <a:srcRect/>
          <a:stretch/>
        </p:blipFill>
        <p:spPr>
          <a:xfrm>
            <a:off x="398119" y="150777"/>
            <a:ext cx="1512415" cy="666288"/>
          </a:xfrm>
          <a:prstGeom prst="rect">
            <a:avLst/>
          </a:prstGeom>
          <a:noFill/>
          <a:ln>
            <a:noFill/>
          </a:ln>
        </p:spPr>
      </p:pic>
      <p:pic>
        <p:nvPicPr>
          <p:cNvPr id="160" name="Google Shape;160;p13"/>
          <p:cNvPicPr preferRelativeResize="0"/>
          <p:nvPr/>
        </p:nvPicPr>
        <p:blipFill rotWithShape="1">
          <a:blip r:embed="rId5">
            <a:alphaModFix/>
          </a:blip>
          <a:srcRect/>
          <a:stretch/>
        </p:blipFill>
        <p:spPr>
          <a:xfrm>
            <a:off x="7401272" y="262399"/>
            <a:ext cx="2215221" cy="443044"/>
          </a:xfrm>
          <a:prstGeom prst="rect">
            <a:avLst/>
          </a:prstGeom>
          <a:noFill/>
          <a:ln>
            <a:noFill/>
          </a:ln>
        </p:spPr>
      </p:pic>
      <p:sp>
        <p:nvSpPr>
          <p:cNvPr id="161" name="Google Shape;161;p1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 name="Google Shape;162;p1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 name="Google Shape;163;p1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13"/>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fade">
                                      <p:cBhvr>
                                        <p:cTn id="7" dur="500"/>
                                        <p:tgtEl>
                                          <p:spTgt spid="1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30"/>
          <p:cNvSpPr txBox="1">
            <a:spLocks noGrp="1"/>
          </p:cNvSpPr>
          <p:nvPr>
            <p:ph type="ctrTitle"/>
          </p:nvPr>
        </p:nvSpPr>
        <p:spPr>
          <a:xfrm>
            <a:off x="2360711" y="100967"/>
            <a:ext cx="4680521"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5 ore – 5/30</a:t>
            </a:r>
            <a:endParaRPr/>
          </a:p>
        </p:txBody>
      </p:sp>
      <p:pic>
        <p:nvPicPr>
          <p:cNvPr id="1994" name="Google Shape;1994;p13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995" name="Google Shape;1995;p13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996" name="Google Shape;1996;p13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7" name="Google Shape;1997;p13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8" name="Google Shape;1998;p13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9" name="Google Shape;1999;p130"/>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000" name="Google Shape;2000;p130"/>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001" name="Google Shape;2001;p130"/>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002" name="Google Shape;2002;p130" descr="Immagine che contiene testo, schermata, diagramma, Diagramma&#10;&#10;Descrizione generata automaticamente"/>
          <p:cNvPicPr preferRelativeResize="0"/>
          <p:nvPr/>
        </p:nvPicPr>
        <p:blipFill rotWithShape="1">
          <a:blip r:embed="rId5">
            <a:alphaModFix/>
          </a:blip>
          <a:srcRect/>
          <a:stretch/>
        </p:blipFill>
        <p:spPr>
          <a:xfrm>
            <a:off x="200472" y="1394446"/>
            <a:ext cx="3384376" cy="2644153"/>
          </a:xfrm>
          <a:prstGeom prst="rect">
            <a:avLst/>
          </a:prstGeom>
          <a:noFill/>
          <a:ln>
            <a:noFill/>
          </a:ln>
        </p:spPr>
      </p:pic>
      <p:pic>
        <p:nvPicPr>
          <p:cNvPr id="2003" name="Google Shape;2003;p130" descr="Immagine che contiene testo, schermata, Rettangolo, diagramma&#10;&#10;Descrizione generata automaticamente"/>
          <p:cNvPicPr preferRelativeResize="0"/>
          <p:nvPr/>
        </p:nvPicPr>
        <p:blipFill rotWithShape="1">
          <a:blip r:embed="rId6">
            <a:alphaModFix/>
          </a:blip>
          <a:srcRect/>
          <a:stretch/>
        </p:blipFill>
        <p:spPr>
          <a:xfrm>
            <a:off x="4974621" y="1394446"/>
            <a:ext cx="3568752" cy="2788204"/>
          </a:xfrm>
          <a:prstGeom prst="rect">
            <a:avLst/>
          </a:prstGeom>
          <a:noFill/>
          <a:ln>
            <a:noFill/>
          </a:ln>
        </p:spPr>
      </p:pic>
      <p:pic>
        <p:nvPicPr>
          <p:cNvPr id="2004" name="Google Shape;2004;p130" descr="Immagine che contiene testo, schermata, Rettangolo, diagramma&#10;&#10;Descrizione generata automaticamente"/>
          <p:cNvPicPr preferRelativeResize="0"/>
          <p:nvPr/>
        </p:nvPicPr>
        <p:blipFill rotWithShape="1">
          <a:blip r:embed="rId7">
            <a:alphaModFix/>
          </a:blip>
          <a:srcRect/>
          <a:stretch/>
        </p:blipFill>
        <p:spPr>
          <a:xfrm>
            <a:off x="2864768" y="4052648"/>
            <a:ext cx="3240360" cy="2581395"/>
          </a:xfrm>
          <a:prstGeom prst="rect">
            <a:avLst/>
          </a:prstGeom>
          <a:noFill/>
          <a:ln>
            <a:noFill/>
          </a:ln>
        </p:spPr>
      </p:pic>
      <p:sp>
        <p:nvSpPr>
          <p:cNvPr id="2005" name="Google Shape;2005;p130"/>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131"/>
          <p:cNvSpPr txBox="1">
            <a:spLocks noGrp="1"/>
          </p:cNvSpPr>
          <p:nvPr>
            <p:ph type="ctrTitle"/>
          </p:nvPr>
        </p:nvSpPr>
        <p:spPr>
          <a:xfrm>
            <a:off x="2360711" y="100967"/>
            <a:ext cx="4842829"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5 ore – 15/40</a:t>
            </a:r>
            <a:endParaRPr/>
          </a:p>
        </p:txBody>
      </p:sp>
      <p:pic>
        <p:nvPicPr>
          <p:cNvPr id="2012" name="Google Shape;2012;p13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013" name="Google Shape;2013;p13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014" name="Google Shape;2014;p13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5" name="Google Shape;2015;p13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6" name="Google Shape;2016;p13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7" name="Google Shape;2017;p131"/>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2018" name="Google Shape;2018;p131"/>
          <p:cNvSpPr txBox="1"/>
          <p:nvPr/>
        </p:nvSpPr>
        <p:spPr>
          <a:xfrm>
            <a:off x="5050963" y="4545830"/>
            <a:ext cx="4448944" cy="19236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p:txBody>
      </p:sp>
      <p:sp>
        <p:nvSpPr>
          <p:cNvPr id="2019" name="Google Shape;2019;p131"/>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020" name="Google Shape;2020;p131" descr="Immagine che contiene testo, diagramma, Diagramma, linea&#10;&#10;Descrizione generata automaticamente"/>
          <p:cNvPicPr preferRelativeResize="0"/>
          <p:nvPr/>
        </p:nvPicPr>
        <p:blipFill rotWithShape="1">
          <a:blip r:embed="rId5">
            <a:alphaModFix/>
          </a:blip>
          <a:srcRect/>
          <a:stretch/>
        </p:blipFill>
        <p:spPr>
          <a:xfrm>
            <a:off x="15668" y="1548764"/>
            <a:ext cx="4941820" cy="3032364"/>
          </a:xfrm>
          <a:prstGeom prst="rect">
            <a:avLst/>
          </a:prstGeom>
          <a:noFill/>
          <a:ln>
            <a:noFill/>
          </a:ln>
        </p:spPr>
      </p:pic>
      <p:pic>
        <p:nvPicPr>
          <p:cNvPr id="2021" name="Google Shape;2021;p131" descr="Immagine che contiene testo, diagramma, Diagramma, linea&#10;&#10;Descrizione generata automaticamente"/>
          <p:cNvPicPr preferRelativeResize="0"/>
          <p:nvPr/>
        </p:nvPicPr>
        <p:blipFill rotWithShape="1">
          <a:blip r:embed="rId6">
            <a:alphaModFix/>
          </a:blip>
          <a:srcRect/>
          <a:stretch/>
        </p:blipFill>
        <p:spPr>
          <a:xfrm>
            <a:off x="5043751" y="1586796"/>
            <a:ext cx="4842829" cy="2959060"/>
          </a:xfrm>
          <a:prstGeom prst="rect">
            <a:avLst/>
          </a:prstGeom>
          <a:noFill/>
          <a:ln>
            <a:noFill/>
          </a:ln>
        </p:spPr>
      </p:pic>
      <p:sp>
        <p:nvSpPr>
          <p:cNvPr id="2022" name="Google Shape;2022;p131"/>
          <p:cNvSpPr txBox="1"/>
          <p:nvPr/>
        </p:nvSpPr>
        <p:spPr>
          <a:xfrm>
            <a:off x="200472" y="5122355"/>
            <a:ext cx="4536504" cy="6802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284</a:t>
            </a:r>
            <a:endParaRPr sz="2400">
              <a:solidFill>
                <a:schemeClr val="dk1"/>
              </a:solidFill>
              <a:latin typeface="Calibri"/>
              <a:ea typeface="Calibri"/>
              <a:cs typeface="Calibri"/>
              <a:sym typeface="Calibri"/>
            </a:endParaRPr>
          </a:p>
        </p:txBody>
      </p:sp>
      <p:sp>
        <p:nvSpPr>
          <p:cNvPr id="2023" name="Google Shape;2023;p131"/>
          <p:cNvSpPr/>
          <p:nvPr/>
        </p:nvSpPr>
        <p:spPr>
          <a:xfrm>
            <a:off x="2072680" y="262399"/>
            <a:ext cx="360040" cy="353943"/>
          </a:xfrm>
          <a:prstGeom prst="star5">
            <a:avLst>
              <a:gd name="adj" fmla="val 19098"/>
              <a:gd name="hf" fmla="val 105146"/>
              <a:gd name="vf" fmla="val 11055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132"/>
          <p:cNvSpPr txBox="1">
            <a:spLocks noGrp="1"/>
          </p:cNvSpPr>
          <p:nvPr>
            <p:ph type="ctrTitle"/>
          </p:nvPr>
        </p:nvSpPr>
        <p:spPr>
          <a:xfrm>
            <a:off x="2360712" y="100967"/>
            <a:ext cx="4752528"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5 ore – 15/40</a:t>
            </a:r>
            <a:endParaRPr/>
          </a:p>
        </p:txBody>
      </p:sp>
      <p:pic>
        <p:nvPicPr>
          <p:cNvPr id="2031" name="Google Shape;2031;p13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032" name="Google Shape;2032;p13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033" name="Google Shape;2033;p13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4" name="Google Shape;2034;p13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5" name="Google Shape;2035;p13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6" name="Google Shape;2036;p132"/>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2037" name="Google Shape;2037;p132"/>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038" name="Google Shape;2038;p132" descr="Immagine che contiene testo, diagramma, Diagramma, linea&#10;&#10;Descrizione generata automaticamente"/>
          <p:cNvPicPr preferRelativeResize="0"/>
          <p:nvPr/>
        </p:nvPicPr>
        <p:blipFill rotWithShape="1">
          <a:blip r:embed="rId5">
            <a:alphaModFix/>
          </a:blip>
          <a:srcRect/>
          <a:stretch/>
        </p:blipFill>
        <p:spPr>
          <a:xfrm>
            <a:off x="15668" y="1548764"/>
            <a:ext cx="4941820" cy="3032364"/>
          </a:xfrm>
          <a:prstGeom prst="rect">
            <a:avLst/>
          </a:prstGeom>
          <a:noFill/>
          <a:ln>
            <a:noFill/>
          </a:ln>
        </p:spPr>
      </p:pic>
      <p:pic>
        <p:nvPicPr>
          <p:cNvPr id="2039" name="Google Shape;2039;p132" descr="Immagine che contiene testo, diagramma, Diagramma, numero&#10;&#10;Descrizione generata automaticamente"/>
          <p:cNvPicPr preferRelativeResize="0"/>
          <p:nvPr/>
        </p:nvPicPr>
        <p:blipFill rotWithShape="1">
          <a:blip r:embed="rId6">
            <a:alphaModFix/>
          </a:blip>
          <a:srcRect/>
          <a:stretch/>
        </p:blipFill>
        <p:spPr>
          <a:xfrm>
            <a:off x="4930362" y="1548764"/>
            <a:ext cx="4941820" cy="3032364"/>
          </a:xfrm>
          <a:prstGeom prst="rect">
            <a:avLst/>
          </a:prstGeom>
          <a:noFill/>
          <a:ln>
            <a:noFill/>
          </a:ln>
        </p:spPr>
      </p:pic>
    </p:spTree>
  </p:cSld>
  <p:clrMapOvr>
    <a:masterClrMapping/>
  </p:clrMapOvr>
  <p:transition spd="slow">
    <p:push/>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133"/>
          <p:cNvSpPr txBox="1">
            <a:spLocks noGrp="1"/>
          </p:cNvSpPr>
          <p:nvPr>
            <p:ph type="ctrTitle"/>
          </p:nvPr>
        </p:nvSpPr>
        <p:spPr>
          <a:xfrm>
            <a:off x="2360712" y="100967"/>
            <a:ext cx="4824536"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5 ore – 15/40</a:t>
            </a:r>
            <a:endParaRPr/>
          </a:p>
        </p:txBody>
      </p:sp>
      <p:pic>
        <p:nvPicPr>
          <p:cNvPr id="2047" name="Google Shape;2047;p13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048" name="Google Shape;2048;p13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049" name="Google Shape;2049;p13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0" name="Google Shape;2050;p13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1" name="Google Shape;2051;p13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2" name="Google Shape;2052;p133"/>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2053" name="Google Shape;2053;p133"/>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054" name="Google Shape;2054;p133" descr="Immagine che contiene testo, diagramma, Diagramma, linea&#10;&#10;Descrizione generata automaticamente"/>
          <p:cNvPicPr preferRelativeResize="0"/>
          <p:nvPr/>
        </p:nvPicPr>
        <p:blipFill rotWithShape="1">
          <a:blip r:embed="rId5">
            <a:alphaModFix/>
          </a:blip>
          <a:srcRect/>
          <a:stretch/>
        </p:blipFill>
        <p:spPr>
          <a:xfrm>
            <a:off x="15668" y="1548764"/>
            <a:ext cx="4941820" cy="3032364"/>
          </a:xfrm>
          <a:prstGeom prst="rect">
            <a:avLst/>
          </a:prstGeom>
          <a:noFill/>
          <a:ln>
            <a:noFill/>
          </a:ln>
        </p:spPr>
      </p:pic>
      <p:pic>
        <p:nvPicPr>
          <p:cNvPr id="2055" name="Google Shape;2055;p133" descr="Immagine che contiene testo, diagramma, Diagramma, linea&#10;&#10;Descrizione generata automaticamente"/>
          <p:cNvPicPr preferRelativeResize="0"/>
          <p:nvPr/>
        </p:nvPicPr>
        <p:blipFill rotWithShape="1">
          <a:blip r:embed="rId6">
            <a:alphaModFix/>
          </a:blip>
          <a:srcRect/>
          <a:stretch/>
        </p:blipFill>
        <p:spPr>
          <a:xfrm>
            <a:off x="4930360" y="1528023"/>
            <a:ext cx="4975639" cy="3053116"/>
          </a:xfrm>
          <a:prstGeom prst="rect">
            <a:avLst/>
          </a:prstGeom>
          <a:noFill/>
          <a:ln>
            <a:noFill/>
          </a:ln>
        </p:spPr>
      </p:pic>
    </p:spTree>
  </p:cSld>
  <p:clrMapOvr>
    <a:masterClrMapping/>
  </p:clrMapOvr>
  <p:transition spd="slow">
    <p:push/>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34"/>
          <p:cNvSpPr txBox="1">
            <a:spLocks noGrp="1"/>
          </p:cNvSpPr>
          <p:nvPr>
            <p:ph type="ctrTitle"/>
          </p:nvPr>
        </p:nvSpPr>
        <p:spPr>
          <a:xfrm>
            <a:off x="2360712" y="100967"/>
            <a:ext cx="4752528"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5 ore – 15/40</a:t>
            </a:r>
            <a:endParaRPr/>
          </a:p>
        </p:txBody>
      </p:sp>
      <p:pic>
        <p:nvPicPr>
          <p:cNvPr id="2062" name="Google Shape;2062;p13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063" name="Google Shape;2063;p13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064" name="Google Shape;2064;p13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5" name="Google Shape;2065;p13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6" name="Google Shape;2066;p13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7" name="Google Shape;2067;p134"/>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2068" name="Google Shape;2068;p134"/>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069" name="Google Shape;2069;p134" descr="Immagine che contiene testo, diagramma, Diagramma, linea&#10;&#10;Descrizione generata automaticamente"/>
          <p:cNvPicPr preferRelativeResize="0"/>
          <p:nvPr/>
        </p:nvPicPr>
        <p:blipFill rotWithShape="1">
          <a:blip r:embed="rId5">
            <a:alphaModFix/>
          </a:blip>
          <a:srcRect/>
          <a:stretch/>
        </p:blipFill>
        <p:spPr>
          <a:xfrm>
            <a:off x="15668" y="1548764"/>
            <a:ext cx="4941820" cy="3032364"/>
          </a:xfrm>
          <a:prstGeom prst="rect">
            <a:avLst/>
          </a:prstGeom>
          <a:noFill/>
          <a:ln>
            <a:noFill/>
          </a:ln>
        </p:spPr>
      </p:pic>
      <p:pic>
        <p:nvPicPr>
          <p:cNvPr id="2070" name="Google Shape;2070;p134" descr="Immagine che contiene testo, diagramma, Diagramma, linea&#10;&#10;Descrizione generata automaticamente"/>
          <p:cNvPicPr preferRelativeResize="0"/>
          <p:nvPr/>
        </p:nvPicPr>
        <p:blipFill rotWithShape="1">
          <a:blip r:embed="rId6">
            <a:alphaModFix/>
          </a:blip>
          <a:srcRect/>
          <a:stretch/>
        </p:blipFill>
        <p:spPr>
          <a:xfrm>
            <a:off x="4919872" y="1566457"/>
            <a:ext cx="4962799" cy="3032364"/>
          </a:xfrm>
          <a:prstGeom prst="rect">
            <a:avLst/>
          </a:prstGeom>
          <a:noFill/>
          <a:ln>
            <a:noFill/>
          </a:ln>
        </p:spPr>
      </p:pic>
    </p:spTree>
  </p:cSld>
  <p:clrMapOvr>
    <a:masterClrMapping/>
  </p:clrMapOvr>
  <p:transition spd="slow">
    <p:push/>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135"/>
          <p:cNvSpPr txBox="1">
            <a:spLocks noGrp="1"/>
          </p:cNvSpPr>
          <p:nvPr>
            <p:ph type="ctrTitle"/>
          </p:nvPr>
        </p:nvSpPr>
        <p:spPr>
          <a:xfrm>
            <a:off x="2360712" y="100967"/>
            <a:ext cx="4752528"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5 ore – 15/40</a:t>
            </a:r>
            <a:endParaRPr/>
          </a:p>
        </p:txBody>
      </p:sp>
      <p:pic>
        <p:nvPicPr>
          <p:cNvPr id="2077" name="Google Shape;2077;p13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078" name="Google Shape;2078;p13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079" name="Google Shape;2079;p13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0" name="Google Shape;2080;p13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1" name="Google Shape;2081;p13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2" name="Google Shape;2082;p135"/>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2083" name="Google Shape;2083;p135"/>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084" name="Google Shape;2084;p135" descr="Immagine che contiene testo, diagramma, Diagramma, linea&#10;&#10;Descrizione generata automaticamente"/>
          <p:cNvPicPr preferRelativeResize="0"/>
          <p:nvPr/>
        </p:nvPicPr>
        <p:blipFill rotWithShape="1">
          <a:blip r:embed="rId5">
            <a:alphaModFix/>
          </a:blip>
          <a:srcRect/>
          <a:stretch/>
        </p:blipFill>
        <p:spPr>
          <a:xfrm>
            <a:off x="15668" y="1548764"/>
            <a:ext cx="4941820" cy="3032364"/>
          </a:xfrm>
          <a:prstGeom prst="rect">
            <a:avLst/>
          </a:prstGeom>
          <a:noFill/>
          <a:ln>
            <a:noFill/>
          </a:ln>
        </p:spPr>
      </p:pic>
      <p:pic>
        <p:nvPicPr>
          <p:cNvPr id="2085" name="Google Shape;2085;p135" descr="Immagine che contiene testo, diagramma, Diagramma, linea&#10;&#10;Descrizione generata automaticamente"/>
          <p:cNvPicPr preferRelativeResize="0"/>
          <p:nvPr/>
        </p:nvPicPr>
        <p:blipFill rotWithShape="1">
          <a:blip r:embed="rId6">
            <a:alphaModFix/>
          </a:blip>
          <a:srcRect/>
          <a:stretch/>
        </p:blipFill>
        <p:spPr>
          <a:xfrm>
            <a:off x="4955600" y="1581970"/>
            <a:ext cx="4934732" cy="3028014"/>
          </a:xfrm>
          <a:prstGeom prst="rect">
            <a:avLst/>
          </a:prstGeom>
          <a:noFill/>
          <a:ln>
            <a:noFill/>
          </a:ln>
        </p:spPr>
      </p:pic>
    </p:spTree>
  </p:cSld>
  <p:clrMapOvr>
    <a:masterClrMapping/>
  </p:clrMapOvr>
  <p:transition spd="slow">
    <p:push/>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136"/>
          <p:cNvSpPr txBox="1">
            <a:spLocks noGrp="1"/>
          </p:cNvSpPr>
          <p:nvPr>
            <p:ph type="ctrTitle"/>
          </p:nvPr>
        </p:nvSpPr>
        <p:spPr>
          <a:xfrm>
            <a:off x="2360712" y="100967"/>
            <a:ext cx="4824536"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5 ore – 15/40</a:t>
            </a:r>
            <a:endParaRPr/>
          </a:p>
        </p:txBody>
      </p:sp>
      <p:pic>
        <p:nvPicPr>
          <p:cNvPr id="2092" name="Google Shape;2092;p13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093" name="Google Shape;2093;p13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094" name="Google Shape;2094;p13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5" name="Google Shape;2095;p13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6" name="Google Shape;2096;p13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7" name="Google Shape;2097;p136"/>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2098" name="Google Shape;2098;p136"/>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099" name="Google Shape;2099;p136" descr="Immagine che contiene testo, diagramma, Diagramma, linea&#10;&#10;Descrizione generata automaticamente"/>
          <p:cNvPicPr preferRelativeResize="0"/>
          <p:nvPr/>
        </p:nvPicPr>
        <p:blipFill rotWithShape="1">
          <a:blip r:embed="rId5">
            <a:alphaModFix/>
          </a:blip>
          <a:srcRect/>
          <a:stretch/>
        </p:blipFill>
        <p:spPr>
          <a:xfrm>
            <a:off x="15668" y="1548764"/>
            <a:ext cx="4941820" cy="3032364"/>
          </a:xfrm>
          <a:prstGeom prst="rect">
            <a:avLst/>
          </a:prstGeom>
          <a:noFill/>
          <a:ln>
            <a:noFill/>
          </a:ln>
        </p:spPr>
      </p:pic>
      <p:pic>
        <p:nvPicPr>
          <p:cNvPr id="2100" name="Google Shape;2100;p136" descr="Immagine che contiene testo, diagramma, Diagramma, linea&#10;&#10;Descrizione generata automaticamente"/>
          <p:cNvPicPr preferRelativeResize="0"/>
          <p:nvPr/>
        </p:nvPicPr>
        <p:blipFill rotWithShape="1">
          <a:blip r:embed="rId6">
            <a:alphaModFix/>
          </a:blip>
          <a:srcRect/>
          <a:stretch/>
        </p:blipFill>
        <p:spPr>
          <a:xfrm>
            <a:off x="4930362" y="1558635"/>
            <a:ext cx="4975638" cy="3053115"/>
          </a:xfrm>
          <a:prstGeom prst="rect">
            <a:avLst/>
          </a:prstGeom>
          <a:noFill/>
          <a:ln>
            <a:noFill/>
          </a:ln>
        </p:spPr>
      </p:pic>
    </p:spTree>
  </p:cSld>
  <p:clrMapOvr>
    <a:masterClrMapping/>
  </p:clrMapOvr>
  <p:transition spd="slow">
    <p:push/>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137"/>
          <p:cNvSpPr txBox="1">
            <a:spLocks noGrp="1"/>
          </p:cNvSpPr>
          <p:nvPr>
            <p:ph type="ctrTitle"/>
          </p:nvPr>
        </p:nvSpPr>
        <p:spPr>
          <a:xfrm>
            <a:off x="2360712" y="100967"/>
            <a:ext cx="4810906"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5 ore – 15/40</a:t>
            </a:r>
            <a:endParaRPr/>
          </a:p>
        </p:txBody>
      </p:sp>
      <p:pic>
        <p:nvPicPr>
          <p:cNvPr id="2107" name="Google Shape;2107;p13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108" name="Google Shape;2108;p13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109" name="Google Shape;2109;p13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0" name="Google Shape;2110;p13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1" name="Google Shape;2111;p13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2" name="Google Shape;2112;p137"/>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113" name="Google Shape;2113;p137"/>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114" name="Google Shape;2114;p137"/>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115" name="Google Shape;2115;p137" descr="Immagine che contiene testo, schermata, schermo, diagramma&#10;&#10;Descrizione generata automaticamente"/>
          <p:cNvPicPr preferRelativeResize="0"/>
          <p:nvPr/>
        </p:nvPicPr>
        <p:blipFill rotWithShape="1">
          <a:blip r:embed="rId5">
            <a:alphaModFix/>
          </a:blip>
          <a:srcRect/>
          <a:stretch/>
        </p:blipFill>
        <p:spPr>
          <a:xfrm>
            <a:off x="56456" y="1297560"/>
            <a:ext cx="3517495" cy="2768595"/>
          </a:xfrm>
          <a:prstGeom prst="rect">
            <a:avLst/>
          </a:prstGeom>
          <a:noFill/>
          <a:ln>
            <a:noFill/>
          </a:ln>
        </p:spPr>
      </p:pic>
      <p:pic>
        <p:nvPicPr>
          <p:cNvPr id="2116" name="Google Shape;2116;p137" descr="Immagine che contiene testo, schermata, schermo, Rettangolo&#10;&#10;Descrizione generata automaticamente"/>
          <p:cNvPicPr preferRelativeResize="0"/>
          <p:nvPr/>
        </p:nvPicPr>
        <p:blipFill rotWithShape="1">
          <a:blip r:embed="rId6">
            <a:alphaModFix/>
          </a:blip>
          <a:srcRect/>
          <a:stretch/>
        </p:blipFill>
        <p:spPr>
          <a:xfrm>
            <a:off x="4965858" y="1246950"/>
            <a:ext cx="3517495" cy="2802171"/>
          </a:xfrm>
          <a:prstGeom prst="rect">
            <a:avLst/>
          </a:prstGeom>
          <a:noFill/>
          <a:ln>
            <a:noFill/>
          </a:ln>
        </p:spPr>
      </p:pic>
      <p:pic>
        <p:nvPicPr>
          <p:cNvPr id="2117" name="Google Shape;2117;p137" descr="Immagine che contiene testo, schermata, Rettangolo, diagramma&#10;&#10;Descrizione generata automaticamente"/>
          <p:cNvPicPr preferRelativeResize="0"/>
          <p:nvPr/>
        </p:nvPicPr>
        <p:blipFill rotWithShape="1">
          <a:blip r:embed="rId7">
            <a:alphaModFix/>
          </a:blip>
          <a:srcRect/>
          <a:stretch/>
        </p:blipFill>
        <p:spPr>
          <a:xfrm>
            <a:off x="2648744" y="3982863"/>
            <a:ext cx="3270175" cy="2605147"/>
          </a:xfrm>
          <a:prstGeom prst="rect">
            <a:avLst/>
          </a:prstGeom>
          <a:noFill/>
          <a:ln>
            <a:noFill/>
          </a:ln>
        </p:spPr>
      </p:pic>
    </p:spTree>
  </p:cSld>
  <p:clrMapOvr>
    <a:masterClrMapping/>
  </p:clrMapOvr>
  <p:transition spd="slow">
    <p:push/>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138"/>
          <p:cNvSpPr txBox="1">
            <a:spLocks noGrp="1"/>
          </p:cNvSpPr>
          <p:nvPr>
            <p:ph type="ctrTitle"/>
          </p:nvPr>
        </p:nvSpPr>
        <p:spPr>
          <a:xfrm>
            <a:off x="2360711" y="100967"/>
            <a:ext cx="49418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10 ore – 15/40</a:t>
            </a:r>
            <a:endParaRPr/>
          </a:p>
        </p:txBody>
      </p:sp>
      <p:pic>
        <p:nvPicPr>
          <p:cNvPr id="2124" name="Google Shape;2124;p13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125" name="Google Shape;2125;p13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126" name="Google Shape;2126;p13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7" name="Google Shape;2127;p13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8" name="Google Shape;2128;p13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9" name="Google Shape;2129;p138"/>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2130" name="Google Shape;2130;p138"/>
          <p:cNvSpPr txBox="1"/>
          <p:nvPr/>
        </p:nvSpPr>
        <p:spPr>
          <a:xfrm>
            <a:off x="5050963" y="4545830"/>
            <a:ext cx="4448944" cy="21852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a:p>
            <a:pPr marL="285750" marR="0" lvl="0" indent="-177800" algn="just" rtl="0">
              <a:spcBef>
                <a:spcPts val="0"/>
              </a:spcBef>
              <a:spcAft>
                <a:spcPts val="0"/>
              </a:spcAft>
              <a:buClr>
                <a:schemeClr val="dk1"/>
              </a:buClr>
              <a:buSzPts val="1700"/>
              <a:buFont typeface="Arial"/>
              <a:buNone/>
            </a:pPr>
            <a:endParaRPr sz="1700">
              <a:solidFill>
                <a:schemeClr val="dk1"/>
              </a:solidFill>
              <a:latin typeface="Times New Roman"/>
              <a:ea typeface="Times New Roman"/>
              <a:cs typeface="Times New Roman"/>
              <a:sym typeface="Times New Roman"/>
            </a:endParaRPr>
          </a:p>
        </p:txBody>
      </p:sp>
      <p:sp>
        <p:nvSpPr>
          <p:cNvPr id="2131" name="Google Shape;2131;p138"/>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132" name="Google Shape;2132;p138" descr="Immagine che contiene testo, diagramma, Diagramma, linea&#10;&#10;Descrizione generata automaticamente"/>
          <p:cNvPicPr preferRelativeResize="0"/>
          <p:nvPr/>
        </p:nvPicPr>
        <p:blipFill rotWithShape="1">
          <a:blip r:embed="rId5">
            <a:alphaModFix/>
          </a:blip>
          <a:srcRect/>
          <a:stretch/>
        </p:blipFill>
        <p:spPr>
          <a:xfrm>
            <a:off x="1" y="1550364"/>
            <a:ext cx="4953000" cy="3039224"/>
          </a:xfrm>
          <a:prstGeom prst="rect">
            <a:avLst/>
          </a:prstGeom>
          <a:noFill/>
          <a:ln>
            <a:noFill/>
          </a:ln>
        </p:spPr>
      </p:pic>
      <p:pic>
        <p:nvPicPr>
          <p:cNvPr id="2133" name="Google Shape;2133;p138" descr="Immagine che contiene testo, diagramma, Diagramma, linea&#10;&#10;Descrizione generata automaticamente"/>
          <p:cNvPicPr preferRelativeResize="0"/>
          <p:nvPr/>
        </p:nvPicPr>
        <p:blipFill rotWithShape="1">
          <a:blip r:embed="rId6">
            <a:alphaModFix/>
          </a:blip>
          <a:srcRect/>
          <a:stretch/>
        </p:blipFill>
        <p:spPr>
          <a:xfrm>
            <a:off x="4953000" y="1576682"/>
            <a:ext cx="4953000" cy="3026377"/>
          </a:xfrm>
          <a:prstGeom prst="rect">
            <a:avLst/>
          </a:prstGeom>
          <a:noFill/>
          <a:ln>
            <a:noFill/>
          </a:ln>
        </p:spPr>
      </p:pic>
      <p:sp>
        <p:nvSpPr>
          <p:cNvPr id="2134" name="Google Shape;2134;p138"/>
          <p:cNvSpPr txBox="1"/>
          <p:nvPr/>
        </p:nvSpPr>
        <p:spPr>
          <a:xfrm>
            <a:off x="123904" y="5120701"/>
            <a:ext cx="4613072" cy="6802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284</a:t>
            </a:r>
            <a:endParaRPr sz="2400">
              <a:solidFill>
                <a:schemeClr val="dk1"/>
              </a:solidFill>
              <a:latin typeface="Calibri"/>
              <a:ea typeface="Calibri"/>
              <a:cs typeface="Calibri"/>
              <a:sym typeface="Calibri"/>
            </a:endParaRPr>
          </a:p>
        </p:txBody>
      </p:sp>
      <p:sp>
        <p:nvSpPr>
          <p:cNvPr id="2135" name="Google Shape;2135;p138"/>
          <p:cNvSpPr/>
          <p:nvPr/>
        </p:nvSpPr>
        <p:spPr>
          <a:xfrm>
            <a:off x="2072680" y="262399"/>
            <a:ext cx="360040" cy="353943"/>
          </a:xfrm>
          <a:prstGeom prst="star5">
            <a:avLst>
              <a:gd name="adj" fmla="val 19098"/>
              <a:gd name="hf" fmla="val 105146"/>
              <a:gd name="vf" fmla="val 11055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39"/>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10 ore – 15/40</a:t>
            </a:r>
            <a:endParaRPr/>
          </a:p>
        </p:txBody>
      </p:sp>
      <p:pic>
        <p:nvPicPr>
          <p:cNvPr id="2143" name="Google Shape;2143;p13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144" name="Google Shape;2144;p13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145" name="Google Shape;2145;p13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6" name="Google Shape;2146;p13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7" name="Google Shape;2147;p13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8" name="Google Shape;2148;p139"/>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2149" name="Google Shape;2149;p139"/>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150" name="Google Shape;2150;p139" descr="Immagine che contiene testo, diagramma, Diagramma, linea&#10;&#10;Descrizione generata automaticamente"/>
          <p:cNvPicPr preferRelativeResize="0"/>
          <p:nvPr/>
        </p:nvPicPr>
        <p:blipFill rotWithShape="1">
          <a:blip r:embed="rId5">
            <a:alphaModFix/>
          </a:blip>
          <a:srcRect/>
          <a:stretch/>
        </p:blipFill>
        <p:spPr>
          <a:xfrm>
            <a:off x="1" y="1550364"/>
            <a:ext cx="4953000" cy="3039224"/>
          </a:xfrm>
          <a:prstGeom prst="rect">
            <a:avLst/>
          </a:prstGeom>
          <a:noFill/>
          <a:ln>
            <a:noFill/>
          </a:ln>
        </p:spPr>
      </p:pic>
      <p:pic>
        <p:nvPicPr>
          <p:cNvPr id="2151" name="Google Shape;2151;p139" descr="Immagine che contiene testo, diagramma, Diagramma, numero&#10;&#10;Descrizione generata automaticamente"/>
          <p:cNvPicPr preferRelativeResize="0"/>
          <p:nvPr/>
        </p:nvPicPr>
        <p:blipFill rotWithShape="1">
          <a:blip r:embed="rId6">
            <a:alphaModFix/>
          </a:blip>
          <a:srcRect/>
          <a:stretch/>
        </p:blipFill>
        <p:spPr>
          <a:xfrm>
            <a:off x="4953000" y="1558871"/>
            <a:ext cx="4953001" cy="3039225"/>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4"/>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Modello matematico (2/2)</a:t>
            </a:r>
            <a:endParaRPr/>
          </a:p>
        </p:txBody>
      </p:sp>
      <p:sp>
        <p:nvSpPr>
          <p:cNvPr id="170" name="Google Shape;170;p14"/>
          <p:cNvSpPr txBox="1"/>
          <p:nvPr/>
        </p:nvSpPr>
        <p:spPr>
          <a:xfrm>
            <a:off x="200472" y="1582973"/>
            <a:ext cx="9849543" cy="3722301"/>
          </a:xfrm>
          <a:prstGeom prst="rect">
            <a:avLst/>
          </a:prstGeom>
          <a:blipFill rotWithShape="1">
            <a:blip r:embed="rId3">
              <a:alphaModFix/>
            </a:blip>
            <a:stretch>
              <a:fillRect l="-556" t="-114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latin typeface="Calibri"/>
                <a:ea typeface="Calibri"/>
                <a:cs typeface="Calibri"/>
                <a:sym typeface="Calibri"/>
              </a:rPr>
              <a:t> </a:t>
            </a:r>
            <a:endParaRPr/>
          </a:p>
        </p:txBody>
      </p:sp>
      <p:pic>
        <p:nvPicPr>
          <p:cNvPr id="171" name="Google Shape;171;p14" descr="Unife_nero JPG"/>
          <p:cNvPicPr preferRelativeResize="0"/>
          <p:nvPr/>
        </p:nvPicPr>
        <p:blipFill rotWithShape="1">
          <a:blip r:embed="rId4">
            <a:alphaModFix/>
          </a:blip>
          <a:srcRect/>
          <a:stretch/>
        </p:blipFill>
        <p:spPr>
          <a:xfrm>
            <a:off x="398119" y="150777"/>
            <a:ext cx="1512415" cy="666288"/>
          </a:xfrm>
          <a:prstGeom prst="rect">
            <a:avLst/>
          </a:prstGeom>
          <a:noFill/>
          <a:ln>
            <a:noFill/>
          </a:ln>
        </p:spPr>
      </p:pic>
      <p:pic>
        <p:nvPicPr>
          <p:cNvPr id="172" name="Google Shape;172;p14"/>
          <p:cNvPicPr preferRelativeResize="0"/>
          <p:nvPr/>
        </p:nvPicPr>
        <p:blipFill rotWithShape="1">
          <a:blip r:embed="rId5">
            <a:alphaModFix/>
          </a:blip>
          <a:srcRect/>
          <a:stretch/>
        </p:blipFill>
        <p:spPr>
          <a:xfrm>
            <a:off x="7401272" y="262399"/>
            <a:ext cx="2215221" cy="443044"/>
          </a:xfrm>
          <a:prstGeom prst="rect">
            <a:avLst/>
          </a:prstGeom>
          <a:noFill/>
          <a:ln>
            <a:noFill/>
          </a:ln>
        </p:spPr>
      </p:pic>
      <p:sp>
        <p:nvSpPr>
          <p:cNvPr id="173" name="Google Shape;173;p1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1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1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14"/>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14"/>
          <p:cNvSpPr txBox="1"/>
          <p:nvPr/>
        </p:nvSpPr>
        <p:spPr>
          <a:xfrm>
            <a:off x="2072680" y="1353982"/>
            <a:ext cx="131427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400">
                <a:solidFill>
                  <a:schemeClr val="dk1"/>
                </a:solidFill>
                <a:latin typeface="Times New Roman"/>
                <a:ea typeface="Times New Roman"/>
                <a:cs typeface="Times New Roman"/>
                <a:sym typeface="Times New Roman"/>
              </a:rPr>
              <a:t>Arrivo puntuale</a:t>
            </a:r>
            <a:endParaRPr/>
          </a:p>
        </p:txBody>
      </p:sp>
      <p:sp>
        <p:nvSpPr>
          <p:cNvPr id="178" name="Google Shape;178;p14"/>
          <p:cNvSpPr txBox="1"/>
          <p:nvPr/>
        </p:nvSpPr>
        <p:spPr>
          <a:xfrm>
            <a:off x="7041232" y="1353981"/>
            <a:ext cx="131427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400">
                <a:solidFill>
                  <a:schemeClr val="dk1"/>
                </a:solidFill>
                <a:latin typeface="Times New Roman"/>
                <a:ea typeface="Times New Roman"/>
                <a:cs typeface="Times New Roman"/>
                <a:sym typeface="Times New Roman"/>
              </a:rPr>
              <a:t>Arrivo anticipo</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Effect transition="in" filter="fade">
                                      <p:cBhvr>
                                        <p:cTn id="7" dur="500"/>
                                        <p:tgtEl>
                                          <p:spTgt spid="1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140"/>
          <p:cNvSpPr txBox="1">
            <a:spLocks noGrp="1"/>
          </p:cNvSpPr>
          <p:nvPr>
            <p:ph type="ctrTitle"/>
          </p:nvPr>
        </p:nvSpPr>
        <p:spPr>
          <a:xfrm>
            <a:off x="2360712" y="100967"/>
            <a:ext cx="49530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10 ore – 15/40</a:t>
            </a:r>
            <a:endParaRPr/>
          </a:p>
        </p:txBody>
      </p:sp>
      <p:pic>
        <p:nvPicPr>
          <p:cNvPr id="2159" name="Google Shape;2159;p14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160" name="Google Shape;2160;p14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161" name="Google Shape;2161;p14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2" name="Google Shape;2162;p14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3" name="Google Shape;2163;p14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4" name="Google Shape;2164;p140"/>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2165" name="Google Shape;2165;p140"/>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166" name="Google Shape;2166;p140" descr="Immagine che contiene testo, diagramma, Diagramma, linea&#10;&#10;Descrizione generata automaticamente"/>
          <p:cNvPicPr preferRelativeResize="0"/>
          <p:nvPr/>
        </p:nvPicPr>
        <p:blipFill rotWithShape="1">
          <a:blip r:embed="rId5">
            <a:alphaModFix/>
          </a:blip>
          <a:srcRect/>
          <a:stretch/>
        </p:blipFill>
        <p:spPr>
          <a:xfrm>
            <a:off x="1" y="1550364"/>
            <a:ext cx="4953000" cy="3039224"/>
          </a:xfrm>
          <a:prstGeom prst="rect">
            <a:avLst/>
          </a:prstGeom>
          <a:noFill/>
          <a:ln>
            <a:noFill/>
          </a:ln>
        </p:spPr>
      </p:pic>
      <p:pic>
        <p:nvPicPr>
          <p:cNvPr id="2167" name="Google Shape;2167;p140" descr="Immagine che contiene testo, diagramma, Diagramma, linea&#10;&#10;Descrizione generata automaticamente"/>
          <p:cNvPicPr preferRelativeResize="0"/>
          <p:nvPr/>
        </p:nvPicPr>
        <p:blipFill rotWithShape="1">
          <a:blip r:embed="rId6">
            <a:alphaModFix/>
          </a:blip>
          <a:srcRect/>
          <a:stretch/>
        </p:blipFill>
        <p:spPr>
          <a:xfrm>
            <a:off x="4941320" y="1555847"/>
            <a:ext cx="4964680" cy="3046391"/>
          </a:xfrm>
          <a:prstGeom prst="rect">
            <a:avLst/>
          </a:prstGeom>
          <a:noFill/>
          <a:ln>
            <a:noFill/>
          </a:ln>
        </p:spPr>
      </p:pic>
    </p:spTree>
  </p:cSld>
  <p:clrMapOvr>
    <a:masterClrMapping/>
  </p:clrMapOvr>
  <p:transition spd="slow">
    <p:push/>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141"/>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10 ore – 15/40</a:t>
            </a:r>
            <a:endParaRPr/>
          </a:p>
        </p:txBody>
      </p:sp>
      <p:pic>
        <p:nvPicPr>
          <p:cNvPr id="2174" name="Google Shape;2174;p14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175" name="Google Shape;2175;p14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176" name="Google Shape;2176;p14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7" name="Google Shape;2177;p14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8" name="Google Shape;2178;p14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9" name="Google Shape;2179;p141"/>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2180" name="Google Shape;2180;p141"/>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181" name="Google Shape;2181;p141" descr="Immagine che contiene testo, diagramma, Diagramma, linea&#10;&#10;Descrizione generata automaticamente"/>
          <p:cNvPicPr preferRelativeResize="0"/>
          <p:nvPr/>
        </p:nvPicPr>
        <p:blipFill rotWithShape="1">
          <a:blip r:embed="rId5">
            <a:alphaModFix/>
          </a:blip>
          <a:srcRect/>
          <a:stretch/>
        </p:blipFill>
        <p:spPr>
          <a:xfrm>
            <a:off x="1" y="1550364"/>
            <a:ext cx="4953000" cy="3039224"/>
          </a:xfrm>
          <a:prstGeom prst="rect">
            <a:avLst/>
          </a:prstGeom>
          <a:noFill/>
          <a:ln>
            <a:noFill/>
          </a:ln>
        </p:spPr>
      </p:pic>
      <p:pic>
        <p:nvPicPr>
          <p:cNvPr id="2182" name="Google Shape;2182;p141" descr="Immagine che contiene testo, diagramma, Diagramma, linea&#10;&#10;Descrizione generata automaticamente"/>
          <p:cNvPicPr preferRelativeResize="0"/>
          <p:nvPr/>
        </p:nvPicPr>
        <p:blipFill rotWithShape="1">
          <a:blip r:embed="rId6">
            <a:alphaModFix/>
          </a:blip>
          <a:srcRect/>
          <a:stretch/>
        </p:blipFill>
        <p:spPr>
          <a:xfrm>
            <a:off x="4914259" y="1550364"/>
            <a:ext cx="4974026" cy="3039224"/>
          </a:xfrm>
          <a:prstGeom prst="rect">
            <a:avLst/>
          </a:prstGeom>
          <a:noFill/>
          <a:ln>
            <a:noFill/>
          </a:ln>
        </p:spPr>
      </p:pic>
    </p:spTree>
  </p:cSld>
  <p:clrMapOvr>
    <a:masterClrMapping/>
  </p:clrMapOvr>
  <p:transition spd="slow">
    <p:push/>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142"/>
          <p:cNvSpPr txBox="1">
            <a:spLocks noGrp="1"/>
          </p:cNvSpPr>
          <p:nvPr>
            <p:ph type="ctrTitle"/>
          </p:nvPr>
        </p:nvSpPr>
        <p:spPr>
          <a:xfrm>
            <a:off x="2360712" y="100967"/>
            <a:ext cx="493473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10 ore – 15/40</a:t>
            </a:r>
            <a:endParaRPr/>
          </a:p>
        </p:txBody>
      </p:sp>
      <p:pic>
        <p:nvPicPr>
          <p:cNvPr id="2189" name="Google Shape;2189;p14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190" name="Google Shape;2190;p14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191" name="Google Shape;2191;p14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2" name="Google Shape;2192;p14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3" name="Google Shape;2193;p14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4" name="Google Shape;2194;p142"/>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2195" name="Google Shape;2195;p142"/>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196" name="Google Shape;2196;p142" descr="Immagine che contiene testo, diagramma, Diagramma, linea&#10;&#10;Descrizione generata automaticamente"/>
          <p:cNvPicPr preferRelativeResize="0"/>
          <p:nvPr/>
        </p:nvPicPr>
        <p:blipFill rotWithShape="1">
          <a:blip r:embed="rId5">
            <a:alphaModFix/>
          </a:blip>
          <a:srcRect/>
          <a:stretch/>
        </p:blipFill>
        <p:spPr>
          <a:xfrm>
            <a:off x="1" y="1550364"/>
            <a:ext cx="4953000" cy="3039224"/>
          </a:xfrm>
          <a:prstGeom prst="rect">
            <a:avLst/>
          </a:prstGeom>
          <a:noFill/>
          <a:ln>
            <a:noFill/>
          </a:ln>
        </p:spPr>
      </p:pic>
      <p:pic>
        <p:nvPicPr>
          <p:cNvPr id="2197" name="Google Shape;2197;p142" descr="Immagine che contiene testo, diagramma, schermata, Diagramma&#10;&#10;Descrizione generata automaticamente"/>
          <p:cNvPicPr preferRelativeResize="0"/>
          <p:nvPr/>
        </p:nvPicPr>
        <p:blipFill rotWithShape="1">
          <a:blip r:embed="rId6">
            <a:alphaModFix/>
          </a:blip>
          <a:srcRect/>
          <a:stretch/>
        </p:blipFill>
        <p:spPr>
          <a:xfrm>
            <a:off x="4924772" y="1558872"/>
            <a:ext cx="4953000" cy="3039224"/>
          </a:xfrm>
          <a:prstGeom prst="rect">
            <a:avLst/>
          </a:prstGeom>
          <a:noFill/>
          <a:ln>
            <a:noFill/>
          </a:ln>
        </p:spPr>
      </p:pic>
    </p:spTree>
  </p:cSld>
  <p:clrMapOvr>
    <a:masterClrMapping/>
  </p:clrMapOvr>
  <p:transition spd="slow">
    <p:push/>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143"/>
          <p:cNvSpPr txBox="1">
            <a:spLocks noGrp="1"/>
          </p:cNvSpPr>
          <p:nvPr>
            <p:ph type="ctrTitle"/>
          </p:nvPr>
        </p:nvSpPr>
        <p:spPr>
          <a:xfrm>
            <a:off x="2360712" y="100967"/>
            <a:ext cx="4963008"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10 ore – 15/40</a:t>
            </a:r>
            <a:endParaRPr/>
          </a:p>
        </p:txBody>
      </p:sp>
      <p:pic>
        <p:nvPicPr>
          <p:cNvPr id="2204" name="Google Shape;2204;p14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205" name="Google Shape;2205;p14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206" name="Google Shape;2206;p14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7" name="Google Shape;2207;p14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8" name="Google Shape;2208;p14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9" name="Google Shape;2209;p143"/>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2210" name="Google Shape;2210;p143"/>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211" name="Google Shape;2211;p143" descr="Immagine che contiene testo, diagramma, Diagramma, linea&#10;&#10;Descrizione generata automaticamente"/>
          <p:cNvPicPr preferRelativeResize="0"/>
          <p:nvPr/>
        </p:nvPicPr>
        <p:blipFill rotWithShape="1">
          <a:blip r:embed="rId5">
            <a:alphaModFix/>
          </a:blip>
          <a:srcRect/>
          <a:stretch/>
        </p:blipFill>
        <p:spPr>
          <a:xfrm>
            <a:off x="0" y="1611136"/>
            <a:ext cx="4953000" cy="3039224"/>
          </a:xfrm>
          <a:prstGeom prst="rect">
            <a:avLst/>
          </a:prstGeom>
          <a:noFill/>
          <a:ln>
            <a:noFill/>
          </a:ln>
        </p:spPr>
      </p:pic>
      <p:pic>
        <p:nvPicPr>
          <p:cNvPr id="2212" name="Google Shape;2212;p143" descr="Immagine che contiene testo, diagramma, Diagramma, linea&#10;&#10;Descrizione generata automaticamente"/>
          <p:cNvPicPr preferRelativeResize="0"/>
          <p:nvPr/>
        </p:nvPicPr>
        <p:blipFill rotWithShape="1">
          <a:blip r:embed="rId6">
            <a:alphaModFix/>
          </a:blip>
          <a:srcRect/>
          <a:stretch/>
        </p:blipFill>
        <p:spPr>
          <a:xfrm>
            <a:off x="4919768" y="1604995"/>
            <a:ext cx="4963008" cy="3045365"/>
          </a:xfrm>
          <a:prstGeom prst="rect">
            <a:avLst/>
          </a:prstGeom>
          <a:noFill/>
          <a:ln>
            <a:noFill/>
          </a:ln>
        </p:spPr>
      </p:pic>
    </p:spTree>
  </p:cSld>
  <p:clrMapOvr>
    <a:masterClrMapping/>
  </p:clrMapOvr>
  <p:transition spd="slow">
    <p:push/>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4"/>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50 attr - seed 1998 – 10 ore – 15/40</a:t>
            </a:r>
            <a:endParaRPr/>
          </a:p>
        </p:txBody>
      </p:sp>
      <p:pic>
        <p:nvPicPr>
          <p:cNvPr id="2219" name="Google Shape;2219;p14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220" name="Google Shape;2220;p14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221" name="Google Shape;2221;p14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2" name="Google Shape;2222;p14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3" name="Google Shape;2223;p14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4" name="Google Shape;2224;p144"/>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225" name="Google Shape;2225;p144"/>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226" name="Google Shape;2226;p144"/>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227" name="Google Shape;2227;p144" descr="Immagine che contiene testo, schermata, schermo, diagramma&#10;&#10;Descrizione generata automaticamente"/>
          <p:cNvPicPr preferRelativeResize="0"/>
          <p:nvPr/>
        </p:nvPicPr>
        <p:blipFill rotWithShape="1">
          <a:blip r:embed="rId5">
            <a:alphaModFix/>
          </a:blip>
          <a:srcRect/>
          <a:stretch/>
        </p:blipFill>
        <p:spPr>
          <a:xfrm>
            <a:off x="128465" y="1326287"/>
            <a:ext cx="3456384" cy="2720495"/>
          </a:xfrm>
          <a:prstGeom prst="rect">
            <a:avLst/>
          </a:prstGeom>
          <a:noFill/>
          <a:ln>
            <a:noFill/>
          </a:ln>
        </p:spPr>
      </p:pic>
      <p:pic>
        <p:nvPicPr>
          <p:cNvPr id="2228" name="Google Shape;2228;p144" descr="Immagine che contiene testo, schermata, diagramma, Rettangolo&#10;&#10;Descrizione generata automaticamente"/>
          <p:cNvPicPr preferRelativeResize="0"/>
          <p:nvPr/>
        </p:nvPicPr>
        <p:blipFill rotWithShape="1">
          <a:blip r:embed="rId6">
            <a:alphaModFix/>
          </a:blip>
          <a:srcRect/>
          <a:stretch/>
        </p:blipFill>
        <p:spPr>
          <a:xfrm>
            <a:off x="4950995" y="1290692"/>
            <a:ext cx="3557887" cy="2834349"/>
          </a:xfrm>
          <a:prstGeom prst="rect">
            <a:avLst/>
          </a:prstGeom>
          <a:noFill/>
          <a:ln>
            <a:noFill/>
          </a:ln>
        </p:spPr>
      </p:pic>
      <p:pic>
        <p:nvPicPr>
          <p:cNvPr id="2229" name="Google Shape;2229;p144" descr="Immagine che contiene testo, schermata, Rettangolo, diagramma&#10;&#10;Descrizione generata automaticamente"/>
          <p:cNvPicPr preferRelativeResize="0"/>
          <p:nvPr/>
        </p:nvPicPr>
        <p:blipFill rotWithShape="1">
          <a:blip r:embed="rId7">
            <a:alphaModFix/>
          </a:blip>
          <a:srcRect/>
          <a:stretch/>
        </p:blipFill>
        <p:spPr>
          <a:xfrm>
            <a:off x="3008784" y="4054278"/>
            <a:ext cx="3198482" cy="2548033"/>
          </a:xfrm>
          <a:prstGeom prst="rect">
            <a:avLst/>
          </a:prstGeom>
          <a:noFill/>
          <a:ln>
            <a:noFill/>
          </a:ln>
        </p:spPr>
      </p:pic>
    </p:spTree>
  </p:cSld>
  <p:clrMapOvr>
    <a:masterClrMapping/>
  </p:clrMapOvr>
  <p:transition spd="slow">
    <p:push/>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145"/>
          <p:cNvSpPr txBox="1">
            <a:spLocks noGrp="1"/>
          </p:cNvSpPr>
          <p:nvPr>
            <p:ph type="ctrTitle"/>
          </p:nvPr>
        </p:nvSpPr>
        <p:spPr>
          <a:xfrm>
            <a:off x="2360711" y="100967"/>
            <a:ext cx="49418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300 attr - seed 28062023 – 10 ore – 15/40</a:t>
            </a:r>
            <a:endParaRPr/>
          </a:p>
        </p:txBody>
      </p:sp>
      <p:pic>
        <p:nvPicPr>
          <p:cNvPr id="2236" name="Google Shape;2236;p14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237" name="Google Shape;2237;p14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238" name="Google Shape;2238;p14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9" name="Google Shape;2239;p14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0" name="Google Shape;2240;p14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1" name="Google Shape;2241;p145"/>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2242" name="Google Shape;2242;p145"/>
          <p:cNvSpPr txBox="1"/>
          <p:nvPr/>
        </p:nvSpPr>
        <p:spPr>
          <a:xfrm>
            <a:off x="5050963" y="4545830"/>
            <a:ext cx="4448944" cy="21852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a:p>
            <a:pPr marL="285750" marR="0" lvl="0" indent="-177800" algn="just" rtl="0">
              <a:spcBef>
                <a:spcPts val="0"/>
              </a:spcBef>
              <a:spcAft>
                <a:spcPts val="0"/>
              </a:spcAft>
              <a:buClr>
                <a:schemeClr val="dk1"/>
              </a:buClr>
              <a:buSzPts val="1700"/>
              <a:buFont typeface="Arial"/>
              <a:buNone/>
            </a:pPr>
            <a:endParaRPr sz="1700">
              <a:solidFill>
                <a:schemeClr val="dk1"/>
              </a:solidFill>
              <a:latin typeface="Times New Roman"/>
              <a:ea typeface="Times New Roman"/>
              <a:cs typeface="Times New Roman"/>
              <a:sym typeface="Times New Roman"/>
            </a:endParaRPr>
          </a:p>
        </p:txBody>
      </p:sp>
      <p:sp>
        <p:nvSpPr>
          <p:cNvPr id="2243" name="Google Shape;2243;p145"/>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sp>
        <p:nvSpPr>
          <p:cNvPr id="2244" name="Google Shape;2244;p145"/>
          <p:cNvSpPr txBox="1"/>
          <p:nvPr/>
        </p:nvSpPr>
        <p:spPr>
          <a:xfrm>
            <a:off x="123904" y="5120701"/>
            <a:ext cx="4613072" cy="76636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1660</a:t>
            </a:r>
            <a:endParaRPr sz="2400">
              <a:solidFill>
                <a:schemeClr val="dk1"/>
              </a:solidFill>
              <a:latin typeface="Calibri"/>
              <a:ea typeface="Calibri"/>
              <a:cs typeface="Calibri"/>
              <a:sym typeface="Calibri"/>
            </a:endParaRPr>
          </a:p>
        </p:txBody>
      </p:sp>
      <p:sp>
        <p:nvSpPr>
          <p:cNvPr id="2245" name="Google Shape;2245;p145"/>
          <p:cNvSpPr/>
          <p:nvPr/>
        </p:nvSpPr>
        <p:spPr>
          <a:xfrm>
            <a:off x="2072680" y="262399"/>
            <a:ext cx="360040" cy="353943"/>
          </a:xfrm>
          <a:prstGeom prst="star5">
            <a:avLst>
              <a:gd name="adj" fmla="val 19098"/>
              <a:gd name="hf" fmla="val 105146"/>
              <a:gd name="vf" fmla="val 11055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46" name="Google Shape;2246;p145"/>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47" name="Google Shape;2247;p145" descr="Immagine che contiene testo, diagramma, Diagramma, linea&#10;&#10;Descrizione generata automaticamente"/>
          <p:cNvPicPr preferRelativeResize="0"/>
          <p:nvPr/>
        </p:nvPicPr>
        <p:blipFill rotWithShape="1">
          <a:blip r:embed="rId5">
            <a:alphaModFix/>
          </a:blip>
          <a:srcRect/>
          <a:stretch/>
        </p:blipFill>
        <p:spPr>
          <a:xfrm>
            <a:off x="-4464" y="1546016"/>
            <a:ext cx="4713988" cy="2891096"/>
          </a:xfrm>
          <a:prstGeom prst="rect">
            <a:avLst/>
          </a:prstGeom>
          <a:noFill/>
          <a:ln>
            <a:noFill/>
          </a:ln>
        </p:spPr>
      </p:pic>
      <p:pic>
        <p:nvPicPr>
          <p:cNvPr id="2248" name="Google Shape;2248;p145" descr="Immagine che contiene testo, Diagramma, diagramma, linea&#10;&#10;Descrizione generata automaticamente"/>
          <p:cNvPicPr preferRelativeResize="0"/>
          <p:nvPr/>
        </p:nvPicPr>
        <p:blipFill rotWithShape="1">
          <a:blip r:embed="rId6">
            <a:alphaModFix/>
          </a:blip>
          <a:srcRect/>
          <a:stretch/>
        </p:blipFill>
        <p:spPr>
          <a:xfrm>
            <a:off x="4854036" y="1514770"/>
            <a:ext cx="5039755" cy="3078340"/>
          </a:xfrm>
          <a:prstGeom prst="rect">
            <a:avLst/>
          </a:prstGeom>
          <a:noFill/>
          <a:ln>
            <a:noFill/>
          </a:ln>
        </p:spPr>
      </p:pic>
    </p:spTree>
  </p:cSld>
  <p:clrMapOvr>
    <a:masterClrMapping/>
  </p:clrMapOvr>
  <p:transition spd="slow">
    <p:push/>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p146"/>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300 attr - seed 28062023 – 10 ore – 15/40</a:t>
            </a:r>
            <a:endParaRPr/>
          </a:p>
        </p:txBody>
      </p:sp>
      <p:pic>
        <p:nvPicPr>
          <p:cNvPr id="2255" name="Google Shape;2255;p14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256" name="Google Shape;2256;p14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257" name="Google Shape;2257;p14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8" name="Google Shape;2258;p14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9" name="Google Shape;2259;p14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0" name="Google Shape;2260;p146"/>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2261" name="Google Shape;2261;p146"/>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sp>
        <p:nvSpPr>
          <p:cNvPr id="2262" name="Google Shape;2262;p146"/>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63" name="Google Shape;2263;p146" descr="Immagine che contiene testo, diagramma, Diagramma, linea&#10;&#10;Descrizione generata automaticamente"/>
          <p:cNvPicPr preferRelativeResize="0"/>
          <p:nvPr/>
        </p:nvPicPr>
        <p:blipFill rotWithShape="1">
          <a:blip r:embed="rId5">
            <a:alphaModFix/>
          </a:blip>
          <a:srcRect/>
          <a:stretch/>
        </p:blipFill>
        <p:spPr>
          <a:xfrm>
            <a:off x="-4465" y="1546015"/>
            <a:ext cx="4795773" cy="2941255"/>
          </a:xfrm>
          <a:prstGeom prst="rect">
            <a:avLst/>
          </a:prstGeom>
          <a:noFill/>
          <a:ln>
            <a:noFill/>
          </a:ln>
        </p:spPr>
      </p:pic>
      <p:pic>
        <p:nvPicPr>
          <p:cNvPr id="2264" name="Google Shape;2264;p146" descr="Immagine che contiene testo, diagramma, Diagramma, schermata&#10;&#10;Descrizione generata automaticamente"/>
          <p:cNvPicPr preferRelativeResize="0"/>
          <p:nvPr/>
        </p:nvPicPr>
        <p:blipFill rotWithShape="1">
          <a:blip r:embed="rId6">
            <a:alphaModFix/>
          </a:blip>
          <a:srcRect/>
          <a:stretch/>
        </p:blipFill>
        <p:spPr>
          <a:xfrm>
            <a:off x="4893788" y="1503973"/>
            <a:ext cx="4896544" cy="3003058"/>
          </a:xfrm>
          <a:prstGeom prst="rect">
            <a:avLst/>
          </a:prstGeom>
          <a:noFill/>
          <a:ln>
            <a:noFill/>
          </a:ln>
        </p:spPr>
      </p:pic>
    </p:spTree>
  </p:cSld>
  <p:clrMapOvr>
    <a:masterClrMapping/>
  </p:clrMapOvr>
  <p:transition spd="slow">
    <p:push/>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147"/>
          <p:cNvSpPr txBox="1">
            <a:spLocks noGrp="1"/>
          </p:cNvSpPr>
          <p:nvPr>
            <p:ph type="ctrTitle"/>
          </p:nvPr>
        </p:nvSpPr>
        <p:spPr>
          <a:xfrm>
            <a:off x="2360712" y="100967"/>
            <a:ext cx="49530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300 attr - seed 28062023 – 10 ore – 15/40</a:t>
            </a:r>
            <a:endParaRPr/>
          </a:p>
        </p:txBody>
      </p:sp>
      <p:pic>
        <p:nvPicPr>
          <p:cNvPr id="2271" name="Google Shape;2271;p14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272" name="Google Shape;2272;p14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273" name="Google Shape;2273;p14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4" name="Google Shape;2274;p14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5" name="Google Shape;2275;p14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6" name="Google Shape;2276;p147"/>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2277" name="Google Shape;2277;p147"/>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278" name="Google Shape;2278;p147" descr="Immagine che contiene testo, diagramma, Diagramma, linea&#10;&#10;Descrizione generata automaticamente"/>
          <p:cNvPicPr preferRelativeResize="0"/>
          <p:nvPr/>
        </p:nvPicPr>
        <p:blipFill rotWithShape="1">
          <a:blip r:embed="rId5">
            <a:alphaModFix/>
          </a:blip>
          <a:srcRect/>
          <a:stretch/>
        </p:blipFill>
        <p:spPr>
          <a:xfrm>
            <a:off x="-4465" y="1546015"/>
            <a:ext cx="4795773" cy="2941255"/>
          </a:xfrm>
          <a:prstGeom prst="rect">
            <a:avLst/>
          </a:prstGeom>
          <a:noFill/>
          <a:ln>
            <a:noFill/>
          </a:ln>
        </p:spPr>
      </p:pic>
      <p:pic>
        <p:nvPicPr>
          <p:cNvPr id="2279" name="Google Shape;2279;p147" descr="Immagine che contiene testo, diagramma, Diagramma, linea&#10;&#10;Descrizione generata automaticamente"/>
          <p:cNvPicPr preferRelativeResize="0"/>
          <p:nvPr/>
        </p:nvPicPr>
        <p:blipFill rotWithShape="1">
          <a:blip r:embed="rId6">
            <a:alphaModFix/>
          </a:blip>
          <a:srcRect/>
          <a:stretch/>
        </p:blipFill>
        <p:spPr>
          <a:xfrm>
            <a:off x="5126902" y="1583999"/>
            <a:ext cx="4766890" cy="2923541"/>
          </a:xfrm>
          <a:prstGeom prst="rect">
            <a:avLst/>
          </a:prstGeom>
          <a:noFill/>
          <a:ln>
            <a:noFill/>
          </a:ln>
        </p:spPr>
      </p:pic>
    </p:spTree>
  </p:cSld>
  <p:clrMapOvr>
    <a:masterClrMapping/>
  </p:clrMapOvr>
  <p:transition spd="slow">
    <p:push/>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148"/>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300 attr - seed 28062023 – 10 ore – 15/40</a:t>
            </a:r>
            <a:endParaRPr/>
          </a:p>
        </p:txBody>
      </p:sp>
      <p:pic>
        <p:nvPicPr>
          <p:cNvPr id="2286" name="Google Shape;2286;p14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287" name="Google Shape;2287;p14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288" name="Google Shape;2288;p14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9" name="Google Shape;2289;p14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0" name="Google Shape;2290;p14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1" name="Google Shape;2291;p148"/>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2292" name="Google Shape;2292;p148"/>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293" name="Google Shape;2293;p148" descr="Immagine che contiene testo, diagramma, Diagramma, linea&#10;&#10;Descrizione generata automaticamente"/>
          <p:cNvPicPr preferRelativeResize="0"/>
          <p:nvPr/>
        </p:nvPicPr>
        <p:blipFill rotWithShape="1">
          <a:blip r:embed="rId5">
            <a:alphaModFix/>
          </a:blip>
          <a:srcRect/>
          <a:stretch/>
        </p:blipFill>
        <p:spPr>
          <a:xfrm>
            <a:off x="-4465" y="1546015"/>
            <a:ext cx="4795773" cy="2941255"/>
          </a:xfrm>
          <a:prstGeom prst="rect">
            <a:avLst/>
          </a:prstGeom>
          <a:noFill/>
          <a:ln>
            <a:noFill/>
          </a:ln>
        </p:spPr>
      </p:pic>
      <p:pic>
        <p:nvPicPr>
          <p:cNvPr id="2294" name="Google Shape;2294;p148" descr="Immagine che contiene testo, diagramma, Diagramma, linea&#10;&#10;Descrizione generata automaticamente"/>
          <p:cNvPicPr preferRelativeResize="0"/>
          <p:nvPr/>
        </p:nvPicPr>
        <p:blipFill rotWithShape="1">
          <a:blip r:embed="rId6">
            <a:alphaModFix/>
          </a:blip>
          <a:srcRect/>
          <a:stretch/>
        </p:blipFill>
        <p:spPr>
          <a:xfrm>
            <a:off x="4954190" y="1522029"/>
            <a:ext cx="4789367" cy="2925400"/>
          </a:xfrm>
          <a:prstGeom prst="rect">
            <a:avLst/>
          </a:prstGeom>
          <a:noFill/>
          <a:ln>
            <a:noFill/>
          </a:ln>
        </p:spPr>
      </p:pic>
    </p:spTree>
  </p:cSld>
  <p:clrMapOvr>
    <a:masterClrMapping/>
  </p:clrMapOvr>
  <p:transition spd="slow">
    <p:push/>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p149"/>
          <p:cNvSpPr txBox="1">
            <a:spLocks noGrp="1"/>
          </p:cNvSpPr>
          <p:nvPr>
            <p:ph type="ctrTitle"/>
          </p:nvPr>
        </p:nvSpPr>
        <p:spPr>
          <a:xfrm>
            <a:off x="2360712" y="100967"/>
            <a:ext cx="493473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300 attr - seed 28062023 – 10 ore – 15/40</a:t>
            </a:r>
            <a:endParaRPr/>
          </a:p>
        </p:txBody>
      </p:sp>
      <p:pic>
        <p:nvPicPr>
          <p:cNvPr id="2301" name="Google Shape;2301;p14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302" name="Google Shape;2302;p14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303" name="Google Shape;2303;p14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4" name="Google Shape;2304;p14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5" name="Google Shape;2305;p14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6" name="Google Shape;2306;p149"/>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2307" name="Google Shape;2307;p149"/>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308" name="Google Shape;2308;p149" descr="Immagine che contiene testo, diagramma, Diagramma, linea&#10;&#10;Descrizione generata automaticamente"/>
          <p:cNvPicPr preferRelativeResize="0"/>
          <p:nvPr/>
        </p:nvPicPr>
        <p:blipFill rotWithShape="1">
          <a:blip r:embed="rId5">
            <a:alphaModFix/>
          </a:blip>
          <a:srcRect/>
          <a:stretch/>
        </p:blipFill>
        <p:spPr>
          <a:xfrm>
            <a:off x="-4465" y="1546015"/>
            <a:ext cx="4795773" cy="2941255"/>
          </a:xfrm>
          <a:prstGeom prst="rect">
            <a:avLst/>
          </a:prstGeom>
          <a:noFill/>
          <a:ln>
            <a:noFill/>
          </a:ln>
        </p:spPr>
      </p:pic>
      <p:pic>
        <p:nvPicPr>
          <p:cNvPr id="2309" name="Google Shape;2309;p149" descr="Immagine che contiene testo, diagramma, Diagramma, schermata&#10;&#10;Descrizione generata automaticamente"/>
          <p:cNvPicPr preferRelativeResize="0"/>
          <p:nvPr/>
        </p:nvPicPr>
        <p:blipFill rotWithShape="1">
          <a:blip r:embed="rId6">
            <a:alphaModFix/>
          </a:blip>
          <a:srcRect/>
          <a:stretch/>
        </p:blipFill>
        <p:spPr>
          <a:xfrm>
            <a:off x="4923469" y="1499016"/>
            <a:ext cx="4951126" cy="3036533"/>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Descrizione dei vincoli</a:t>
            </a:r>
            <a:endParaRPr/>
          </a:p>
        </p:txBody>
      </p:sp>
      <p:sp>
        <p:nvSpPr>
          <p:cNvPr id="184" name="Google Shape;184;p15"/>
          <p:cNvSpPr txBox="1"/>
          <p:nvPr/>
        </p:nvSpPr>
        <p:spPr>
          <a:xfrm>
            <a:off x="344489" y="1533189"/>
            <a:ext cx="9062352" cy="729430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800"/>
              <a:buFont typeface="Calibri"/>
              <a:buAutoNum type="arabicParenR"/>
            </a:pPr>
            <a:r>
              <a:rPr lang="it-IT" sz="1800">
                <a:solidFill>
                  <a:schemeClr val="dk1"/>
                </a:solidFill>
                <a:latin typeface="Times New Roman"/>
                <a:ea typeface="Times New Roman"/>
                <a:cs typeface="Times New Roman"/>
                <a:sym typeface="Times New Roman"/>
              </a:rPr>
              <a:t>Funzione obiettivo: si massimizza la somma dei gradimenti delle attrazioni visitate.</a:t>
            </a:r>
            <a:endParaRPr/>
          </a:p>
          <a:p>
            <a:pPr marL="342900" marR="0" lvl="0" indent="-342900" algn="just" rtl="0">
              <a:spcBef>
                <a:spcPts val="0"/>
              </a:spcBef>
              <a:spcAft>
                <a:spcPts val="0"/>
              </a:spcAft>
              <a:buClr>
                <a:schemeClr val="dk1"/>
              </a:buClr>
              <a:buSzPts val="1800"/>
              <a:buFont typeface="Calibri"/>
              <a:buAutoNum type="arabicParenR"/>
            </a:pPr>
            <a:r>
              <a:rPr lang="it-IT" sz="1800">
                <a:solidFill>
                  <a:schemeClr val="dk1"/>
                </a:solidFill>
                <a:latin typeface="Times New Roman"/>
                <a:ea typeface="Times New Roman"/>
                <a:cs typeface="Times New Roman"/>
                <a:sym typeface="Times New Roman"/>
              </a:rPr>
              <a:t>La somma degli archi in soluzione che escono dal deposito e vanno verso ogni possibile attrazione deve essere 1, ovvero la partenza avviene sempre dal deposito.</a:t>
            </a:r>
            <a:endParaRPr/>
          </a:p>
          <a:p>
            <a:pPr marL="342900" marR="0" lvl="0" indent="-342900" algn="just" rtl="0">
              <a:spcBef>
                <a:spcPts val="0"/>
              </a:spcBef>
              <a:spcAft>
                <a:spcPts val="0"/>
              </a:spcAft>
              <a:buClr>
                <a:schemeClr val="dk1"/>
              </a:buClr>
              <a:buSzPts val="1800"/>
              <a:buFont typeface="Calibri"/>
              <a:buAutoNum type="arabicParenR"/>
            </a:pPr>
            <a:r>
              <a:rPr lang="it-IT" sz="1800">
                <a:solidFill>
                  <a:schemeClr val="dk1"/>
                </a:solidFill>
                <a:latin typeface="Times New Roman"/>
                <a:ea typeface="Times New Roman"/>
                <a:cs typeface="Times New Roman"/>
                <a:sym typeface="Times New Roman"/>
              </a:rPr>
              <a:t>La somma degli archi in soluzione entranti nel deposito da ogni possibile soluzione deve essere 1, ovvero bisogna sempre arrivare al deposito.</a:t>
            </a:r>
            <a:endParaRPr/>
          </a:p>
          <a:p>
            <a:pPr marL="342900" marR="0" lvl="0" indent="-342900" algn="just" rtl="0">
              <a:spcBef>
                <a:spcPts val="0"/>
              </a:spcBef>
              <a:spcAft>
                <a:spcPts val="0"/>
              </a:spcAft>
              <a:buClr>
                <a:schemeClr val="dk1"/>
              </a:buClr>
              <a:buSzPts val="1800"/>
              <a:buFont typeface="Calibri"/>
              <a:buAutoNum type="arabicParenR"/>
            </a:pPr>
            <a:r>
              <a:rPr lang="it-IT" sz="1800">
                <a:solidFill>
                  <a:schemeClr val="dk1"/>
                </a:solidFill>
                <a:latin typeface="Times New Roman"/>
                <a:ea typeface="Times New Roman"/>
                <a:cs typeface="Times New Roman"/>
                <a:sym typeface="Times New Roman"/>
              </a:rPr>
              <a:t>La somma delle durate degli archi in soluzione più l’attesa deve essere inferire o uguale alla durata del tour.</a:t>
            </a:r>
            <a:endParaRPr/>
          </a:p>
          <a:p>
            <a:pPr marL="342900" marR="0" lvl="0" indent="-342900" algn="just" rtl="0">
              <a:spcBef>
                <a:spcPts val="0"/>
              </a:spcBef>
              <a:spcAft>
                <a:spcPts val="0"/>
              </a:spcAft>
              <a:buClr>
                <a:schemeClr val="dk1"/>
              </a:buClr>
              <a:buSzPts val="1800"/>
              <a:buFont typeface="Calibri"/>
              <a:buAutoNum type="arabicParenR"/>
            </a:pPr>
            <a:r>
              <a:rPr lang="it-IT" sz="1800">
                <a:solidFill>
                  <a:schemeClr val="dk1"/>
                </a:solidFill>
                <a:latin typeface="Times New Roman"/>
                <a:ea typeface="Times New Roman"/>
                <a:cs typeface="Times New Roman"/>
                <a:sym typeface="Times New Roman"/>
              </a:rPr>
              <a:t>Per ogni nodo la somma degli archi entranti deve essere 1 se viene visitata l’attrazione i-esima oppure 0 se non viene visitata.</a:t>
            </a:r>
            <a:endParaRPr/>
          </a:p>
          <a:p>
            <a:pPr marL="342900" marR="0" lvl="0" indent="-342900" algn="just" rtl="0">
              <a:spcBef>
                <a:spcPts val="0"/>
              </a:spcBef>
              <a:spcAft>
                <a:spcPts val="0"/>
              </a:spcAft>
              <a:buClr>
                <a:schemeClr val="dk1"/>
              </a:buClr>
              <a:buSzPts val="1800"/>
              <a:buFont typeface="Calibri"/>
              <a:buAutoNum type="arabicParenR"/>
            </a:pPr>
            <a:r>
              <a:rPr lang="it-IT" sz="1800">
                <a:solidFill>
                  <a:schemeClr val="dk1"/>
                </a:solidFill>
                <a:latin typeface="Times New Roman"/>
                <a:ea typeface="Times New Roman"/>
                <a:cs typeface="Times New Roman"/>
                <a:sym typeface="Times New Roman"/>
              </a:rPr>
              <a:t>Bilancio ai nodi: flusso entrante = flusso uscente</a:t>
            </a:r>
            <a:endParaRPr/>
          </a:p>
          <a:p>
            <a:pPr marL="342900" marR="0" lvl="0" indent="-342900" algn="just" rtl="0">
              <a:spcBef>
                <a:spcPts val="0"/>
              </a:spcBef>
              <a:spcAft>
                <a:spcPts val="0"/>
              </a:spcAft>
              <a:buClr>
                <a:schemeClr val="dk1"/>
              </a:buClr>
              <a:buSzPts val="1800"/>
              <a:buFont typeface="Calibri"/>
              <a:buAutoNum type="arabicParenR"/>
            </a:pPr>
            <a:r>
              <a:rPr lang="it-IT" sz="1800">
                <a:solidFill>
                  <a:schemeClr val="dk1"/>
                </a:solidFill>
                <a:latin typeface="Times New Roman"/>
                <a:ea typeface="Times New Roman"/>
                <a:cs typeface="Times New Roman"/>
                <a:sym typeface="Times New Roman"/>
              </a:rPr>
              <a:t>Ammissibilità: Il tempo di visita del nodo i-esimo + il tempo per andare dal nodo i-esimo al deposito deve essere inferiore o uguale ad H, cioè prima di spostarsi al nodo successivo bisogna verificare che vi sia il tempo di tornare all’hotel.</a:t>
            </a:r>
            <a:endParaRPr/>
          </a:p>
          <a:p>
            <a:pPr marL="342900" marR="0" lvl="0" indent="-342900" algn="just" rtl="0">
              <a:spcBef>
                <a:spcPts val="0"/>
              </a:spcBef>
              <a:spcAft>
                <a:spcPts val="0"/>
              </a:spcAft>
              <a:buClr>
                <a:schemeClr val="dk1"/>
              </a:buClr>
              <a:buSzPts val="1800"/>
              <a:buFont typeface="Calibri"/>
              <a:buAutoNum type="arabicParenR"/>
            </a:pPr>
            <a:r>
              <a:rPr lang="it-IT" sz="1800">
                <a:solidFill>
                  <a:schemeClr val="dk1"/>
                </a:solidFill>
                <a:latin typeface="Times New Roman"/>
                <a:ea typeface="Times New Roman"/>
                <a:cs typeface="Times New Roman"/>
                <a:sym typeface="Times New Roman"/>
              </a:rPr>
              <a:t>L’istante di visita dell’attrazione j-esima deve essere sempre compreso tra il tempo di inizio e di fine di una finestra temporale OR prima di visitare l’attrazione successiva si attende per un periodo di tempo, imponendo comunque che l’arrivo sulla successiva sia minore del suo tempo di visita.</a:t>
            </a:r>
            <a:endParaRPr/>
          </a:p>
          <a:p>
            <a:pPr marL="342900" marR="0" lvl="0" indent="-342900" algn="just" rtl="0">
              <a:spcBef>
                <a:spcPts val="0"/>
              </a:spcBef>
              <a:spcAft>
                <a:spcPts val="0"/>
              </a:spcAft>
              <a:buClr>
                <a:schemeClr val="dk1"/>
              </a:buClr>
              <a:buSzPts val="1800"/>
              <a:buFont typeface="Calibri"/>
              <a:buAutoNum type="arabicParenR"/>
            </a:pPr>
            <a:r>
              <a:rPr lang="it-IT" sz="1800">
                <a:solidFill>
                  <a:schemeClr val="dk1"/>
                </a:solidFill>
                <a:latin typeface="Times New Roman"/>
                <a:ea typeface="Times New Roman"/>
                <a:cs typeface="Times New Roman"/>
                <a:sym typeface="Times New Roman"/>
              </a:rPr>
              <a:t>Per ogni nodo che appartiene alla soluzione di impone la connesione</a:t>
            </a: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5" name="Google Shape;185;p1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86" name="Google Shape;186;p1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87" name="Google Shape;187;p1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1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1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15"/>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150"/>
          <p:cNvSpPr txBox="1">
            <a:spLocks noGrp="1"/>
          </p:cNvSpPr>
          <p:nvPr>
            <p:ph type="ctrTitle"/>
          </p:nvPr>
        </p:nvSpPr>
        <p:spPr>
          <a:xfrm>
            <a:off x="2000672" y="100967"/>
            <a:ext cx="5323048"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300 attr - seed 28062023 – 10 ore – 15/40</a:t>
            </a:r>
            <a:endParaRPr/>
          </a:p>
        </p:txBody>
      </p:sp>
      <p:pic>
        <p:nvPicPr>
          <p:cNvPr id="2316" name="Google Shape;2316;p15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317" name="Google Shape;2317;p15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318" name="Google Shape;2318;p15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9" name="Google Shape;2319;p15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0" name="Google Shape;2320;p15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1" name="Google Shape;2321;p150"/>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2322" name="Google Shape;2322;p150"/>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323" name="Google Shape;2323;p150" descr="Immagine che contiene testo, diagramma, Diagramma, linea&#10;&#10;Descrizione generata automaticamente"/>
          <p:cNvPicPr preferRelativeResize="0"/>
          <p:nvPr/>
        </p:nvPicPr>
        <p:blipFill rotWithShape="1">
          <a:blip r:embed="rId5">
            <a:alphaModFix/>
          </a:blip>
          <a:srcRect/>
          <a:stretch/>
        </p:blipFill>
        <p:spPr>
          <a:xfrm>
            <a:off x="-4465" y="1546015"/>
            <a:ext cx="4795773" cy="2941255"/>
          </a:xfrm>
          <a:prstGeom prst="rect">
            <a:avLst/>
          </a:prstGeom>
          <a:noFill/>
          <a:ln>
            <a:noFill/>
          </a:ln>
        </p:spPr>
      </p:pic>
      <p:pic>
        <p:nvPicPr>
          <p:cNvPr id="2324" name="Google Shape;2324;p150" descr="Immagine che contiene testo, diagramma, Diagramma, linea&#10;&#10;Descrizione generata automaticamente"/>
          <p:cNvPicPr preferRelativeResize="0"/>
          <p:nvPr/>
        </p:nvPicPr>
        <p:blipFill rotWithShape="1">
          <a:blip r:embed="rId6">
            <a:alphaModFix/>
          </a:blip>
          <a:srcRect/>
          <a:stretch/>
        </p:blipFill>
        <p:spPr>
          <a:xfrm>
            <a:off x="4865332" y="1516740"/>
            <a:ext cx="5028460" cy="3083962"/>
          </a:xfrm>
          <a:prstGeom prst="rect">
            <a:avLst/>
          </a:prstGeom>
          <a:noFill/>
          <a:ln>
            <a:noFill/>
          </a:ln>
        </p:spPr>
      </p:pic>
    </p:spTree>
  </p:cSld>
  <p:clrMapOvr>
    <a:masterClrMapping/>
  </p:clrMapOvr>
  <p:transition spd="slow">
    <p:push/>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51"/>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300 attr - seed 28062023 – 10 ore – 15/40</a:t>
            </a:r>
            <a:endParaRPr/>
          </a:p>
        </p:txBody>
      </p:sp>
      <p:pic>
        <p:nvPicPr>
          <p:cNvPr id="2331" name="Google Shape;2331;p15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332" name="Google Shape;2332;p15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333" name="Google Shape;2333;p15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4" name="Google Shape;2334;p15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5" name="Google Shape;2335;p15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6" name="Google Shape;2336;p151"/>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337" name="Google Shape;2337;p151"/>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338" name="Google Shape;2338;p151"/>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339" name="Google Shape;2339;p151" descr="Immagine che contiene testo, schermata, diagramma, Diagramma&#10;&#10;Descrizione generata automaticamente"/>
          <p:cNvPicPr preferRelativeResize="0"/>
          <p:nvPr/>
        </p:nvPicPr>
        <p:blipFill rotWithShape="1">
          <a:blip r:embed="rId5">
            <a:alphaModFix/>
          </a:blip>
          <a:srcRect/>
          <a:stretch/>
        </p:blipFill>
        <p:spPr>
          <a:xfrm>
            <a:off x="197481" y="1338661"/>
            <a:ext cx="3171343" cy="2495483"/>
          </a:xfrm>
          <a:prstGeom prst="rect">
            <a:avLst/>
          </a:prstGeom>
          <a:noFill/>
          <a:ln>
            <a:noFill/>
          </a:ln>
        </p:spPr>
      </p:pic>
      <p:pic>
        <p:nvPicPr>
          <p:cNvPr id="2340" name="Google Shape;2340;p151" descr="Immagine che contiene testo, schermata, diagramma, Rettangolo&#10;&#10;Descrizione generata automaticamente"/>
          <p:cNvPicPr preferRelativeResize="0"/>
          <p:nvPr/>
        </p:nvPicPr>
        <p:blipFill rotWithShape="1">
          <a:blip r:embed="rId6">
            <a:alphaModFix/>
          </a:blip>
          <a:srcRect/>
          <a:stretch/>
        </p:blipFill>
        <p:spPr>
          <a:xfrm>
            <a:off x="5169024" y="1324853"/>
            <a:ext cx="3171343" cy="2509632"/>
          </a:xfrm>
          <a:prstGeom prst="rect">
            <a:avLst/>
          </a:prstGeom>
          <a:noFill/>
          <a:ln>
            <a:noFill/>
          </a:ln>
        </p:spPr>
      </p:pic>
      <p:pic>
        <p:nvPicPr>
          <p:cNvPr id="2341" name="Google Shape;2341;p151" descr="Immagine che contiene testo, schermata, diagramma, Rettangolo&#10;&#10;Descrizione generata automaticamente"/>
          <p:cNvPicPr preferRelativeResize="0"/>
          <p:nvPr/>
        </p:nvPicPr>
        <p:blipFill rotWithShape="1">
          <a:blip r:embed="rId7">
            <a:alphaModFix/>
          </a:blip>
          <a:srcRect/>
          <a:stretch/>
        </p:blipFill>
        <p:spPr>
          <a:xfrm>
            <a:off x="2757033" y="3944755"/>
            <a:ext cx="3276247" cy="2592647"/>
          </a:xfrm>
          <a:prstGeom prst="rect">
            <a:avLst/>
          </a:prstGeom>
          <a:noFill/>
          <a:ln>
            <a:noFill/>
          </a:ln>
        </p:spPr>
      </p:pic>
    </p:spTree>
  </p:cSld>
  <p:clrMapOvr>
    <a:masterClrMapping/>
  </p:clrMapOvr>
  <p:transition spd="slow">
    <p:push/>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152"/>
          <p:cNvSpPr txBox="1">
            <a:spLocks noGrp="1"/>
          </p:cNvSpPr>
          <p:nvPr>
            <p:ph type="ctrTitle"/>
          </p:nvPr>
        </p:nvSpPr>
        <p:spPr>
          <a:xfrm>
            <a:off x="2360711" y="100967"/>
            <a:ext cx="49418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5 ore – 15/40</a:t>
            </a:r>
            <a:endParaRPr/>
          </a:p>
        </p:txBody>
      </p:sp>
      <p:pic>
        <p:nvPicPr>
          <p:cNvPr id="2348" name="Google Shape;2348;p15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349" name="Google Shape;2349;p15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350" name="Google Shape;2350;p15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1" name="Google Shape;2351;p15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2" name="Google Shape;2352;p15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3" name="Google Shape;2353;p152"/>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2354" name="Google Shape;2354;p152"/>
          <p:cNvSpPr txBox="1"/>
          <p:nvPr/>
        </p:nvSpPr>
        <p:spPr>
          <a:xfrm>
            <a:off x="5050963" y="4545830"/>
            <a:ext cx="4448944" cy="21852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a:p>
            <a:pPr marL="285750" marR="0" lvl="0" indent="-177800" algn="just" rtl="0">
              <a:spcBef>
                <a:spcPts val="0"/>
              </a:spcBef>
              <a:spcAft>
                <a:spcPts val="0"/>
              </a:spcAft>
              <a:buClr>
                <a:schemeClr val="dk1"/>
              </a:buClr>
              <a:buSzPts val="1700"/>
              <a:buFont typeface="Arial"/>
              <a:buNone/>
            </a:pPr>
            <a:endParaRPr sz="1700">
              <a:solidFill>
                <a:schemeClr val="dk1"/>
              </a:solidFill>
              <a:latin typeface="Times New Roman"/>
              <a:ea typeface="Times New Roman"/>
              <a:cs typeface="Times New Roman"/>
              <a:sym typeface="Times New Roman"/>
            </a:endParaRPr>
          </a:p>
        </p:txBody>
      </p:sp>
      <p:sp>
        <p:nvSpPr>
          <p:cNvPr id="2355" name="Google Shape;2355;p152"/>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sp>
        <p:nvSpPr>
          <p:cNvPr id="2356" name="Google Shape;2356;p152"/>
          <p:cNvSpPr txBox="1"/>
          <p:nvPr/>
        </p:nvSpPr>
        <p:spPr>
          <a:xfrm>
            <a:off x="123904" y="5120701"/>
            <a:ext cx="4613072" cy="76636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2707</a:t>
            </a:r>
            <a:endParaRPr sz="2400">
              <a:solidFill>
                <a:schemeClr val="dk1"/>
              </a:solidFill>
              <a:latin typeface="Calibri"/>
              <a:ea typeface="Calibri"/>
              <a:cs typeface="Calibri"/>
              <a:sym typeface="Calibri"/>
            </a:endParaRPr>
          </a:p>
        </p:txBody>
      </p:sp>
      <p:sp>
        <p:nvSpPr>
          <p:cNvPr id="2357" name="Google Shape;2357;p152"/>
          <p:cNvSpPr/>
          <p:nvPr/>
        </p:nvSpPr>
        <p:spPr>
          <a:xfrm>
            <a:off x="2072680" y="262399"/>
            <a:ext cx="360040" cy="353943"/>
          </a:xfrm>
          <a:prstGeom prst="star5">
            <a:avLst>
              <a:gd name="adj" fmla="val 19098"/>
              <a:gd name="hf" fmla="val 105146"/>
              <a:gd name="vf" fmla="val 11055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58" name="Google Shape;2358;p152"/>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59" name="Google Shape;2359;p152" descr="Immagine che contiene testo, diagramma, Diagramma, linea&#10;&#10;Descrizione generata automaticamente"/>
          <p:cNvPicPr preferRelativeResize="0"/>
          <p:nvPr/>
        </p:nvPicPr>
        <p:blipFill rotWithShape="1">
          <a:blip r:embed="rId5">
            <a:alphaModFix/>
          </a:blip>
          <a:srcRect/>
          <a:stretch/>
        </p:blipFill>
        <p:spPr>
          <a:xfrm>
            <a:off x="54176" y="1605704"/>
            <a:ext cx="4757088" cy="2918023"/>
          </a:xfrm>
          <a:prstGeom prst="rect">
            <a:avLst/>
          </a:prstGeom>
          <a:noFill/>
          <a:ln>
            <a:noFill/>
          </a:ln>
        </p:spPr>
      </p:pic>
      <p:pic>
        <p:nvPicPr>
          <p:cNvPr id="2360" name="Google Shape;2360;p152" descr="Immagine che contiene testo, diagramma, Diagramma, linea&#10;&#10;Descrizione generata automaticamente"/>
          <p:cNvPicPr preferRelativeResize="0"/>
          <p:nvPr/>
        </p:nvPicPr>
        <p:blipFill rotWithShape="1">
          <a:blip r:embed="rId6">
            <a:alphaModFix/>
          </a:blip>
          <a:srcRect/>
          <a:stretch/>
        </p:blipFill>
        <p:spPr>
          <a:xfrm>
            <a:off x="4970255" y="1614833"/>
            <a:ext cx="4888812" cy="2985635"/>
          </a:xfrm>
          <a:prstGeom prst="rect">
            <a:avLst/>
          </a:prstGeom>
          <a:noFill/>
          <a:ln>
            <a:noFill/>
          </a:ln>
        </p:spPr>
      </p:pic>
    </p:spTree>
  </p:cSld>
  <p:clrMapOvr>
    <a:masterClrMapping/>
  </p:clrMapOvr>
  <p:transition spd="slow">
    <p:push/>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365"/>
        <p:cNvGrpSpPr/>
        <p:nvPr/>
      </p:nvGrpSpPr>
      <p:grpSpPr>
        <a:xfrm>
          <a:off x="0" y="0"/>
          <a:ext cx="0" cy="0"/>
          <a:chOff x="0" y="0"/>
          <a:chExt cx="0" cy="0"/>
        </a:xfrm>
      </p:grpSpPr>
      <p:sp>
        <p:nvSpPr>
          <p:cNvPr id="2366" name="Google Shape;2366;p153"/>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5 ore – 15/40</a:t>
            </a:r>
            <a:endParaRPr/>
          </a:p>
        </p:txBody>
      </p:sp>
      <p:pic>
        <p:nvPicPr>
          <p:cNvPr id="2367" name="Google Shape;2367;p15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368" name="Google Shape;2368;p15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369" name="Google Shape;2369;p15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0" name="Google Shape;2370;p15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1" name="Google Shape;2371;p15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2" name="Google Shape;2372;p153"/>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2373" name="Google Shape;2373;p153"/>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sp>
        <p:nvSpPr>
          <p:cNvPr id="2374" name="Google Shape;2374;p153"/>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75" name="Google Shape;2375;p153" descr="Immagine che contiene testo, diagramma, Diagramma, linea&#10;&#10;Descrizione generata automaticamente"/>
          <p:cNvPicPr preferRelativeResize="0"/>
          <p:nvPr/>
        </p:nvPicPr>
        <p:blipFill rotWithShape="1">
          <a:blip r:embed="rId5">
            <a:alphaModFix/>
          </a:blip>
          <a:srcRect/>
          <a:stretch/>
        </p:blipFill>
        <p:spPr>
          <a:xfrm>
            <a:off x="54176" y="1605704"/>
            <a:ext cx="4757088" cy="2918023"/>
          </a:xfrm>
          <a:prstGeom prst="rect">
            <a:avLst/>
          </a:prstGeom>
          <a:noFill/>
          <a:ln>
            <a:noFill/>
          </a:ln>
        </p:spPr>
      </p:pic>
      <p:pic>
        <p:nvPicPr>
          <p:cNvPr id="2376" name="Google Shape;2376;p153" descr="Immagine che contiene testo, diagramma, Diagramma, linea&#10;&#10;Descrizione generata automaticamente"/>
          <p:cNvPicPr preferRelativeResize="0"/>
          <p:nvPr/>
        </p:nvPicPr>
        <p:blipFill rotWithShape="1">
          <a:blip r:embed="rId6">
            <a:alphaModFix/>
          </a:blip>
          <a:srcRect/>
          <a:stretch/>
        </p:blipFill>
        <p:spPr>
          <a:xfrm>
            <a:off x="4793669" y="1585207"/>
            <a:ext cx="4896544" cy="3003566"/>
          </a:xfrm>
          <a:prstGeom prst="rect">
            <a:avLst/>
          </a:prstGeom>
          <a:noFill/>
          <a:ln>
            <a:noFill/>
          </a:ln>
        </p:spPr>
      </p:pic>
    </p:spTree>
  </p:cSld>
  <p:clrMapOvr>
    <a:masterClrMapping/>
  </p:clrMapOvr>
  <p:transition spd="slow">
    <p:push/>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154"/>
          <p:cNvSpPr txBox="1">
            <a:spLocks noGrp="1"/>
          </p:cNvSpPr>
          <p:nvPr>
            <p:ph type="ctrTitle"/>
          </p:nvPr>
        </p:nvSpPr>
        <p:spPr>
          <a:xfrm>
            <a:off x="2360712" y="100967"/>
            <a:ext cx="49530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5 ore – 15/40</a:t>
            </a:r>
            <a:endParaRPr/>
          </a:p>
        </p:txBody>
      </p:sp>
      <p:pic>
        <p:nvPicPr>
          <p:cNvPr id="2383" name="Google Shape;2383;p15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384" name="Google Shape;2384;p15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385" name="Google Shape;2385;p15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6" name="Google Shape;2386;p15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7" name="Google Shape;2387;p15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8" name="Google Shape;2388;p154"/>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2389" name="Google Shape;2389;p154"/>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390" name="Google Shape;2390;p154" descr="Immagine che contiene testo, diagramma, Diagramma, linea&#10;&#10;Descrizione generata automaticamente"/>
          <p:cNvPicPr preferRelativeResize="0"/>
          <p:nvPr/>
        </p:nvPicPr>
        <p:blipFill rotWithShape="1">
          <a:blip r:embed="rId5">
            <a:alphaModFix/>
          </a:blip>
          <a:srcRect/>
          <a:stretch/>
        </p:blipFill>
        <p:spPr>
          <a:xfrm>
            <a:off x="54176" y="1605704"/>
            <a:ext cx="4757088" cy="2918023"/>
          </a:xfrm>
          <a:prstGeom prst="rect">
            <a:avLst/>
          </a:prstGeom>
          <a:noFill/>
          <a:ln>
            <a:noFill/>
          </a:ln>
        </p:spPr>
      </p:pic>
      <p:pic>
        <p:nvPicPr>
          <p:cNvPr id="2391" name="Google Shape;2391;p154" descr="Immagine che contiene testo, diagramma, Diagramma, linea&#10;&#10;Descrizione generata automaticamente"/>
          <p:cNvPicPr preferRelativeResize="0"/>
          <p:nvPr/>
        </p:nvPicPr>
        <p:blipFill rotWithShape="1">
          <a:blip r:embed="rId6">
            <a:alphaModFix/>
          </a:blip>
          <a:srcRect/>
          <a:stretch/>
        </p:blipFill>
        <p:spPr>
          <a:xfrm>
            <a:off x="4940792" y="1605704"/>
            <a:ext cx="4953000" cy="3038196"/>
          </a:xfrm>
          <a:prstGeom prst="rect">
            <a:avLst/>
          </a:prstGeom>
          <a:noFill/>
          <a:ln>
            <a:noFill/>
          </a:ln>
        </p:spPr>
      </p:pic>
      <p:sp>
        <p:nvSpPr>
          <p:cNvPr id="2" name="Google Shape;2358;p152">
            <a:extLst>
              <a:ext uri="{FF2B5EF4-FFF2-40B4-BE49-F238E27FC236}">
                <a16:creationId xmlns:a16="http://schemas.microsoft.com/office/drawing/2014/main" id="{3DB03172-97CD-927D-7EAB-3668AF709CC3}"/>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55"/>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5 ore – 15/40</a:t>
            </a:r>
            <a:endParaRPr/>
          </a:p>
        </p:txBody>
      </p:sp>
      <p:pic>
        <p:nvPicPr>
          <p:cNvPr id="2398" name="Google Shape;2398;p15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399" name="Google Shape;2399;p15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400" name="Google Shape;2400;p15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1" name="Google Shape;2401;p15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2" name="Google Shape;2402;p15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3" name="Google Shape;2403;p155"/>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2404" name="Google Shape;2404;p155"/>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405" name="Google Shape;2405;p155" descr="Immagine che contiene testo, diagramma, Diagramma, linea&#10;&#10;Descrizione generata automaticamente"/>
          <p:cNvPicPr preferRelativeResize="0"/>
          <p:nvPr/>
        </p:nvPicPr>
        <p:blipFill rotWithShape="1">
          <a:blip r:embed="rId5">
            <a:alphaModFix/>
          </a:blip>
          <a:srcRect/>
          <a:stretch/>
        </p:blipFill>
        <p:spPr>
          <a:xfrm>
            <a:off x="54176" y="1605704"/>
            <a:ext cx="4757088" cy="2918023"/>
          </a:xfrm>
          <a:prstGeom prst="rect">
            <a:avLst/>
          </a:prstGeom>
          <a:noFill/>
          <a:ln>
            <a:noFill/>
          </a:ln>
        </p:spPr>
      </p:pic>
      <p:pic>
        <p:nvPicPr>
          <p:cNvPr id="2406" name="Google Shape;2406;p155" descr="Immagine che contiene testo, Diagramma, diagramma, linea&#10;&#10;Descrizione generata automaticamente"/>
          <p:cNvPicPr preferRelativeResize="0"/>
          <p:nvPr/>
        </p:nvPicPr>
        <p:blipFill rotWithShape="1">
          <a:blip r:embed="rId6">
            <a:alphaModFix/>
          </a:blip>
          <a:srcRect/>
          <a:stretch/>
        </p:blipFill>
        <p:spPr>
          <a:xfrm>
            <a:off x="4955280" y="1568314"/>
            <a:ext cx="4896544" cy="2990356"/>
          </a:xfrm>
          <a:prstGeom prst="rect">
            <a:avLst/>
          </a:prstGeom>
          <a:noFill/>
          <a:ln>
            <a:noFill/>
          </a:ln>
        </p:spPr>
      </p:pic>
      <p:sp>
        <p:nvSpPr>
          <p:cNvPr id="2" name="Google Shape;2358;p152">
            <a:extLst>
              <a:ext uri="{FF2B5EF4-FFF2-40B4-BE49-F238E27FC236}">
                <a16:creationId xmlns:a16="http://schemas.microsoft.com/office/drawing/2014/main" id="{2740C84D-0CE0-A150-B0AD-4CA3169B9C72}"/>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156"/>
          <p:cNvSpPr txBox="1">
            <a:spLocks noGrp="1"/>
          </p:cNvSpPr>
          <p:nvPr>
            <p:ph type="ctrTitle"/>
          </p:nvPr>
        </p:nvSpPr>
        <p:spPr>
          <a:xfrm>
            <a:off x="2360712" y="100967"/>
            <a:ext cx="493473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5 ore – 15/40</a:t>
            </a:r>
            <a:endParaRPr/>
          </a:p>
        </p:txBody>
      </p:sp>
      <p:pic>
        <p:nvPicPr>
          <p:cNvPr id="2413" name="Google Shape;2413;p15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414" name="Google Shape;2414;p15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415" name="Google Shape;2415;p15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6" name="Google Shape;2416;p15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7" name="Google Shape;2417;p15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8" name="Google Shape;2418;p156"/>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2419" name="Google Shape;2419;p156"/>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420" name="Google Shape;2420;p156" descr="Immagine che contiene testo, diagramma, Diagramma, linea&#10;&#10;Descrizione generata automaticamente"/>
          <p:cNvPicPr preferRelativeResize="0"/>
          <p:nvPr/>
        </p:nvPicPr>
        <p:blipFill rotWithShape="1">
          <a:blip r:embed="rId5">
            <a:alphaModFix/>
          </a:blip>
          <a:srcRect/>
          <a:stretch/>
        </p:blipFill>
        <p:spPr>
          <a:xfrm>
            <a:off x="54176" y="1605704"/>
            <a:ext cx="4757088" cy="2918023"/>
          </a:xfrm>
          <a:prstGeom prst="rect">
            <a:avLst/>
          </a:prstGeom>
          <a:noFill/>
          <a:ln>
            <a:noFill/>
          </a:ln>
        </p:spPr>
      </p:pic>
      <p:pic>
        <p:nvPicPr>
          <p:cNvPr id="2421" name="Google Shape;2421;p156" descr="Immagine che contiene testo, diagramma, Diagramma, linea&#10;&#10;Descrizione generata automaticamente"/>
          <p:cNvPicPr preferRelativeResize="0"/>
          <p:nvPr/>
        </p:nvPicPr>
        <p:blipFill rotWithShape="1">
          <a:blip r:embed="rId6">
            <a:alphaModFix/>
          </a:blip>
          <a:srcRect/>
          <a:stretch/>
        </p:blipFill>
        <p:spPr>
          <a:xfrm>
            <a:off x="4858613" y="1586667"/>
            <a:ext cx="4819155" cy="2956095"/>
          </a:xfrm>
          <a:prstGeom prst="rect">
            <a:avLst/>
          </a:prstGeom>
          <a:noFill/>
          <a:ln>
            <a:noFill/>
          </a:ln>
        </p:spPr>
      </p:pic>
      <p:sp>
        <p:nvSpPr>
          <p:cNvPr id="2" name="Google Shape;2358;p152">
            <a:extLst>
              <a:ext uri="{FF2B5EF4-FFF2-40B4-BE49-F238E27FC236}">
                <a16:creationId xmlns:a16="http://schemas.microsoft.com/office/drawing/2014/main" id="{925C3552-AE27-7142-3BA8-B4AB6AABEEB7}"/>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157"/>
          <p:cNvSpPr txBox="1">
            <a:spLocks noGrp="1"/>
          </p:cNvSpPr>
          <p:nvPr>
            <p:ph type="ctrTitle"/>
          </p:nvPr>
        </p:nvSpPr>
        <p:spPr>
          <a:xfrm>
            <a:off x="2000672" y="100967"/>
            <a:ext cx="5323048"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5 ore – 15/40</a:t>
            </a:r>
            <a:endParaRPr/>
          </a:p>
        </p:txBody>
      </p:sp>
      <p:pic>
        <p:nvPicPr>
          <p:cNvPr id="2428" name="Google Shape;2428;p15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429" name="Google Shape;2429;p15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430" name="Google Shape;2430;p15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1" name="Google Shape;2431;p15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2" name="Google Shape;2432;p15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3" name="Google Shape;2433;p157"/>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2434" name="Google Shape;2434;p157"/>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435" name="Google Shape;2435;p157" descr="Immagine che contiene testo, diagramma, Diagramma, linea&#10;&#10;Descrizione generata automaticamente"/>
          <p:cNvPicPr preferRelativeResize="0"/>
          <p:nvPr/>
        </p:nvPicPr>
        <p:blipFill rotWithShape="1">
          <a:blip r:embed="rId5">
            <a:alphaModFix/>
          </a:blip>
          <a:srcRect/>
          <a:stretch/>
        </p:blipFill>
        <p:spPr>
          <a:xfrm>
            <a:off x="54176" y="1605704"/>
            <a:ext cx="4757088" cy="2918023"/>
          </a:xfrm>
          <a:prstGeom prst="rect">
            <a:avLst/>
          </a:prstGeom>
          <a:noFill/>
          <a:ln>
            <a:noFill/>
          </a:ln>
        </p:spPr>
      </p:pic>
      <p:pic>
        <p:nvPicPr>
          <p:cNvPr id="2436" name="Google Shape;2436;p157" descr="Immagine che contiene testo, diagramma, Diagramma, linea&#10;&#10;Descrizione generata automaticamente"/>
          <p:cNvPicPr preferRelativeResize="0"/>
          <p:nvPr/>
        </p:nvPicPr>
        <p:blipFill rotWithShape="1">
          <a:blip r:embed="rId6">
            <a:alphaModFix/>
          </a:blip>
          <a:srcRect/>
          <a:stretch/>
        </p:blipFill>
        <p:spPr>
          <a:xfrm>
            <a:off x="4916537" y="1541965"/>
            <a:ext cx="4860999" cy="2981762"/>
          </a:xfrm>
          <a:prstGeom prst="rect">
            <a:avLst/>
          </a:prstGeom>
          <a:noFill/>
          <a:ln>
            <a:noFill/>
          </a:ln>
        </p:spPr>
      </p:pic>
      <p:sp>
        <p:nvSpPr>
          <p:cNvPr id="2" name="Google Shape;2358;p152">
            <a:extLst>
              <a:ext uri="{FF2B5EF4-FFF2-40B4-BE49-F238E27FC236}">
                <a16:creationId xmlns:a16="http://schemas.microsoft.com/office/drawing/2014/main" id="{6D63D935-BD7E-2477-9B1A-53C712CD37CD}"/>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158"/>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5 ore – 15/40</a:t>
            </a:r>
            <a:endParaRPr/>
          </a:p>
        </p:txBody>
      </p:sp>
      <p:pic>
        <p:nvPicPr>
          <p:cNvPr id="2443" name="Google Shape;2443;p15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444" name="Google Shape;2444;p15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445" name="Google Shape;2445;p15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6" name="Google Shape;2446;p15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7" name="Google Shape;2447;p15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8" name="Google Shape;2448;p158"/>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449" name="Google Shape;2449;p158"/>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450" name="Google Shape;2450;p158"/>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451" name="Google Shape;2451;p158" descr="Immagine che contiene testo, schermata, diagramma, Diagramma&#10;&#10;Descrizione generata automaticamente"/>
          <p:cNvPicPr preferRelativeResize="0"/>
          <p:nvPr/>
        </p:nvPicPr>
        <p:blipFill rotWithShape="1">
          <a:blip r:embed="rId5">
            <a:alphaModFix/>
          </a:blip>
          <a:srcRect/>
          <a:stretch/>
        </p:blipFill>
        <p:spPr>
          <a:xfrm>
            <a:off x="128465" y="1338661"/>
            <a:ext cx="3312368" cy="2607141"/>
          </a:xfrm>
          <a:prstGeom prst="rect">
            <a:avLst/>
          </a:prstGeom>
          <a:noFill/>
          <a:ln>
            <a:noFill/>
          </a:ln>
        </p:spPr>
      </p:pic>
      <p:pic>
        <p:nvPicPr>
          <p:cNvPr id="2452" name="Google Shape;2452;p158" descr="Immagine che contiene testo, schermata, diagramma, Rettangolo&#10;&#10;Descrizione generata automaticamente"/>
          <p:cNvPicPr preferRelativeResize="0"/>
          <p:nvPr/>
        </p:nvPicPr>
        <p:blipFill rotWithShape="1">
          <a:blip r:embed="rId6">
            <a:alphaModFix/>
          </a:blip>
          <a:srcRect/>
          <a:stretch/>
        </p:blipFill>
        <p:spPr>
          <a:xfrm>
            <a:off x="5149315" y="1308672"/>
            <a:ext cx="3520652" cy="2752085"/>
          </a:xfrm>
          <a:prstGeom prst="rect">
            <a:avLst/>
          </a:prstGeom>
          <a:noFill/>
          <a:ln>
            <a:noFill/>
          </a:ln>
        </p:spPr>
      </p:pic>
      <p:pic>
        <p:nvPicPr>
          <p:cNvPr id="2453" name="Google Shape;2453;p158" descr="Immagine che contiene testo, schermata, schermo, diagramma&#10;&#10;Descrizione generata automaticamente"/>
          <p:cNvPicPr preferRelativeResize="0"/>
          <p:nvPr/>
        </p:nvPicPr>
        <p:blipFill rotWithShape="1">
          <a:blip r:embed="rId7">
            <a:alphaModFix/>
          </a:blip>
          <a:srcRect/>
          <a:stretch/>
        </p:blipFill>
        <p:spPr>
          <a:xfrm>
            <a:off x="3008784" y="4056158"/>
            <a:ext cx="3060065" cy="2392045"/>
          </a:xfrm>
          <a:prstGeom prst="rect">
            <a:avLst/>
          </a:prstGeom>
          <a:noFill/>
          <a:ln>
            <a:noFill/>
          </a:ln>
        </p:spPr>
      </p:pic>
      <p:sp>
        <p:nvSpPr>
          <p:cNvPr id="2" name="Google Shape;2358;p152">
            <a:extLst>
              <a:ext uri="{FF2B5EF4-FFF2-40B4-BE49-F238E27FC236}">
                <a16:creationId xmlns:a16="http://schemas.microsoft.com/office/drawing/2014/main" id="{653C9B98-105B-9311-012F-8F5BC9414A99}"/>
              </a:ext>
            </a:extLst>
          </p:cNvPr>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159"/>
          <p:cNvSpPr txBox="1">
            <a:spLocks noGrp="1"/>
          </p:cNvSpPr>
          <p:nvPr>
            <p:ph type="ctrTitle"/>
          </p:nvPr>
        </p:nvSpPr>
        <p:spPr>
          <a:xfrm>
            <a:off x="2360711" y="100967"/>
            <a:ext cx="49418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10 ore – 15/40</a:t>
            </a:r>
            <a:endParaRPr/>
          </a:p>
        </p:txBody>
      </p:sp>
      <p:pic>
        <p:nvPicPr>
          <p:cNvPr id="2460" name="Google Shape;2460;p15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461" name="Google Shape;2461;p15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462" name="Google Shape;2462;p15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3" name="Google Shape;2463;p15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4" name="Google Shape;2464;p15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5" name="Google Shape;2465;p159"/>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2466" name="Google Shape;2466;p159"/>
          <p:cNvSpPr txBox="1"/>
          <p:nvPr/>
        </p:nvSpPr>
        <p:spPr>
          <a:xfrm>
            <a:off x="5050963" y="4545830"/>
            <a:ext cx="4448944" cy="21852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a:p>
            <a:pPr marL="285750" marR="0" lvl="0" indent="-177800" algn="just" rtl="0">
              <a:spcBef>
                <a:spcPts val="0"/>
              </a:spcBef>
              <a:spcAft>
                <a:spcPts val="0"/>
              </a:spcAft>
              <a:buClr>
                <a:schemeClr val="dk1"/>
              </a:buClr>
              <a:buSzPts val="1700"/>
              <a:buFont typeface="Arial"/>
              <a:buNone/>
            </a:pPr>
            <a:endParaRPr sz="1700">
              <a:solidFill>
                <a:schemeClr val="dk1"/>
              </a:solidFill>
              <a:latin typeface="Times New Roman"/>
              <a:ea typeface="Times New Roman"/>
              <a:cs typeface="Times New Roman"/>
              <a:sym typeface="Times New Roman"/>
            </a:endParaRPr>
          </a:p>
        </p:txBody>
      </p:sp>
      <p:sp>
        <p:nvSpPr>
          <p:cNvPr id="2467" name="Google Shape;2467;p159"/>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sp>
        <p:nvSpPr>
          <p:cNvPr id="2468" name="Google Shape;2468;p159"/>
          <p:cNvSpPr txBox="1"/>
          <p:nvPr/>
        </p:nvSpPr>
        <p:spPr>
          <a:xfrm>
            <a:off x="123904" y="5120701"/>
            <a:ext cx="4613072" cy="76636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2707</a:t>
            </a:r>
            <a:endParaRPr sz="2400">
              <a:solidFill>
                <a:schemeClr val="dk1"/>
              </a:solidFill>
              <a:latin typeface="Calibri"/>
              <a:ea typeface="Calibri"/>
              <a:cs typeface="Calibri"/>
              <a:sym typeface="Calibri"/>
            </a:endParaRPr>
          </a:p>
        </p:txBody>
      </p:sp>
      <p:sp>
        <p:nvSpPr>
          <p:cNvPr id="2469" name="Google Shape;2469;p159"/>
          <p:cNvSpPr/>
          <p:nvPr/>
        </p:nvSpPr>
        <p:spPr>
          <a:xfrm>
            <a:off x="2072680" y="262399"/>
            <a:ext cx="360040" cy="353943"/>
          </a:xfrm>
          <a:prstGeom prst="star5">
            <a:avLst>
              <a:gd name="adj" fmla="val 19098"/>
              <a:gd name="hf" fmla="val 105146"/>
              <a:gd name="vf" fmla="val 110557"/>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70" name="Google Shape;2470;p159"/>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71" name="Google Shape;2471;p159" descr="Immagine che contiene testo, diagramma, Diagramma, schermata&#10;&#10;Descrizione generata automaticamente"/>
          <p:cNvPicPr preferRelativeResize="0"/>
          <p:nvPr/>
        </p:nvPicPr>
        <p:blipFill rotWithShape="1">
          <a:blip r:embed="rId5">
            <a:alphaModFix/>
          </a:blip>
          <a:srcRect/>
          <a:stretch/>
        </p:blipFill>
        <p:spPr>
          <a:xfrm>
            <a:off x="7813" y="1562460"/>
            <a:ext cx="4586400" cy="2812846"/>
          </a:xfrm>
          <a:prstGeom prst="rect">
            <a:avLst/>
          </a:prstGeom>
          <a:noFill/>
          <a:ln>
            <a:noFill/>
          </a:ln>
        </p:spPr>
      </p:pic>
      <p:pic>
        <p:nvPicPr>
          <p:cNvPr id="2472" name="Google Shape;2472;p159" descr="Immagine che contiene testo, diagramma, Diagramma, linea&#10;&#10;Descrizione generata automaticamente"/>
          <p:cNvPicPr preferRelativeResize="0"/>
          <p:nvPr/>
        </p:nvPicPr>
        <p:blipFill rotWithShape="1">
          <a:blip r:embed="rId6">
            <a:alphaModFix/>
          </a:blip>
          <a:srcRect/>
          <a:stretch/>
        </p:blipFill>
        <p:spPr>
          <a:xfrm>
            <a:off x="4855954" y="1562460"/>
            <a:ext cx="4784872" cy="2922654"/>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a:spLocks noGrp="1"/>
          </p:cNvSpPr>
          <p:nvPr>
            <p:ph type="ctrTitle"/>
          </p:nvPr>
        </p:nvSpPr>
        <p:spPr>
          <a:xfrm>
            <a:off x="665615" y="624312"/>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Tecnologie utilizzate</a:t>
            </a:r>
            <a:endParaRPr/>
          </a:p>
        </p:txBody>
      </p:sp>
      <p:sp>
        <p:nvSpPr>
          <p:cNvPr id="197" name="Google Shape;197;p16"/>
          <p:cNvSpPr txBox="1"/>
          <p:nvPr/>
        </p:nvSpPr>
        <p:spPr>
          <a:xfrm>
            <a:off x="398119" y="1290600"/>
            <a:ext cx="9062352" cy="557075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600"/>
              <a:buFont typeface="Arial"/>
              <a:buChar char="•"/>
            </a:pPr>
            <a:r>
              <a:rPr lang="it-IT" sz="1600" b="0" i="0" u="none" strike="noStrike" cap="none">
                <a:solidFill>
                  <a:srgbClr val="000000"/>
                </a:solidFill>
                <a:latin typeface="Times New Roman"/>
                <a:ea typeface="Times New Roman"/>
                <a:cs typeface="Times New Roman"/>
                <a:sym typeface="Times New Roman"/>
              </a:rPr>
              <a:t>Linguaggio: Pyhton 3.9</a:t>
            </a:r>
            <a:endParaRPr/>
          </a:p>
          <a:p>
            <a:pPr marL="342900" marR="0" lvl="0" indent="-241300" algn="just"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600"/>
              <a:buFont typeface="Arial"/>
              <a:buChar char="•"/>
            </a:pPr>
            <a:r>
              <a:rPr lang="it-IT" sz="1600" b="0" i="0" u="none" strike="noStrike" cap="none">
                <a:solidFill>
                  <a:srgbClr val="000000"/>
                </a:solidFill>
                <a:latin typeface="Times New Roman"/>
                <a:ea typeface="Times New Roman"/>
                <a:cs typeface="Times New Roman"/>
                <a:sym typeface="Times New Roman"/>
              </a:rPr>
              <a:t>IDE: Google Colab</a:t>
            </a:r>
            <a:endParaRPr sz="1600" b="0" i="0" u="none" strike="noStrike" cap="none">
              <a:solidFill>
                <a:srgbClr val="000000"/>
              </a:solidFill>
              <a:latin typeface="Times New Roman"/>
              <a:ea typeface="Times New Roman"/>
              <a:cs typeface="Times New Roman"/>
              <a:sym typeface="Times New Roman"/>
            </a:endParaRPr>
          </a:p>
          <a:p>
            <a:pPr marL="800100" marR="0" lvl="1" indent="-342900" algn="just" rtl="0">
              <a:lnSpc>
                <a:spcPct val="100000"/>
              </a:lnSpc>
              <a:spcBef>
                <a:spcPts val="0"/>
              </a:spcBef>
              <a:spcAft>
                <a:spcPts val="0"/>
              </a:spcAft>
              <a:buClr>
                <a:srgbClr val="000000"/>
              </a:buClr>
              <a:buSzPts val="1600"/>
              <a:buFont typeface="Arial"/>
              <a:buChar char="•"/>
            </a:pPr>
            <a:r>
              <a:rPr lang="it-IT" sz="1600" b="0" i="0" u="none" strike="noStrike" cap="none">
                <a:solidFill>
                  <a:srgbClr val="000000"/>
                </a:solidFill>
                <a:latin typeface="Times New Roman"/>
                <a:ea typeface="Times New Roman"/>
                <a:cs typeface="Times New Roman"/>
                <a:sym typeface="Times New Roman"/>
              </a:rPr>
              <a:t>Condivisione del codice</a:t>
            </a:r>
            <a:endParaRPr/>
          </a:p>
          <a:p>
            <a:pPr marL="800100" marR="0" lvl="1" indent="-342900" algn="just" rtl="0">
              <a:lnSpc>
                <a:spcPct val="100000"/>
              </a:lnSpc>
              <a:spcBef>
                <a:spcPts val="0"/>
              </a:spcBef>
              <a:spcAft>
                <a:spcPts val="0"/>
              </a:spcAft>
              <a:buClr>
                <a:srgbClr val="000000"/>
              </a:buClr>
              <a:buSzPts val="1600"/>
              <a:buFont typeface="Arial"/>
              <a:buChar char="•"/>
            </a:pPr>
            <a:r>
              <a:rPr lang="it-IT" sz="1600" b="0" i="0" u="none" strike="noStrike" cap="none">
                <a:solidFill>
                  <a:srgbClr val="000000"/>
                </a:solidFill>
                <a:latin typeface="Times New Roman"/>
                <a:ea typeface="Times New Roman"/>
                <a:cs typeface="Times New Roman"/>
                <a:sym typeface="Times New Roman"/>
              </a:rPr>
              <a:t>Bassa potenza di calcolo</a:t>
            </a:r>
            <a:endParaRPr/>
          </a:p>
          <a:p>
            <a:pPr marL="800100" marR="0" lvl="1" indent="-241300" algn="just"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600"/>
              <a:buFont typeface="Arial"/>
              <a:buChar char="•"/>
            </a:pPr>
            <a:r>
              <a:rPr lang="it-IT" sz="1600" b="0" i="0" u="none" strike="noStrike" cap="none">
                <a:solidFill>
                  <a:srgbClr val="000000"/>
                </a:solidFill>
                <a:latin typeface="Times New Roman"/>
                <a:ea typeface="Times New Roman"/>
                <a:cs typeface="Times New Roman"/>
                <a:sym typeface="Times New Roman"/>
              </a:rPr>
              <a:t>Librerie:</a:t>
            </a:r>
            <a:endParaRPr/>
          </a:p>
          <a:p>
            <a:pPr marL="800100" marR="0" lvl="1" indent="-342900" algn="just" rtl="0">
              <a:lnSpc>
                <a:spcPct val="100000"/>
              </a:lnSpc>
              <a:spcBef>
                <a:spcPts val="0"/>
              </a:spcBef>
              <a:spcAft>
                <a:spcPts val="0"/>
              </a:spcAft>
              <a:buClr>
                <a:srgbClr val="000000"/>
              </a:buClr>
              <a:buSzPts val="1600"/>
              <a:buFont typeface="Noto Sans Symbols"/>
              <a:buChar char="❑"/>
            </a:pPr>
            <a:r>
              <a:rPr lang="it-IT" sz="1600" b="0" i="0" u="none" strike="noStrike" cap="none">
                <a:solidFill>
                  <a:srgbClr val="000000"/>
                </a:solidFill>
                <a:latin typeface="Times New Roman"/>
                <a:ea typeface="Times New Roman"/>
                <a:cs typeface="Times New Roman"/>
                <a:sym typeface="Times New Roman"/>
              </a:rPr>
              <a:t>Random: per la generazione di istanze casuali e per definire alcuni parametri degli algoritmi </a:t>
            </a:r>
            <a:endParaRPr/>
          </a:p>
          <a:p>
            <a:pPr marL="800100" marR="0" lvl="1" indent="-342900" algn="just" rtl="0">
              <a:lnSpc>
                <a:spcPct val="100000"/>
              </a:lnSpc>
              <a:spcBef>
                <a:spcPts val="0"/>
              </a:spcBef>
              <a:spcAft>
                <a:spcPts val="0"/>
              </a:spcAft>
              <a:buClr>
                <a:srgbClr val="000000"/>
              </a:buClr>
              <a:buSzPts val="1600"/>
              <a:buFont typeface="Noto Sans Symbols"/>
              <a:buChar char="❑"/>
            </a:pPr>
            <a:r>
              <a:rPr lang="it-IT" sz="1600" b="0" i="0" u="none" strike="noStrike" cap="none">
                <a:solidFill>
                  <a:srgbClr val="000000"/>
                </a:solidFill>
                <a:latin typeface="Times New Roman"/>
                <a:ea typeface="Times New Roman"/>
                <a:cs typeface="Times New Roman"/>
                <a:sym typeface="Times New Roman"/>
              </a:rPr>
              <a:t>Math: per effettuare arrotondamenti</a:t>
            </a:r>
            <a:endParaRPr/>
          </a:p>
          <a:p>
            <a:pPr marL="800100" marR="0" lvl="1" indent="-342900" algn="just" rtl="0">
              <a:lnSpc>
                <a:spcPct val="100000"/>
              </a:lnSpc>
              <a:spcBef>
                <a:spcPts val="0"/>
              </a:spcBef>
              <a:spcAft>
                <a:spcPts val="0"/>
              </a:spcAft>
              <a:buClr>
                <a:srgbClr val="000000"/>
              </a:buClr>
              <a:buSzPts val="1600"/>
              <a:buFont typeface="Noto Sans Symbols"/>
              <a:buChar char="❑"/>
            </a:pPr>
            <a:r>
              <a:rPr lang="it-IT" sz="1600" b="0" i="0" u="none" strike="noStrike" cap="none">
                <a:solidFill>
                  <a:srgbClr val="000000"/>
                </a:solidFill>
                <a:latin typeface="Times New Roman"/>
                <a:ea typeface="Times New Roman"/>
                <a:cs typeface="Times New Roman"/>
                <a:sym typeface="Times New Roman"/>
              </a:rPr>
              <a:t>Time: per il calcolo dei tempi di esecuzione</a:t>
            </a:r>
            <a:endParaRPr/>
          </a:p>
          <a:p>
            <a:pPr marL="800100" marR="0" lvl="1" indent="-342900" algn="just" rtl="0">
              <a:lnSpc>
                <a:spcPct val="100000"/>
              </a:lnSpc>
              <a:spcBef>
                <a:spcPts val="0"/>
              </a:spcBef>
              <a:spcAft>
                <a:spcPts val="0"/>
              </a:spcAft>
              <a:buClr>
                <a:srgbClr val="000000"/>
              </a:buClr>
              <a:buSzPts val="1600"/>
              <a:buFont typeface="Noto Sans Symbols"/>
              <a:buChar char="❑"/>
            </a:pPr>
            <a:r>
              <a:rPr lang="it-IT" sz="1600" b="0" i="0" u="none" strike="noStrike" cap="none">
                <a:solidFill>
                  <a:srgbClr val="000000"/>
                </a:solidFill>
                <a:latin typeface="Times New Roman"/>
                <a:ea typeface="Times New Roman"/>
                <a:cs typeface="Times New Roman"/>
                <a:sym typeface="Times New Roman"/>
              </a:rPr>
              <a:t>Matplotlib: per plottare i grafici dei risultati</a:t>
            </a:r>
            <a:endParaRPr/>
          </a:p>
          <a:p>
            <a:pPr marL="800100" marR="0" lvl="1" indent="-342900" algn="just" rtl="0">
              <a:lnSpc>
                <a:spcPct val="100000"/>
              </a:lnSpc>
              <a:spcBef>
                <a:spcPts val="0"/>
              </a:spcBef>
              <a:spcAft>
                <a:spcPts val="0"/>
              </a:spcAft>
              <a:buClr>
                <a:srgbClr val="000000"/>
              </a:buClr>
              <a:buSzPts val="1600"/>
              <a:buFont typeface="Noto Sans Symbols"/>
              <a:buChar char="❑"/>
            </a:pPr>
            <a:r>
              <a:rPr lang="it-IT" sz="1600" b="0" i="0" u="none" strike="noStrike" cap="none">
                <a:solidFill>
                  <a:srgbClr val="000000"/>
                </a:solidFill>
                <a:latin typeface="Times New Roman"/>
                <a:ea typeface="Times New Roman"/>
                <a:cs typeface="Times New Roman"/>
                <a:sym typeface="Times New Roman"/>
              </a:rPr>
              <a:t>Numpy: per generazione di array numerici</a:t>
            </a:r>
            <a:endParaRPr/>
          </a:p>
          <a:p>
            <a:pPr marL="800100" marR="0" lvl="1" indent="-241300" algn="just" rtl="0">
              <a:lnSpc>
                <a:spcPct val="100000"/>
              </a:lnSpc>
              <a:spcBef>
                <a:spcPts val="0"/>
              </a:spcBef>
              <a:spcAft>
                <a:spcPts val="0"/>
              </a:spcAft>
              <a:buClr>
                <a:schemeClr val="dk1"/>
              </a:buClr>
              <a:buSzPts val="1600"/>
              <a:buFont typeface="Noto Sans Symbols"/>
              <a:buNone/>
            </a:pPr>
            <a:endParaRPr sz="1600" b="0" i="0" u="none" strike="noStrike" cap="none">
              <a:solidFill>
                <a:srgbClr val="000000"/>
              </a:solidFill>
              <a:latin typeface="Times New Roman"/>
              <a:ea typeface="Times New Roman"/>
              <a:cs typeface="Times New Roman"/>
              <a:sym typeface="Times New Roman"/>
            </a:endParaRPr>
          </a:p>
          <a:p>
            <a:pPr marL="285750" marR="0" lvl="0" indent="-285750" algn="just" rtl="0">
              <a:spcBef>
                <a:spcPts val="0"/>
              </a:spcBef>
              <a:spcAft>
                <a:spcPts val="0"/>
              </a:spcAft>
              <a:buClr>
                <a:srgbClr val="000000"/>
              </a:buClr>
              <a:buSzPts val="1600"/>
              <a:buFont typeface="Arial"/>
              <a:buChar char="•"/>
            </a:pPr>
            <a:r>
              <a:rPr lang="it-IT" sz="1600" b="0" i="0" u="none" strike="noStrike" cap="none">
                <a:solidFill>
                  <a:srgbClr val="000000"/>
                </a:solidFill>
                <a:latin typeface="Times New Roman"/>
                <a:ea typeface="Times New Roman"/>
                <a:cs typeface="Times New Roman"/>
                <a:sym typeface="Times New Roman"/>
              </a:rPr>
              <a:t> Moltissime funzioni realizzate da noi partendo da zero</a:t>
            </a:r>
            <a:endParaRPr/>
          </a:p>
          <a:p>
            <a:pPr marL="285750" marR="0" lvl="0" indent="-184150" algn="just" rtl="0">
              <a:spcBef>
                <a:spcPts val="0"/>
              </a:spcBef>
              <a:spcAft>
                <a:spcPts val="0"/>
              </a:spcAft>
              <a:buClr>
                <a:schemeClr val="dk1"/>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600"/>
              <a:buFont typeface="Arial"/>
              <a:buChar char="•"/>
            </a:pPr>
            <a:r>
              <a:rPr lang="it-IT" sz="1600" b="0" i="0" u="none" strike="noStrike" cap="none">
                <a:solidFill>
                  <a:srgbClr val="000000"/>
                </a:solidFill>
                <a:latin typeface="Times New Roman"/>
                <a:ea typeface="Times New Roman"/>
                <a:cs typeface="Times New Roman"/>
                <a:sym typeface="Times New Roman"/>
              </a:rPr>
              <a:t>Strutture dati:</a:t>
            </a:r>
            <a:endParaRPr/>
          </a:p>
          <a:p>
            <a:pPr marL="742950" marR="0" lvl="1" indent="-285750" algn="just" rtl="0">
              <a:lnSpc>
                <a:spcPct val="100000"/>
              </a:lnSpc>
              <a:spcBef>
                <a:spcPts val="0"/>
              </a:spcBef>
              <a:spcAft>
                <a:spcPts val="0"/>
              </a:spcAft>
              <a:buClr>
                <a:srgbClr val="000000"/>
              </a:buClr>
              <a:buSzPts val="1600"/>
              <a:buFont typeface="Noto Sans Symbols"/>
              <a:buChar char="❑"/>
            </a:pPr>
            <a:r>
              <a:rPr lang="it-IT" sz="1600" b="0" i="0" u="none" strike="noStrike" cap="none">
                <a:solidFill>
                  <a:srgbClr val="000000"/>
                </a:solidFill>
                <a:latin typeface="Times New Roman"/>
                <a:ea typeface="Times New Roman"/>
                <a:cs typeface="Times New Roman"/>
                <a:sym typeface="Times New Roman"/>
              </a:rPr>
              <a:t>Lista</a:t>
            </a:r>
            <a:endParaRPr/>
          </a:p>
          <a:p>
            <a:pPr marL="742950" marR="0" lvl="1" indent="-285750" algn="just" rtl="0">
              <a:lnSpc>
                <a:spcPct val="100000"/>
              </a:lnSpc>
              <a:spcBef>
                <a:spcPts val="0"/>
              </a:spcBef>
              <a:spcAft>
                <a:spcPts val="0"/>
              </a:spcAft>
              <a:buClr>
                <a:srgbClr val="000000"/>
              </a:buClr>
              <a:buSzPts val="1600"/>
              <a:buFont typeface="Noto Sans Symbols"/>
              <a:buChar char="❑"/>
            </a:pPr>
            <a:r>
              <a:rPr lang="it-IT" sz="1600" b="0" i="0" u="none" strike="noStrike" cap="none">
                <a:solidFill>
                  <a:srgbClr val="000000"/>
                </a:solidFill>
                <a:latin typeface="Times New Roman"/>
                <a:ea typeface="Times New Roman"/>
                <a:cs typeface="Times New Roman"/>
                <a:sym typeface="Times New Roman"/>
              </a:rPr>
              <a:t>Dizionario</a:t>
            </a:r>
            <a:endParaRPr/>
          </a:p>
          <a:p>
            <a:pPr marL="742950" marR="0" lvl="1" indent="-285750" algn="just" rtl="0">
              <a:lnSpc>
                <a:spcPct val="100000"/>
              </a:lnSpc>
              <a:spcBef>
                <a:spcPts val="0"/>
              </a:spcBef>
              <a:spcAft>
                <a:spcPts val="0"/>
              </a:spcAft>
              <a:buClr>
                <a:srgbClr val="000000"/>
              </a:buClr>
              <a:buSzPts val="1600"/>
              <a:buFont typeface="Noto Sans Symbols"/>
              <a:buChar char="❑"/>
            </a:pPr>
            <a:r>
              <a:rPr lang="it-IT" sz="1600" b="0" i="0" u="none" strike="noStrike" cap="none">
                <a:solidFill>
                  <a:srgbClr val="000000"/>
                </a:solidFill>
                <a:latin typeface="Times New Roman"/>
                <a:ea typeface="Times New Roman"/>
                <a:cs typeface="Times New Roman"/>
                <a:sym typeface="Times New Roman"/>
              </a:rPr>
              <a:t>Tupla</a:t>
            </a:r>
            <a:endParaRPr sz="1600" b="0" i="0" u="none" strike="noStrike" cap="none">
              <a:solidFill>
                <a:srgbClr val="000000"/>
              </a:solidFill>
              <a:latin typeface="Times New Roman"/>
              <a:ea typeface="Times New Roman"/>
              <a:cs typeface="Times New Roman"/>
              <a:sym typeface="Times New Roman"/>
            </a:endParaRPr>
          </a:p>
          <a:p>
            <a:pPr marL="742950" marR="0" lvl="1" indent="-285750" algn="just" rtl="0">
              <a:lnSpc>
                <a:spcPct val="100000"/>
              </a:lnSpc>
              <a:spcBef>
                <a:spcPts val="0"/>
              </a:spcBef>
              <a:spcAft>
                <a:spcPts val="0"/>
              </a:spcAft>
              <a:buClr>
                <a:srgbClr val="000000"/>
              </a:buClr>
              <a:buSzPts val="1600"/>
              <a:buFont typeface="Noto Sans Symbols"/>
              <a:buChar char="❑"/>
            </a:pPr>
            <a:r>
              <a:rPr lang="it-IT" sz="1600" b="0" i="0" u="none" strike="noStrike" cap="none">
                <a:solidFill>
                  <a:srgbClr val="000000"/>
                </a:solidFill>
                <a:latin typeface="Times New Roman"/>
                <a:ea typeface="Times New Roman"/>
                <a:cs typeface="Times New Roman"/>
                <a:sym typeface="Times New Roman"/>
              </a:rPr>
              <a:t>Nodo</a:t>
            </a:r>
            <a:endParaRPr/>
          </a:p>
          <a:p>
            <a:pPr marL="342900" marR="0" lvl="0" indent="-228600" algn="just"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198" name="Google Shape;198;p1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99" name="Google Shape;199;p1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00" name="Google Shape;200;p1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1" name="Google Shape;201;p1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2" name="Google Shape;202;p1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3" name="Google Shape;203;p16"/>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ransition spd="slow">
    <p:push/>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160"/>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10 ore – 15/40</a:t>
            </a:r>
            <a:endParaRPr/>
          </a:p>
        </p:txBody>
      </p:sp>
      <p:pic>
        <p:nvPicPr>
          <p:cNvPr id="2479" name="Google Shape;2479;p16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480" name="Google Shape;2480;p16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481" name="Google Shape;2481;p16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2" name="Google Shape;2482;p16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3" name="Google Shape;2483;p16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4" name="Google Shape;2484;p160"/>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2485" name="Google Shape;2485;p160"/>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sp>
        <p:nvSpPr>
          <p:cNvPr id="2486" name="Google Shape;2486;p160"/>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87" name="Google Shape;2487;p160" descr="Immagine che contiene testo, diagramma, Diagramma, schermata&#10;&#10;Descrizione generata automaticamente"/>
          <p:cNvPicPr preferRelativeResize="0"/>
          <p:nvPr/>
        </p:nvPicPr>
        <p:blipFill rotWithShape="1">
          <a:blip r:embed="rId5">
            <a:alphaModFix/>
          </a:blip>
          <a:srcRect/>
          <a:stretch/>
        </p:blipFill>
        <p:spPr>
          <a:xfrm>
            <a:off x="7813" y="1562460"/>
            <a:ext cx="4586400" cy="2812846"/>
          </a:xfrm>
          <a:prstGeom prst="rect">
            <a:avLst/>
          </a:prstGeom>
          <a:noFill/>
          <a:ln>
            <a:noFill/>
          </a:ln>
        </p:spPr>
      </p:pic>
      <p:pic>
        <p:nvPicPr>
          <p:cNvPr id="2488" name="Google Shape;2488;p160" descr="Immagine che contiene testo, diagramma, Diagramma, linea&#10;&#10;Descrizione generata automaticamente"/>
          <p:cNvPicPr preferRelativeResize="0"/>
          <p:nvPr/>
        </p:nvPicPr>
        <p:blipFill rotWithShape="1">
          <a:blip r:embed="rId6">
            <a:alphaModFix/>
          </a:blip>
          <a:srcRect/>
          <a:stretch/>
        </p:blipFill>
        <p:spPr>
          <a:xfrm>
            <a:off x="4742867" y="1543038"/>
            <a:ext cx="4889962" cy="2999021"/>
          </a:xfrm>
          <a:prstGeom prst="rect">
            <a:avLst/>
          </a:prstGeom>
          <a:noFill/>
          <a:ln>
            <a:noFill/>
          </a:ln>
        </p:spPr>
      </p:pic>
    </p:spTree>
  </p:cSld>
  <p:clrMapOvr>
    <a:masterClrMapping/>
  </p:clrMapOvr>
  <p:transition spd="slow">
    <p:push/>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161"/>
          <p:cNvSpPr txBox="1">
            <a:spLocks noGrp="1"/>
          </p:cNvSpPr>
          <p:nvPr>
            <p:ph type="ctrTitle"/>
          </p:nvPr>
        </p:nvSpPr>
        <p:spPr>
          <a:xfrm>
            <a:off x="2360712" y="100967"/>
            <a:ext cx="49530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10 ore – 15/40</a:t>
            </a:r>
            <a:endParaRPr/>
          </a:p>
        </p:txBody>
      </p:sp>
      <p:pic>
        <p:nvPicPr>
          <p:cNvPr id="2495" name="Google Shape;2495;p16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496" name="Google Shape;2496;p16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497" name="Google Shape;2497;p16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8" name="Google Shape;2498;p16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9" name="Google Shape;2499;p16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0" name="Google Shape;2500;p161"/>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2501" name="Google Shape;2501;p161"/>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502" name="Google Shape;2502;p161" descr="Immagine che contiene testo, diagramma, Diagramma, schermata&#10;&#10;Descrizione generata automaticamente"/>
          <p:cNvPicPr preferRelativeResize="0"/>
          <p:nvPr/>
        </p:nvPicPr>
        <p:blipFill rotWithShape="1">
          <a:blip r:embed="rId5">
            <a:alphaModFix/>
          </a:blip>
          <a:srcRect/>
          <a:stretch/>
        </p:blipFill>
        <p:spPr>
          <a:xfrm>
            <a:off x="7813" y="1562460"/>
            <a:ext cx="4586400" cy="2812846"/>
          </a:xfrm>
          <a:prstGeom prst="rect">
            <a:avLst/>
          </a:prstGeom>
          <a:noFill/>
          <a:ln>
            <a:noFill/>
          </a:ln>
        </p:spPr>
      </p:pic>
      <p:pic>
        <p:nvPicPr>
          <p:cNvPr id="2503" name="Google Shape;2503;p161" descr="Immagine che contiene testo, diagramma, Diagramma, schermata&#10;&#10;Descrizione generata automaticamente"/>
          <p:cNvPicPr preferRelativeResize="0"/>
          <p:nvPr/>
        </p:nvPicPr>
        <p:blipFill rotWithShape="1">
          <a:blip r:embed="rId6">
            <a:alphaModFix/>
          </a:blip>
          <a:srcRect/>
          <a:stretch/>
        </p:blipFill>
        <p:spPr>
          <a:xfrm>
            <a:off x="4831332" y="1556169"/>
            <a:ext cx="4730180" cy="2901026"/>
          </a:xfrm>
          <a:prstGeom prst="rect">
            <a:avLst/>
          </a:prstGeom>
          <a:noFill/>
          <a:ln>
            <a:noFill/>
          </a:ln>
        </p:spPr>
      </p:pic>
    </p:spTree>
  </p:cSld>
  <p:clrMapOvr>
    <a:masterClrMapping/>
  </p:clrMapOvr>
  <p:transition spd="slow">
    <p:push/>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162"/>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10 ore – 15/40</a:t>
            </a:r>
            <a:endParaRPr/>
          </a:p>
        </p:txBody>
      </p:sp>
      <p:pic>
        <p:nvPicPr>
          <p:cNvPr id="2510" name="Google Shape;2510;p16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511" name="Google Shape;2511;p16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512" name="Google Shape;2512;p16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3" name="Google Shape;2513;p16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4" name="Google Shape;2514;p16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5" name="Google Shape;2515;p162"/>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2516" name="Google Shape;2516;p162"/>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517" name="Google Shape;2517;p162" descr="Immagine che contiene testo, diagramma, Diagramma, schermata&#10;&#10;Descrizione generata automaticamente"/>
          <p:cNvPicPr preferRelativeResize="0"/>
          <p:nvPr/>
        </p:nvPicPr>
        <p:blipFill rotWithShape="1">
          <a:blip r:embed="rId5">
            <a:alphaModFix/>
          </a:blip>
          <a:srcRect/>
          <a:stretch/>
        </p:blipFill>
        <p:spPr>
          <a:xfrm>
            <a:off x="7813" y="1562460"/>
            <a:ext cx="4586400" cy="2812846"/>
          </a:xfrm>
          <a:prstGeom prst="rect">
            <a:avLst/>
          </a:prstGeom>
          <a:noFill/>
          <a:ln>
            <a:noFill/>
          </a:ln>
        </p:spPr>
      </p:pic>
      <p:pic>
        <p:nvPicPr>
          <p:cNvPr id="2518" name="Google Shape;2518;p162" descr="Immagine che contiene testo, diagramma, Diagramma, linea&#10;&#10;Descrizione generata automaticamente"/>
          <p:cNvPicPr preferRelativeResize="0"/>
          <p:nvPr/>
        </p:nvPicPr>
        <p:blipFill rotWithShape="1">
          <a:blip r:embed="rId6">
            <a:alphaModFix/>
          </a:blip>
          <a:srcRect/>
          <a:stretch/>
        </p:blipFill>
        <p:spPr>
          <a:xfrm>
            <a:off x="4826649" y="1562460"/>
            <a:ext cx="4718717" cy="2882246"/>
          </a:xfrm>
          <a:prstGeom prst="rect">
            <a:avLst/>
          </a:prstGeom>
          <a:noFill/>
          <a:ln>
            <a:noFill/>
          </a:ln>
        </p:spPr>
      </p:pic>
    </p:spTree>
  </p:cSld>
  <p:clrMapOvr>
    <a:masterClrMapping/>
  </p:clrMapOvr>
  <p:transition spd="slow">
    <p:push/>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p163"/>
          <p:cNvSpPr txBox="1">
            <a:spLocks noGrp="1"/>
          </p:cNvSpPr>
          <p:nvPr>
            <p:ph type="ctrTitle"/>
          </p:nvPr>
        </p:nvSpPr>
        <p:spPr>
          <a:xfrm>
            <a:off x="2360712" y="100967"/>
            <a:ext cx="493473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10 ore – 15/40</a:t>
            </a:r>
            <a:endParaRPr/>
          </a:p>
        </p:txBody>
      </p:sp>
      <p:pic>
        <p:nvPicPr>
          <p:cNvPr id="2525" name="Google Shape;2525;p16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526" name="Google Shape;2526;p16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527" name="Google Shape;2527;p16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8" name="Google Shape;2528;p16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9" name="Google Shape;2529;p16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0" name="Google Shape;2530;p163"/>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2531" name="Google Shape;2531;p163"/>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532" name="Google Shape;2532;p163" descr="Immagine che contiene testo, diagramma, Diagramma, schermata&#10;&#10;Descrizione generata automaticamente"/>
          <p:cNvPicPr preferRelativeResize="0"/>
          <p:nvPr/>
        </p:nvPicPr>
        <p:blipFill rotWithShape="1">
          <a:blip r:embed="rId5">
            <a:alphaModFix/>
          </a:blip>
          <a:srcRect/>
          <a:stretch/>
        </p:blipFill>
        <p:spPr>
          <a:xfrm>
            <a:off x="7813" y="1562460"/>
            <a:ext cx="4586400" cy="2812846"/>
          </a:xfrm>
          <a:prstGeom prst="rect">
            <a:avLst/>
          </a:prstGeom>
          <a:noFill/>
          <a:ln>
            <a:noFill/>
          </a:ln>
        </p:spPr>
      </p:pic>
      <p:pic>
        <p:nvPicPr>
          <p:cNvPr id="2533" name="Google Shape;2533;p163" descr="Immagine che contiene testo, diagramma, Diagramma, linea&#10;&#10;Descrizione generata automaticamente"/>
          <p:cNvPicPr preferRelativeResize="0"/>
          <p:nvPr/>
        </p:nvPicPr>
        <p:blipFill rotWithShape="1">
          <a:blip r:embed="rId6">
            <a:alphaModFix/>
          </a:blip>
          <a:srcRect/>
          <a:stretch/>
        </p:blipFill>
        <p:spPr>
          <a:xfrm>
            <a:off x="4854420" y="1548470"/>
            <a:ext cx="4889962" cy="2999021"/>
          </a:xfrm>
          <a:prstGeom prst="rect">
            <a:avLst/>
          </a:prstGeom>
          <a:noFill/>
          <a:ln>
            <a:noFill/>
          </a:ln>
        </p:spPr>
      </p:pic>
    </p:spTree>
  </p:cSld>
  <p:clrMapOvr>
    <a:masterClrMapping/>
  </p:clrMapOvr>
  <p:transition spd="slow">
    <p:push/>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p164"/>
          <p:cNvSpPr txBox="1">
            <a:spLocks noGrp="1"/>
          </p:cNvSpPr>
          <p:nvPr>
            <p:ph type="ctrTitle"/>
          </p:nvPr>
        </p:nvSpPr>
        <p:spPr>
          <a:xfrm>
            <a:off x="2000672" y="100967"/>
            <a:ext cx="5323048"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10 ore – 15/40</a:t>
            </a:r>
            <a:endParaRPr/>
          </a:p>
        </p:txBody>
      </p:sp>
      <p:pic>
        <p:nvPicPr>
          <p:cNvPr id="2540" name="Google Shape;2540;p16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541" name="Google Shape;2541;p16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542" name="Google Shape;2542;p16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3" name="Google Shape;2543;p16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4" name="Google Shape;2544;p16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5" name="Google Shape;2545;p164"/>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2546" name="Google Shape;2546;p164"/>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547" name="Google Shape;2547;p164" descr="Immagine che contiene testo, diagramma, Diagramma, schermata&#10;&#10;Descrizione generata automaticamente"/>
          <p:cNvPicPr preferRelativeResize="0"/>
          <p:nvPr/>
        </p:nvPicPr>
        <p:blipFill rotWithShape="1">
          <a:blip r:embed="rId5">
            <a:alphaModFix/>
          </a:blip>
          <a:srcRect/>
          <a:stretch/>
        </p:blipFill>
        <p:spPr>
          <a:xfrm>
            <a:off x="7813" y="1562460"/>
            <a:ext cx="4586400" cy="2812846"/>
          </a:xfrm>
          <a:prstGeom prst="rect">
            <a:avLst/>
          </a:prstGeom>
          <a:noFill/>
          <a:ln>
            <a:noFill/>
          </a:ln>
        </p:spPr>
      </p:pic>
      <p:pic>
        <p:nvPicPr>
          <p:cNvPr id="2548" name="Google Shape;2548;p164" descr="Immagine che contiene testo, diagramma, Diagramma, linea&#10;&#10;Descrizione generata automaticamente"/>
          <p:cNvPicPr preferRelativeResize="0"/>
          <p:nvPr/>
        </p:nvPicPr>
        <p:blipFill rotWithShape="1">
          <a:blip r:embed="rId6">
            <a:alphaModFix/>
          </a:blip>
          <a:srcRect/>
          <a:stretch/>
        </p:blipFill>
        <p:spPr>
          <a:xfrm>
            <a:off x="4736976" y="1593060"/>
            <a:ext cx="4536504" cy="2782245"/>
          </a:xfrm>
          <a:prstGeom prst="rect">
            <a:avLst/>
          </a:prstGeom>
          <a:noFill/>
          <a:ln>
            <a:noFill/>
          </a:ln>
        </p:spPr>
      </p:pic>
    </p:spTree>
  </p:cSld>
  <p:clrMapOvr>
    <a:masterClrMapping/>
  </p:clrMapOvr>
  <p:transition spd="slow">
    <p:push/>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165"/>
          <p:cNvSpPr txBox="1">
            <a:spLocks noGrp="1"/>
          </p:cNvSpPr>
          <p:nvPr>
            <p:ph type="ctrTitle"/>
          </p:nvPr>
        </p:nvSpPr>
        <p:spPr>
          <a:xfrm>
            <a:off x="2360712" y="100967"/>
            <a:ext cx="48965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000" cap="small">
                <a:latin typeface="Times New Roman"/>
                <a:ea typeface="Times New Roman"/>
                <a:cs typeface="Times New Roman"/>
                <a:sym typeface="Times New Roman"/>
              </a:rPr>
              <a:t>500 attr - seed 28062023 – 10 ore – 15/40</a:t>
            </a:r>
            <a:endParaRPr/>
          </a:p>
        </p:txBody>
      </p:sp>
      <p:pic>
        <p:nvPicPr>
          <p:cNvPr id="2555" name="Google Shape;2555;p16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556" name="Google Shape;2556;p16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557" name="Google Shape;2557;p16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8" name="Google Shape;2558;p16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9" name="Google Shape;2559;p16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0" name="Google Shape;2560;p165"/>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561" name="Google Shape;2561;p165"/>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562" name="Google Shape;2562;p165"/>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563" name="Google Shape;2563;p165" descr="Immagine che contiene testo, schermata, diagramma, Diagramma&#10;&#10;Descrizione generata automaticamente"/>
          <p:cNvPicPr preferRelativeResize="0"/>
          <p:nvPr/>
        </p:nvPicPr>
        <p:blipFill rotWithShape="1">
          <a:blip r:embed="rId5">
            <a:alphaModFix/>
          </a:blip>
          <a:srcRect/>
          <a:stretch/>
        </p:blipFill>
        <p:spPr>
          <a:xfrm>
            <a:off x="200473" y="1338661"/>
            <a:ext cx="3024336" cy="2379806"/>
          </a:xfrm>
          <a:prstGeom prst="rect">
            <a:avLst/>
          </a:prstGeom>
          <a:noFill/>
          <a:ln>
            <a:noFill/>
          </a:ln>
        </p:spPr>
      </p:pic>
      <p:pic>
        <p:nvPicPr>
          <p:cNvPr id="2564" name="Google Shape;2564;p165" descr="Immagine che contiene testo, schermata, schermo, Rettangolo&#10;&#10;Descrizione generata automaticamente"/>
          <p:cNvPicPr preferRelativeResize="0"/>
          <p:nvPr/>
        </p:nvPicPr>
        <p:blipFill rotWithShape="1">
          <a:blip r:embed="rId6">
            <a:alphaModFix/>
          </a:blip>
          <a:srcRect/>
          <a:stretch/>
        </p:blipFill>
        <p:spPr>
          <a:xfrm>
            <a:off x="5097016" y="1329630"/>
            <a:ext cx="3168352" cy="2555260"/>
          </a:xfrm>
          <a:prstGeom prst="rect">
            <a:avLst/>
          </a:prstGeom>
          <a:noFill/>
          <a:ln>
            <a:noFill/>
          </a:ln>
        </p:spPr>
      </p:pic>
      <p:pic>
        <p:nvPicPr>
          <p:cNvPr id="2565" name="Google Shape;2565;p165" descr="Immagine che contiene testo, schermata, schermo, Rettangolo&#10;&#10;Descrizione generata automaticamente"/>
          <p:cNvPicPr preferRelativeResize="0"/>
          <p:nvPr/>
        </p:nvPicPr>
        <p:blipFill rotWithShape="1">
          <a:blip r:embed="rId7">
            <a:alphaModFix/>
          </a:blip>
          <a:srcRect/>
          <a:stretch/>
        </p:blipFill>
        <p:spPr>
          <a:xfrm>
            <a:off x="3080792" y="3991173"/>
            <a:ext cx="3198482" cy="2531108"/>
          </a:xfrm>
          <a:prstGeom prst="rect">
            <a:avLst/>
          </a:prstGeom>
          <a:noFill/>
          <a:ln>
            <a:noFill/>
          </a:ln>
        </p:spPr>
      </p:pic>
    </p:spTree>
  </p:cSld>
  <p:clrMapOvr>
    <a:masterClrMapping/>
  </p:clrMapOvr>
  <p:transition spd="slow">
    <p:push/>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166"/>
          <p:cNvSpPr txBox="1">
            <a:spLocks noGrp="1"/>
          </p:cNvSpPr>
          <p:nvPr>
            <p:ph type="ctrTitle"/>
          </p:nvPr>
        </p:nvSpPr>
        <p:spPr>
          <a:xfrm>
            <a:off x="1462375" y="2467095"/>
            <a:ext cx="6981250" cy="765908"/>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r>
              <a:rPr lang="it-IT" sz="4000" cap="small" dirty="0">
                <a:latin typeface="Times New Roman"/>
                <a:cs typeface="Times New Roman"/>
                <a:sym typeface="Times New Roman"/>
              </a:rPr>
              <a:t>Materiale aggiuntivo: ulteriori grafici</a:t>
            </a:r>
            <a:endParaRPr sz="6600" dirty="0"/>
          </a:p>
        </p:txBody>
      </p:sp>
      <p:pic>
        <p:nvPicPr>
          <p:cNvPr id="2572" name="Google Shape;2572;p16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573" name="Google Shape;2573;p16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574" name="Google Shape;2574;p16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5" name="Google Shape;2575;p16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6" name="Google Shape;2576;p16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166"/>
          <p:cNvSpPr txBox="1">
            <a:spLocks noGrp="1"/>
          </p:cNvSpPr>
          <p:nvPr>
            <p:ph type="ctrTitle"/>
          </p:nvPr>
        </p:nvSpPr>
        <p:spPr>
          <a:xfrm>
            <a:off x="2360712" y="100967"/>
            <a:ext cx="44489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10 ore – 5/30</a:t>
            </a:r>
            <a:endParaRPr/>
          </a:p>
        </p:txBody>
      </p:sp>
      <p:pic>
        <p:nvPicPr>
          <p:cNvPr id="2572" name="Google Shape;2572;p16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573" name="Google Shape;2573;p16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574" name="Google Shape;2574;p16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5" name="Google Shape;2575;p16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6" name="Google Shape;2576;p16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7" name="Google Shape;2577;p166"/>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2578" name="Google Shape;2578;p166"/>
          <p:cNvSpPr txBox="1"/>
          <p:nvPr/>
        </p:nvSpPr>
        <p:spPr>
          <a:xfrm>
            <a:off x="5050963" y="4545830"/>
            <a:ext cx="4448944" cy="21852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a:p>
            <a:pPr marL="285750" marR="0" lvl="0" indent="-177800" algn="just" rtl="0">
              <a:spcBef>
                <a:spcPts val="0"/>
              </a:spcBef>
              <a:spcAft>
                <a:spcPts val="0"/>
              </a:spcAft>
              <a:buClr>
                <a:schemeClr val="dk1"/>
              </a:buClr>
              <a:buSzPts val="1700"/>
              <a:buFont typeface="Arial"/>
              <a:buNone/>
            </a:pPr>
            <a:endParaRPr sz="1700">
              <a:solidFill>
                <a:schemeClr val="dk1"/>
              </a:solidFill>
              <a:latin typeface="Times New Roman"/>
              <a:ea typeface="Times New Roman"/>
              <a:cs typeface="Times New Roman"/>
              <a:sym typeface="Times New Roman"/>
            </a:endParaRPr>
          </a:p>
        </p:txBody>
      </p:sp>
      <p:sp>
        <p:nvSpPr>
          <p:cNvPr id="2579" name="Google Shape;2579;p166"/>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580" name="Google Shape;2580;p166" descr="Immagine che contiene testo, diagramma, Diagramma, schermata&#10;&#10;Descrizione generata automaticamente"/>
          <p:cNvPicPr preferRelativeResize="0"/>
          <p:nvPr/>
        </p:nvPicPr>
        <p:blipFill rotWithShape="1">
          <a:blip r:embed="rId5">
            <a:alphaModFix/>
          </a:blip>
          <a:srcRect/>
          <a:stretch/>
        </p:blipFill>
        <p:spPr>
          <a:xfrm>
            <a:off x="165412" y="1607517"/>
            <a:ext cx="4787588" cy="2957098"/>
          </a:xfrm>
          <a:prstGeom prst="rect">
            <a:avLst/>
          </a:prstGeom>
          <a:noFill/>
          <a:ln>
            <a:noFill/>
          </a:ln>
        </p:spPr>
      </p:pic>
      <p:pic>
        <p:nvPicPr>
          <p:cNvPr id="2581" name="Google Shape;2581;p166" descr="Immagine che contiene testo, schermata, diagramma, Diagramma&#10;&#10;Descrizione generata automaticamente"/>
          <p:cNvPicPr preferRelativeResize="0"/>
          <p:nvPr/>
        </p:nvPicPr>
        <p:blipFill rotWithShape="1">
          <a:blip r:embed="rId6">
            <a:alphaModFix/>
          </a:blip>
          <a:srcRect/>
          <a:stretch/>
        </p:blipFill>
        <p:spPr>
          <a:xfrm>
            <a:off x="4928987" y="1657327"/>
            <a:ext cx="4687505" cy="2883608"/>
          </a:xfrm>
          <a:prstGeom prst="rect">
            <a:avLst/>
          </a:prstGeom>
          <a:noFill/>
          <a:ln>
            <a:noFill/>
          </a:ln>
        </p:spPr>
      </p:pic>
      <p:sp>
        <p:nvSpPr>
          <p:cNvPr id="2582" name="Google Shape;2582;p166"/>
          <p:cNvSpPr txBox="1"/>
          <p:nvPr/>
        </p:nvSpPr>
        <p:spPr>
          <a:xfrm>
            <a:off x="274863" y="5152693"/>
            <a:ext cx="4246089" cy="6802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42</a:t>
            </a: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4575712"/>
      </p:ext>
    </p:extLst>
  </p:cSld>
  <p:clrMapOvr>
    <a:masterClrMapping/>
  </p:clrMapOvr>
  <p:transition spd="slow">
    <p:push/>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167"/>
          <p:cNvSpPr txBox="1">
            <a:spLocks noGrp="1"/>
          </p:cNvSpPr>
          <p:nvPr>
            <p:ph type="ctrTitle"/>
          </p:nvPr>
        </p:nvSpPr>
        <p:spPr>
          <a:xfrm>
            <a:off x="2360712" y="100967"/>
            <a:ext cx="463812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10 ore – 5/30</a:t>
            </a:r>
            <a:endParaRPr/>
          </a:p>
        </p:txBody>
      </p:sp>
      <p:pic>
        <p:nvPicPr>
          <p:cNvPr id="2589" name="Google Shape;2589;p16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590" name="Google Shape;2590;p16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591" name="Google Shape;2591;p16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2" name="Google Shape;2592;p16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3" name="Google Shape;2593;p16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4" name="Google Shape;2594;p167"/>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2595" name="Google Shape;2595;p167"/>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596" name="Google Shape;2596;p167" descr="Immagine che contiene testo, diagramma, Diagramma, schermata&#10;&#10;Descrizione generata automaticamente"/>
          <p:cNvPicPr preferRelativeResize="0"/>
          <p:nvPr/>
        </p:nvPicPr>
        <p:blipFill rotWithShape="1">
          <a:blip r:embed="rId5">
            <a:alphaModFix/>
          </a:blip>
          <a:srcRect/>
          <a:stretch/>
        </p:blipFill>
        <p:spPr>
          <a:xfrm>
            <a:off x="165412" y="1607517"/>
            <a:ext cx="4787588" cy="2957098"/>
          </a:xfrm>
          <a:prstGeom prst="rect">
            <a:avLst/>
          </a:prstGeom>
          <a:noFill/>
          <a:ln>
            <a:noFill/>
          </a:ln>
        </p:spPr>
      </p:pic>
      <p:pic>
        <p:nvPicPr>
          <p:cNvPr id="2597" name="Google Shape;2597;p167" descr="Immagine che contiene testo, schermata, Diagramma, diagramma&#10;&#10;Descrizione generata automaticamente"/>
          <p:cNvPicPr preferRelativeResize="0"/>
          <p:nvPr/>
        </p:nvPicPr>
        <p:blipFill rotWithShape="1">
          <a:blip r:embed="rId6">
            <a:alphaModFix/>
          </a:blip>
          <a:srcRect/>
          <a:stretch/>
        </p:blipFill>
        <p:spPr>
          <a:xfrm>
            <a:off x="4953000" y="1588310"/>
            <a:ext cx="4818686" cy="2976306"/>
          </a:xfrm>
          <a:prstGeom prst="rect">
            <a:avLst/>
          </a:prstGeom>
          <a:noFill/>
          <a:ln>
            <a:noFill/>
          </a:ln>
        </p:spPr>
      </p:pic>
    </p:spTree>
  </p:cSld>
  <p:clrMapOvr>
    <a:masterClrMapping/>
  </p:clrMapOvr>
  <p:transition spd="slow">
    <p:push/>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602"/>
        <p:cNvGrpSpPr/>
        <p:nvPr/>
      </p:nvGrpSpPr>
      <p:grpSpPr>
        <a:xfrm>
          <a:off x="0" y="0"/>
          <a:ext cx="0" cy="0"/>
          <a:chOff x="0" y="0"/>
          <a:chExt cx="0" cy="0"/>
        </a:xfrm>
      </p:grpSpPr>
      <p:sp>
        <p:nvSpPr>
          <p:cNvPr id="2603" name="Google Shape;2603;p168"/>
          <p:cNvSpPr txBox="1">
            <a:spLocks noGrp="1"/>
          </p:cNvSpPr>
          <p:nvPr>
            <p:ph type="ctrTitle"/>
          </p:nvPr>
        </p:nvSpPr>
        <p:spPr>
          <a:xfrm>
            <a:off x="2360712" y="100967"/>
            <a:ext cx="453650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10 ore – 5/30</a:t>
            </a:r>
            <a:endParaRPr/>
          </a:p>
        </p:txBody>
      </p:sp>
      <p:pic>
        <p:nvPicPr>
          <p:cNvPr id="2604" name="Google Shape;2604;p16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605" name="Google Shape;2605;p16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606" name="Google Shape;2606;p16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7" name="Google Shape;2607;p16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8" name="Google Shape;2608;p16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9" name="Google Shape;2609;p168"/>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2610" name="Google Shape;2610;p168"/>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611" name="Google Shape;2611;p168" descr="Immagine che contiene testo, diagramma, Diagramma, schermata&#10;&#10;Descrizione generata automaticamente"/>
          <p:cNvPicPr preferRelativeResize="0"/>
          <p:nvPr/>
        </p:nvPicPr>
        <p:blipFill rotWithShape="1">
          <a:blip r:embed="rId5">
            <a:alphaModFix/>
          </a:blip>
          <a:srcRect/>
          <a:stretch/>
        </p:blipFill>
        <p:spPr>
          <a:xfrm>
            <a:off x="165412" y="1607517"/>
            <a:ext cx="4787588" cy="2957098"/>
          </a:xfrm>
          <a:prstGeom prst="rect">
            <a:avLst/>
          </a:prstGeom>
          <a:noFill/>
          <a:ln>
            <a:noFill/>
          </a:ln>
        </p:spPr>
      </p:pic>
      <p:pic>
        <p:nvPicPr>
          <p:cNvPr id="2612" name="Google Shape;2612;p168" descr="Immagine che contiene testo, schermata, diagramma, Diagramma&#10;&#10;Descrizione generata automaticamente"/>
          <p:cNvPicPr preferRelativeResize="0"/>
          <p:nvPr/>
        </p:nvPicPr>
        <p:blipFill rotWithShape="1">
          <a:blip r:embed="rId6">
            <a:alphaModFix/>
          </a:blip>
          <a:srcRect/>
          <a:stretch/>
        </p:blipFill>
        <p:spPr>
          <a:xfrm>
            <a:off x="4943401" y="1637688"/>
            <a:ext cx="4787588" cy="2957098"/>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7"/>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La classe nodo</a:t>
            </a:r>
            <a:endParaRPr/>
          </a:p>
        </p:txBody>
      </p:sp>
      <p:sp>
        <p:nvSpPr>
          <p:cNvPr id="209" name="Google Shape;209;p17"/>
          <p:cNvSpPr txBox="1"/>
          <p:nvPr/>
        </p:nvSpPr>
        <p:spPr>
          <a:xfrm>
            <a:off x="272480" y="1857446"/>
            <a:ext cx="4536504" cy="424731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800"/>
              <a:buFont typeface="Arial"/>
              <a:buChar char="•"/>
            </a:pPr>
            <a:r>
              <a:rPr lang="it-IT" sz="1800" b="0" i="0" u="none" strike="noStrike" cap="none">
                <a:solidFill>
                  <a:srgbClr val="000000"/>
                </a:solidFill>
                <a:latin typeface="Times New Roman"/>
                <a:ea typeface="Times New Roman"/>
                <a:cs typeface="Times New Roman"/>
                <a:sym typeface="Times New Roman"/>
              </a:rPr>
              <a:t>Al fine di memorizzare tutte le informazioni temporali per implementare il processo di visita di una singola attrazione è stata realizzata una classe ad hoc.</a:t>
            </a:r>
            <a:endParaRPr/>
          </a:p>
          <a:p>
            <a:pPr marL="342900" marR="0" lvl="0" indent="-228600" algn="just"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800"/>
              <a:buFont typeface="Arial"/>
              <a:buChar char="•"/>
            </a:pPr>
            <a:r>
              <a:rPr lang="it-IT" sz="1800" b="0" i="0" u="none" strike="noStrike" cap="none">
                <a:solidFill>
                  <a:srgbClr val="000000"/>
                </a:solidFill>
                <a:latin typeface="Times New Roman"/>
                <a:ea typeface="Times New Roman"/>
                <a:cs typeface="Times New Roman"/>
                <a:sym typeface="Times New Roman"/>
              </a:rPr>
              <a:t>I metodi di classe sono stati implementati per facilitare la realizzazione delle BEST degli algoritmi greedy costruttivi.</a:t>
            </a:r>
            <a:endParaRPr/>
          </a:p>
          <a:p>
            <a:pPr marL="342900" marR="0" lvl="0" indent="-228600" algn="just"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800"/>
              <a:buFont typeface="Arial"/>
              <a:buChar char="•"/>
            </a:pPr>
            <a:r>
              <a:rPr lang="it-IT" sz="1800" b="0" i="0" u="none" strike="noStrike" cap="none">
                <a:solidFill>
                  <a:srgbClr val="000000"/>
                </a:solidFill>
                <a:latin typeface="Times New Roman"/>
                <a:ea typeface="Times New Roman"/>
                <a:cs typeface="Times New Roman"/>
                <a:sym typeface="Times New Roman"/>
              </a:rPr>
              <a:t>Si è optato per una nuova classe poiché Python non forniva una classe con le informazioni a noi necessarie.</a:t>
            </a:r>
            <a:endParaRPr/>
          </a:p>
          <a:p>
            <a:pPr marL="342900" marR="0" lvl="0" indent="-228600" algn="just"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800"/>
              <a:buFont typeface="Arial"/>
              <a:buChar char="•"/>
            </a:pPr>
            <a:r>
              <a:rPr lang="it-IT" sz="1800">
                <a:solidFill>
                  <a:srgbClr val="000000"/>
                </a:solidFill>
                <a:latin typeface="Times New Roman"/>
                <a:ea typeface="Times New Roman"/>
                <a:cs typeface="Times New Roman"/>
                <a:sym typeface="Times New Roman"/>
              </a:rPr>
              <a:t>I tempi sono rappresentati tutti in minuti.</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10" name="Google Shape;210;p1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11" name="Google Shape;211;p17"/>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212" name="Google Shape;212;p17" descr="Immagine che contiene testo, schermata, Carattere, documento&#10;&#10;Descrizione generata automaticamente"/>
          <p:cNvPicPr preferRelativeResize="0"/>
          <p:nvPr/>
        </p:nvPicPr>
        <p:blipFill rotWithShape="1">
          <a:blip r:embed="rId5">
            <a:alphaModFix/>
          </a:blip>
          <a:srcRect/>
          <a:stretch/>
        </p:blipFill>
        <p:spPr>
          <a:xfrm>
            <a:off x="4953000" y="817065"/>
            <a:ext cx="4464496" cy="5774082"/>
          </a:xfrm>
          <a:prstGeom prst="rect">
            <a:avLst/>
          </a:prstGeom>
          <a:noFill/>
          <a:ln>
            <a:noFill/>
          </a:ln>
        </p:spPr>
      </p:pic>
      <p:sp>
        <p:nvSpPr>
          <p:cNvPr id="213" name="Google Shape;213;p1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4" name="Google Shape;214;p1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5" name="Google Shape;215;p1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6" name="Google Shape;216;p17"/>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ransition spd="slow">
    <p:push/>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169"/>
          <p:cNvSpPr txBox="1">
            <a:spLocks noGrp="1"/>
          </p:cNvSpPr>
          <p:nvPr>
            <p:ph type="ctrTitle"/>
          </p:nvPr>
        </p:nvSpPr>
        <p:spPr>
          <a:xfrm>
            <a:off x="2360712" y="100967"/>
            <a:ext cx="453650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10 ore – 5/30</a:t>
            </a:r>
            <a:endParaRPr/>
          </a:p>
        </p:txBody>
      </p:sp>
      <p:pic>
        <p:nvPicPr>
          <p:cNvPr id="2619" name="Google Shape;2619;p16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620" name="Google Shape;2620;p16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621" name="Google Shape;2621;p16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2" name="Google Shape;2622;p16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3" name="Google Shape;2623;p16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4" name="Google Shape;2624;p169"/>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2625" name="Google Shape;2625;p169"/>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626" name="Google Shape;2626;p169" descr="Immagine che contiene testo, diagramma, Diagramma, schermata&#10;&#10;Descrizione generata automaticamente"/>
          <p:cNvPicPr preferRelativeResize="0"/>
          <p:nvPr/>
        </p:nvPicPr>
        <p:blipFill rotWithShape="1">
          <a:blip r:embed="rId5">
            <a:alphaModFix/>
          </a:blip>
          <a:srcRect/>
          <a:stretch/>
        </p:blipFill>
        <p:spPr>
          <a:xfrm>
            <a:off x="165412" y="1607517"/>
            <a:ext cx="4787588" cy="2957098"/>
          </a:xfrm>
          <a:prstGeom prst="rect">
            <a:avLst/>
          </a:prstGeom>
          <a:noFill/>
          <a:ln>
            <a:noFill/>
          </a:ln>
        </p:spPr>
      </p:pic>
      <p:pic>
        <p:nvPicPr>
          <p:cNvPr id="2627" name="Google Shape;2627;p169" descr="Immagine che contiene testo, schermata, diagramma, Diagramma&#10;&#10;Descrizione generata automaticamente"/>
          <p:cNvPicPr preferRelativeResize="0"/>
          <p:nvPr/>
        </p:nvPicPr>
        <p:blipFill rotWithShape="1">
          <a:blip r:embed="rId6">
            <a:alphaModFix/>
          </a:blip>
          <a:srcRect/>
          <a:stretch/>
        </p:blipFill>
        <p:spPr>
          <a:xfrm>
            <a:off x="4953000" y="1599934"/>
            <a:ext cx="4806969" cy="2957099"/>
          </a:xfrm>
          <a:prstGeom prst="rect">
            <a:avLst/>
          </a:prstGeom>
          <a:noFill/>
          <a:ln>
            <a:noFill/>
          </a:ln>
        </p:spPr>
      </p:pic>
    </p:spTree>
  </p:cSld>
  <p:clrMapOvr>
    <a:masterClrMapping/>
  </p:clrMapOvr>
  <p:transition spd="slow">
    <p:push/>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170"/>
          <p:cNvSpPr txBox="1">
            <a:spLocks noGrp="1"/>
          </p:cNvSpPr>
          <p:nvPr>
            <p:ph type="ctrTitle"/>
          </p:nvPr>
        </p:nvSpPr>
        <p:spPr>
          <a:xfrm>
            <a:off x="2360712" y="100967"/>
            <a:ext cx="453650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10 ore – 5/30</a:t>
            </a:r>
            <a:endParaRPr/>
          </a:p>
        </p:txBody>
      </p:sp>
      <p:pic>
        <p:nvPicPr>
          <p:cNvPr id="2634" name="Google Shape;2634;p17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635" name="Google Shape;2635;p17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636" name="Google Shape;2636;p17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7" name="Google Shape;2637;p17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8" name="Google Shape;2638;p17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9" name="Google Shape;2639;p170"/>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2640" name="Google Shape;2640;p170"/>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641" name="Google Shape;2641;p170" descr="Immagine che contiene testo, diagramma, Diagramma, schermata&#10;&#10;Descrizione generata automaticamente"/>
          <p:cNvPicPr preferRelativeResize="0"/>
          <p:nvPr/>
        </p:nvPicPr>
        <p:blipFill rotWithShape="1">
          <a:blip r:embed="rId5">
            <a:alphaModFix/>
          </a:blip>
          <a:srcRect/>
          <a:stretch/>
        </p:blipFill>
        <p:spPr>
          <a:xfrm>
            <a:off x="165412" y="1607517"/>
            <a:ext cx="4787588" cy="2957098"/>
          </a:xfrm>
          <a:prstGeom prst="rect">
            <a:avLst/>
          </a:prstGeom>
          <a:noFill/>
          <a:ln>
            <a:noFill/>
          </a:ln>
        </p:spPr>
      </p:pic>
      <p:pic>
        <p:nvPicPr>
          <p:cNvPr id="2642" name="Google Shape;2642;p170" descr="Immagine che contiene testo, schermata, Diagramma, diagramma&#10;&#10;Descrizione generata automaticamente"/>
          <p:cNvPicPr preferRelativeResize="0"/>
          <p:nvPr/>
        </p:nvPicPr>
        <p:blipFill rotWithShape="1">
          <a:blip r:embed="rId6">
            <a:alphaModFix/>
          </a:blip>
          <a:srcRect/>
          <a:stretch/>
        </p:blipFill>
        <p:spPr>
          <a:xfrm>
            <a:off x="5050962" y="1607517"/>
            <a:ext cx="4825599" cy="2980576"/>
          </a:xfrm>
          <a:prstGeom prst="rect">
            <a:avLst/>
          </a:prstGeom>
          <a:noFill/>
          <a:ln>
            <a:noFill/>
          </a:ln>
        </p:spPr>
      </p:pic>
    </p:spTree>
  </p:cSld>
  <p:clrMapOvr>
    <a:masterClrMapping/>
  </p:clrMapOvr>
  <p:transition spd="slow">
    <p:push/>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647"/>
        <p:cNvGrpSpPr/>
        <p:nvPr/>
      </p:nvGrpSpPr>
      <p:grpSpPr>
        <a:xfrm>
          <a:off x="0" y="0"/>
          <a:ext cx="0" cy="0"/>
          <a:chOff x="0" y="0"/>
          <a:chExt cx="0" cy="0"/>
        </a:xfrm>
      </p:grpSpPr>
      <p:sp>
        <p:nvSpPr>
          <p:cNvPr id="2648" name="Google Shape;2648;p171"/>
          <p:cNvSpPr txBox="1">
            <a:spLocks noGrp="1"/>
          </p:cNvSpPr>
          <p:nvPr>
            <p:ph type="ctrTitle"/>
          </p:nvPr>
        </p:nvSpPr>
        <p:spPr>
          <a:xfrm>
            <a:off x="2360712" y="100967"/>
            <a:ext cx="453650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10 ore – 5/30</a:t>
            </a:r>
            <a:endParaRPr/>
          </a:p>
        </p:txBody>
      </p:sp>
      <p:pic>
        <p:nvPicPr>
          <p:cNvPr id="2649" name="Google Shape;2649;p17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650" name="Google Shape;2650;p17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651" name="Google Shape;2651;p17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2" name="Google Shape;2652;p17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3" name="Google Shape;2653;p17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4" name="Google Shape;2654;p171"/>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2655" name="Google Shape;2655;p171"/>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656" name="Google Shape;2656;p171" descr="Immagine che contiene testo, diagramma, Diagramma, schermata&#10;&#10;Descrizione generata automaticamente"/>
          <p:cNvPicPr preferRelativeResize="0"/>
          <p:nvPr/>
        </p:nvPicPr>
        <p:blipFill rotWithShape="1">
          <a:blip r:embed="rId5">
            <a:alphaModFix/>
          </a:blip>
          <a:srcRect/>
          <a:stretch/>
        </p:blipFill>
        <p:spPr>
          <a:xfrm>
            <a:off x="165412" y="1607517"/>
            <a:ext cx="4787588" cy="2957098"/>
          </a:xfrm>
          <a:prstGeom prst="rect">
            <a:avLst/>
          </a:prstGeom>
          <a:noFill/>
          <a:ln>
            <a:noFill/>
          </a:ln>
        </p:spPr>
      </p:pic>
      <p:pic>
        <p:nvPicPr>
          <p:cNvPr id="2657" name="Google Shape;2657;p171" descr="Immagine che contiene testo, schermata, Diagramma, diagramma&#10;&#10;Descrizione generata automaticamente"/>
          <p:cNvPicPr preferRelativeResize="0"/>
          <p:nvPr/>
        </p:nvPicPr>
        <p:blipFill rotWithShape="1">
          <a:blip r:embed="rId6">
            <a:alphaModFix/>
          </a:blip>
          <a:srcRect/>
          <a:stretch/>
        </p:blipFill>
        <p:spPr>
          <a:xfrm>
            <a:off x="5106204" y="1599934"/>
            <a:ext cx="4787588" cy="2957098"/>
          </a:xfrm>
          <a:prstGeom prst="rect">
            <a:avLst/>
          </a:prstGeom>
          <a:noFill/>
          <a:ln>
            <a:noFill/>
          </a:ln>
        </p:spPr>
      </p:pic>
    </p:spTree>
  </p:cSld>
  <p:clrMapOvr>
    <a:masterClrMapping/>
  </p:clrMapOvr>
  <p:transition spd="slow">
    <p:push/>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172"/>
          <p:cNvSpPr txBox="1">
            <a:spLocks noGrp="1"/>
          </p:cNvSpPr>
          <p:nvPr>
            <p:ph type="ctrTitle"/>
          </p:nvPr>
        </p:nvSpPr>
        <p:spPr>
          <a:xfrm>
            <a:off x="2360711" y="100967"/>
            <a:ext cx="4548929"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10 attr - seed 42 – 10 ore – 5/30</a:t>
            </a:r>
            <a:endParaRPr/>
          </a:p>
        </p:txBody>
      </p:sp>
      <p:pic>
        <p:nvPicPr>
          <p:cNvPr id="2664" name="Google Shape;2664;p17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665" name="Google Shape;2665;p17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666" name="Google Shape;2666;p17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7" name="Google Shape;2667;p17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8" name="Google Shape;2668;p17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9" name="Google Shape;2669;p172"/>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670" name="Google Shape;2670;p172"/>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671" name="Google Shape;2671;p172"/>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672" name="Google Shape;2672;p172" descr="Immagine che contiene testo, schermata, Rettangolo, Diagramma&#10;&#10;Descrizione generata automaticamente"/>
          <p:cNvPicPr preferRelativeResize="0"/>
          <p:nvPr/>
        </p:nvPicPr>
        <p:blipFill rotWithShape="1">
          <a:blip r:embed="rId5">
            <a:alphaModFix/>
          </a:blip>
          <a:srcRect/>
          <a:stretch/>
        </p:blipFill>
        <p:spPr>
          <a:xfrm>
            <a:off x="379004" y="1284814"/>
            <a:ext cx="3417482" cy="2754055"/>
          </a:xfrm>
          <a:prstGeom prst="rect">
            <a:avLst/>
          </a:prstGeom>
          <a:noFill/>
          <a:ln>
            <a:noFill/>
          </a:ln>
        </p:spPr>
      </p:pic>
      <p:pic>
        <p:nvPicPr>
          <p:cNvPr id="2673" name="Google Shape;2673;p172" descr="Immagine che contiene testo, schermata, schermo, Rettangolo&#10;&#10;Descrizione generata automaticamente"/>
          <p:cNvPicPr preferRelativeResize="0"/>
          <p:nvPr/>
        </p:nvPicPr>
        <p:blipFill rotWithShape="1">
          <a:blip r:embed="rId6">
            <a:alphaModFix/>
          </a:blip>
          <a:srcRect/>
          <a:stretch/>
        </p:blipFill>
        <p:spPr>
          <a:xfrm>
            <a:off x="5145798" y="1284814"/>
            <a:ext cx="3417482" cy="2754056"/>
          </a:xfrm>
          <a:prstGeom prst="rect">
            <a:avLst/>
          </a:prstGeom>
          <a:noFill/>
          <a:ln>
            <a:noFill/>
          </a:ln>
        </p:spPr>
      </p:pic>
      <p:pic>
        <p:nvPicPr>
          <p:cNvPr id="2674" name="Google Shape;2674;p172" descr="Immagine che contiene testo, schermata, schermo, Rettangolo&#10;&#10;Descrizione generata automaticamente"/>
          <p:cNvPicPr preferRelativeResize="0"/>
          <p:nvPr/>
        </p:nvPicPr>
        <p:blipFill rotWithShape="1">
          <a:blip r:embed="rId7">
            <a:alphaModFix/>
          </a:blip>
          <a:srcRect/>
          <a:stretch/>
        </p:blipFill>
        <p:spPr>
          <a:xfrm>
            <a:off x="2911034" y="4026183"/>
            <a:ext cx="3198482" cy="2577569"/>
          </a:xfrm>
          <a:prstGeom prst="rect">
            <a:avLst/>
          </a:prstGeom>
          <a:noFill/>
          <a:ln>
            <a:noFill/>
          </a:ln>
        </p:spPr>
      </p:pic>
    </p:spTree>
  </p:cSld>
  <p:clrMapOvr>
    <a:masterClrMapping/>
  </p:clrMapOvr>
  <p:transition spd="slow">
    <p:push/>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173"/>
          <p:cNvSpPr txBox="1">
            <a:spLocks noGrp="1"/>
          </p:cNvSpPr>
          <p:nvPr>
            <p:ph type="ctrTitle"/>
          </p:nvPr>
        </p:nvSpPr>
        <p:spPr>
          <a:xfrm>
            <a:off x="2360712" y="100967"/>
            <a:ext cx="444894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5 ore – 5/30</a:t>
            </a:r>
            <a:endParaRPr/>
          </a:p>
        </p:txBody>
      </p:sp>
      <p:pic>
        <p:nvPicPr>
          <p:cNvPr id="2681" name="Google Shape;2681;p17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682" name="Google Shape;2682;p17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683" name="Google Shape;2683;p17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4" name="Google Shape;2684;p17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5" name="Google Shape;2685;p17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6" name="Google Shape;2686;p173"/>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2687" name="Google Shape;2687;p173"/>
          <p:cNvSpPr txBox="1"/>
          <p:nvPr/>
        </p:nvSpPr>
        <p:spPr>
          <a:xfrm>
            <a:off x="5050963" y="4545830"/>
            <a:ext cx="4448944" cy="19236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p:txBody>
      </p:sp>
      <p:sp>
        <p:nvSpPr>
          <p:cNvPr id="2688" name="Google Shape;2688;p173"/>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689" name="Google Shape;2689;p173" descr="Immagine che contiene testo, diagramma, Diagramma, schermata&#10;&#10;Descrizione generata automaticamente"/>
          <p:cNvPicPr preferRelativeResize="0"/>
          <p:nvPr/>
        </p:nvPicPr>
        <p:blipFill rotWithShape="1">
          <a:blip r:embed="rId5">
            <a:alphaModFix/>
          </a:blip>
          <a:srcRect/>
          <a:stretch/>
        </p:blipFill>
        <p:spPr>
          <a:xfrm>
            <a:off x="0" y="1531078"/>
            <a:ext cx="4964241" cy="3066209"/>
          </a:xfrm>
          <a:prstGeom prst="rect">
            <a:avLst/>
          </a:prstGeom>
          <a:noFill/>
          <a:ln>
            <a:noFill/>
          </a:ln>
        </p:spPr>
      </p:pic>
      <p:pic>
        <p:nvPicPr>
          <p:cNvPr id="2690" name="Google Shape;2690;p173" descr="Immagine che contiene testo, diagramma, schermata, Diagramma&#10;&#10;Descrizione generata automaticamente"/>
          <p:cNvPicPr preferRelativeResize="0"/>
          <p:nvPr/>
        </p:nvPicPr>
        <p:blipFill rotWithShape="1">
          <a:blip r:embed="rId6">
            <a:alphaModFix/>
          </a:blip>
          <a:srcRect/>
          <a:stretch/>
        </p:blipFill>
        <p:spPr>
          <a:xfrm>
            <a:off x="4953000" y="1576897"/>
            <a:ext cx="4952999" cy="3046932"/>
          </a:xfrm>
          <a:prstGeom prst="rect">
            <a:avLst/>
          </a:prstGeom>
          <a:noFill/>
          <a:ln>
            <a:noFill/>
          </a:ln>
        </p:spPr>
      </p:pic>
      <p:sp>
        <p:nvSpPr>
          <p:cNvPr id="2691" name="Google Shape;2691;p173"/>
          <p:cNvSpPr txBox="1"/>
          <p:nvPr/>
        </p:nvSpPr>
        <p:spPr>
          <a:xfrm>
            <a:off x="308824" y="5085184"/>
            <a:ext cx="4535852" cy="6802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67</a:t>
            </a:r>
            <a:endParaRPr sz="2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174"/>
          <p:cNvSpPr txBox="1">
            <a:spLocks noGrp="1"/>
          </p:cNvSpPr>
          <p:nvPr>
            <p:ph type="ctrTitle"/>
          </p:nvPr>
        </p:nvSpPr>
        <p:spPr>
          <a:xfrm>
            <a:off x="2360712" y="100967"/>
            <a:ext cx="463812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5 ore – 5/30</a:t>
            </a:r>
            <a:endParaRPr/>
          </a:p>
        </p:txBody>
      </p:sp>
      <p:pic>
        <p:nvPicPr>
          <p:cNvPr id="2698" name="Google Shape;2698;p17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699" name="Google Shape;2699;p17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700" name="Google Shape;2700;p17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1" name="Google Shape;2701;p17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2" name="Google Shape;2702;p17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3" name="Google Shape;2703;p174"/>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2704" name="Google Shape;2704;p174"/>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705" name="Google Shape;2705;p174" descr="Immagine che contiene testo, diagramma, Diagramma, schermata&#10;&#10;Descrizione generata automaticamente"/>
          <p:cNvPicPr preferRelativeResize="0"/>
          <p:nvPr/>
        </p:nvPicPr>
        <p:blipFill rotWithShape="1">
          <a:blip r:embed="rId5">
            <a:alphaModFix/>
          </a:blip>
          <a:srcRect/>
          <a:stretch/>
        </p:blipFill>
        <p:spPr>
          <a:xfrm>
            <a:off x="0" y="1531078"/>
            <a:ext cx="4964241" cy="3066209"/>
          </a:xfrm>
          <a:prstGeom prst="rect">
            <a:avLst/>
          </a:prstGeom>
          <a:noFill/>
          <a:ln>
            <a:noFill/>
          </a:ln>
        </p:spPr>
      </p:pic>
      <p:pic>
        <p:nvPicPr>
          <p:cNvPr id="2706" name="Google Shape;2706;p174" descr="Immagine che contiene testo, Diagramma, schermata, diagramma&#10;&#10;Descrizione generata automaticamente"/>
          <p:cNvPicPr preferRelativeResize="0"/>
          <p:nvPr/>
        </p:nvPicPr>
        <p:blipFill rotWithShape="1">
          <a:blip r:embed="rId6">
            <a:alphaModFix/>
          </a:blip>
          <a:srcRect/>
          <a:stretch/>
        </p:blipFill>
        <p:spPr>
          <a:xfrm>
            <a:off x="4953000" y="1567659"/>
            <a:ext cx="4985656" cy="3079437"/>
          </a:xfrm>
          <a:prstGeom prst="rect">
            <a:avLst/>
          </a:prstGeom>
          <a:noFill/>
          <a:ln>
            <a:noFill/>
          </a:ln>
        </p:spPr>
      </p:pic>
    </p:spTree>
  </p:cSld>
  <p:clrMapOvr>
    <a:masterClrMapping/>
  </p:clrMapOvr>
  <p:transition spd="slow">
    <p:push/>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175"/>
          <p:cNvSpPr txBox="1">
            <a:spLocks noGrp="1"/>
          </p:cNvSpPr>
          <p:nvPr>
            <p:ph type="ctrTitle"/>
          </p:nvPr>
        </p:nvSpPr>
        <p:spPr>
          <a:xfrm>
            <a:off x="2360712" y="100967"/>
            <a:ext cx="453650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5 ore – 5/30</a:t>
            </a:r>
            <a:endParaRPr/>
          </a:p>
        </p:txBody>
      </p:sp>
      <p:pic>
        <p:nvPicPr>
          <p:cNvPr id="2713" name="Google Shape;2713;p17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714" name="Google Shape;2714;p17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715" name="Google Shape;2715;p17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6" name="Google Shape;2716;p17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7" name="Google Shape;2717;p17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8" name="Google Shape;2718;p175"/>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2719" name="Google Shape;2719;p175"/>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720" name="Google Shape;2720;p175" descr="Immagine che contiene testo, diagramma, Diagramma, schermata&#10;&#10;Descrizione generata automaticamente"/>
          <p:cNvPicPr preferRelativeResize="0"/>
          <p:nvPr/>
        </p:nvPicPr>
        <p:blipFill rotWithShape="1">
          <a:blip r:embed="rId5">
            <a:alphaModFix/>
          </a:blip>
          <a:srcRect/>
          <a:stretch/>
        </p:blipFill>
        <p:spPr>
          <a:xfrm>
            <a:off x="0" y="1531078"/>
            <a:ext cx="4964241" cy="3066209"/>
          </a:xfrm>
          <a:prstGeom prst="rect">
            <a:avLst/>
          </a:prstGeom>
          <a:noFill/>
          <a:ln>
            <a:noFill/>
          </a:ln>
        </p:spPr>
      </p:pic>
      <p:pic>
        <p:nvPicPr>
          <p:cNvPr id="2721" name="Google Shape;2721;p175" descr="Immagine che contiene testo, diagramma, Diagramma, schermata&#10;&#10;Descrizione generata automaticamente"/>
          <p:cNvPicPr preferRelativeResize="0"/>
          <p:nvPr/>
        </p:nvPicPr>
        <p:blipFill rotWithShape="1">
          <a:blip r:embed="rId6">
            <a:alphaModFix/>
          </a:blip>
          <a:srcRect/>
          <a:stretch/>
        </p:blipFill>
        <p:spPr>
          <a:xfrm>
            <a:off x="4964241" y="1550018"/>
            <a:ext cx="4902908" cy="3028327"/>
          </a:xfrm>
          <a:prstGeom prst="rect">
            <a:avLst/>
          </a:prstGeom>
          <a:noFill/>
          <a:ln>
            <a:noFill/>
          </a:ln>
        </p:spPr>
      </p:pic>
    </p:spTree>
  </p:cSld>
  <p:clrMapOvr>
    <a:masterClrMapping/>
  </p:clrMapOvr>
  <p:transition spd="slow">
    <p:push/>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sp>
        <p:nvSpPr>
          <p:cNvPr id="2727" name="Google Shape;2727;p176"/>
          <p:cNvSpPr txBox="1">
            <a:spLocks noGrp="1"/>
          </p:cNvSpPr>
          <p:nvPr>
            <p:ph type="ctrTitle"/>
          </p:nvPr>
        </p:nvSpPr>
        <p:spPr>
          <a:xfrm>
            <a:off x="2360712" y="100967"/>
            <a:ext cx="453650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5 ore – 5/30</a:t>
            </a:r>
            <a:endParaRPr/>
          </a:p>
        </p:txBody>
      </p:sp>
      <p:pic>
        <p:nvPicPr>
          <p:cNvPr id="2728" name="Google Shape;2728;p17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729" name="Google Shape;2729;p17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730" name="Google Shape;2730;p17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1" name="Google Shape;2731;p17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2" name="Google Shape;2732;p17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3" name="Google Shape;2733;p176"/>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2734" name="Google Shape;2734;p176"/>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735" name="Google Shape;2735;p176" descr="Immagine che contiene testo, diagramma, Diagramma, schermata&#10;&#10;Descrizione generata automaticamente"/>
          <p:cNvPicPr preferRelativeResize="0"/>
          <p:nvPr/>
        </p:nvPicPr>
        <p:blipFill rotWithShape="1">
          <a:blip r:embed="rId5">
            <a:alphaModFix/>
          </a:blip>
          <a:srcRect/>
          <a:stretch/>
        </p:blipFill>
        <p:spPr>
          <a:xfrm>
            <a:off x="0" y="1531078"/>
            <a:ext cx="4964241" cy="3066209"/>
          </a:xfrm>
          <a:prstGeom prst="rect">
            <a:avLst/>
          </a:prstGeom>
          <a:noFill/>
          <a:ln>
            <a:noFill/>
          </a:ln>
        </p:spPr>
      </p:pic>
      <p:pic>
        <p:nvPicPr>
          <p:cNvPr id="2736" name="Google Shape;2736;p176" descr="Immagine che contiene testo, diagramma, Diagramma, linea&#10;&#10;Descrizione generata automaticamente"/>
          <p:cNvPicPr preferRelativeResize="0"/>
          <p:nvPr/>
        </p:nvPicPr>
        <p:blipFill rotWithShape="1">
          <a:blip r:embed="rId6">
            <a:alphaModFix/>
          </a:blip>
          <a:srcRect/>
          <a:stretch/>
        </p:blipFill>
        <p:spPr>
          <a:xfrm>
            <a:off x="4931330" y="1521066"/>
            <a:ext cx="4918214" cy="3025534"/>
          </a:xfrm>
          <a:prstGeom prst="rect">
            <a:avLst/>
          </a:prstGeom>
          <a:noFill/>
          <a:ln>
            <a:noFill/>
          </a:ln>
        </p:spPr>
      </p:pic>
    </p:spTree>
  </p:cSld>
  <p:clrMapOvr>
    <a:masterClrMapping/>
  </p:clrMapOvr>
  <p:transition spd="slow">
    <p:push/>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sp>
        <p:nvSpPr>
          <p:cNvPr id="2742" name="Google Shape;2742;p177"/>
          <p:cNvSpPr txBox="1">
            <a:spLocks noGrp="1"/>
          </p:cNvSpPr>
          <p:nvPr>
            <p:ph type="ctrTitle"/>
          </p:nvPr>
        </p:nvSpPr>
        <p:spPr>
          <a:xfrm>
            <a:off x="2360712" y="100967"/>
            <a:ext cx="453650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5 ore – 5/30</a:t>
            </a:r>
            <a:endParaRPr/>
          </a:p>
        </p:txBody>
      </p:sp>
      <p:pic>
        <p:nvPicPr>
          <p:cNvPr id="2743" name="Google Shape;2743;p17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744" name="Google Shape;2744;p17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745" name="Google Shape;2745;p17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6" name="Google Shape;2746;p17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7" name="Google Shape;2747;p17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8" name="Google Shape;2748;p177"/>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2749" name="Google Shape;2749;p177"/>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750" name="Google Shape;2750;p177" descr="Immagine che contiene testo, diagramma, Diagramma, schermata&#10;&#10;Descrizione generata automaticamente"/>
          <p:cNvPicPr preferRelativeResize="0"/>
          <p:nvPr/>
        </p:nvPicPr>
        <p:blipFill rotWithShape="1">
          <a:blip r:embed="rId5">
            <a:alphaModFix/>
          </a:blip>
          <a:srcRect/>
          <a:stretch/>
        </p:blipFill>
        <p:spPr>
          <a:xfrm>
            <a:off x="0" y="1531078"/>
            <a:ext cx="4964241" cy="3066209"/>
          </a:xfrm>
          <a:prstGeom prst="rect">
            <a:avLst/>
          </a:prstGeom>
          <a:noFill/>
          <a:ln>
            <a:noFill/>
          </a:ln>
        </p:spPr>
      </p:pic>
      <p:pic>
        <p:nvPicPr>
          <p:cNvPr id="2751" name="Google Shape;2751;p177" descr="Immagine che contiene testo, diagramma, Diagramma, schermata&#10;&#10;Descrizione generata automaticamente"/>
          <p:cNvPicPr preferRelativeResize="0"/>
          <p:nvPr/>
        </p:nvPicPr>
        <p:blipFill rotWithShape="1">
          <a:blip r:embed="rId6">
            <a:alphaModFix/>
          </a:blip>
          <a:srcRect/>
          <a:stretch/>
        </p:blipFill>
        <p:spPr>
          <a:xfrm>
            <a:off x="4953000" y="1544158"/>
            <a:ext cx="4943063" cy="3053129"/>
          </a:xfrm>
          <a:prstGeom prst="rect">
            <a:avLst/>
          </a:prstGeom>
          <a:noFill/>
          <a:ln>
            <a:noFill/>
          </a:ln>
        </p:spPr>
      </p:pic>
    </p:spTree>
  </p:cSld>
  <p:clrMapOvr>
    <a:masterClrMapping/>
  </p:clrMapOvr>
  <p:transition spd="slow">
    <p:push/>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sp>
        <p:nvSpPr>
          <p:cNvPr id="2757" name="Google Shape;2757;p178"/>
          <p:cNvSpPr txBox="1">
            <a:spLocks noGrp="1"/>
          </p:cNvSpPr>
          <p:nvPr>
            <p:ph type="ctrTitle"/>
          </p:nvPr>
        </p:nvSpPr>
        <p:spPr>
          <a:xfrm>
            <a:off x="2360712" y="100967"/>
            <a:ext cx="453650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5 ore – 5/30</a:t>
            </a:r>
            <a:endParaRPr/>
          </a:p>
        </p:txBody>
      </p:sp>
      <p:pic>
        <p:nvPicPr>
          <p:cNvPr id="2758" name="Google Shape;2758;p17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759" name="Google Shape;2759;p17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760" name="Google Shape;2760;p17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1" name="Google Shape;2761;p17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2" name="Google Shape;2762;p17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3" name="Google Shape;2763;p178"/>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2764" name="Google Shape;2764;p178"/>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765" name="Google Shape;2765;p178" descr="Immagine che contiene testo, diagramma, Diagramma, schermata&#10;&#10;Descrizione generata automaticamente"/>
          <p:cNvPicPr preferRelativeResize="0"/>
          <p:nvPr/>
        </p:nvPicPr>
        <p:blipFill rotWithShape="1">
          <a:blip r:embed="rId5">
            <a:alphaModFix/>
          </a:blip>
          <a:srcRect/>
          <a:stretch/>
        </p:blipFill>
        <p:spPr>
          <a:xfrm>
            <a:off x="0" y="1531078"/>
            <a:ext cx="4964241" cy="3066209"/>
          </a:xfrm>
          <a:prstGeom prst="rect">
            <a:avLst/>
          </a:prstGeom>
          <a:noFill/>
          <a:ln>
            <a:noFill/>
          </a:ln>
        </p:spPr>
      </p:pic>
      <p:pic>
        <p:nvPicPr>
          <p:cNvPr id="2766" name="Google Shape;2766;p178" descr="Immagine che contiene testo, schermata, Diagramma, diagramma&#10;&#10;Descrizione generata automaticamente"/>
          <p:cNvPicPr preferRelativeResize="0"/>
          <p:nvPr/>
        </p:nvPicPr>
        <p:blipFill rotWithShape="1">
          <a:blip r:embed="rId6">
            <a:alphaModFix/>
          </a:blip>
          <a:srcRect/>
          <a:stretch/>
        </p:blipFill>
        <p:spPr>
          <a:xfrm>
            <a:off x="4964241" y="1564883"/>
            <a:ext cx="4953135" cy="3059350"/>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8"/>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Generatore di istanze (1/3)</a:t>
            </a:r>
            <a:endParaRPr/>
          </a:p>
        </p:txBody>
      </p:sp>
      <p:sp>
        <p:nvSpPr>
          <p:cNvPr id="222" name="Google Shape;222;p18"/>
          <p:cNvSpPr txBox="1"/>
          <p:nvPr/>
        </p:nvSpPr>
        <p:spPr>
          <a:xfrm>
            <a:off x="200472" y="1582973"/>
            <a:ext cx="9416021" cy="28623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it-IT" sz="1800" b="0" i="0" u="none" strike="noStrike" cap="none">
                <a:solidFill>
                  <a:srgbClr val="000000"/>
                </a:solidFill>
                <a:latin typeface="Times New Roman"/>
                <a:ea typeface="Times New Roman"/>
                <a:cs typeface="Times New Roman"/>
                <a:sym typeface="Times New Roman"/>
              </a:rPr>
              <a:t>Per un testing più approfondito del problema è stato creato un generatore di istanze casuali in cui è possibile settare in modo arbitrario il numero N di attrazioni iniziale ed in maniera automatica vengono create: </a:t>
            </a:r>
            <a:endParaRPr/>
          </a:p>
          <a:p>
            <a:pPr marL="742950" marR="0" lvl="1" indent="-285750" algn="l" rtl="0">
              <a:lnSpc>
                <a:spcPct val="100000"/>
              </a:lnSpc>
              <a:spcBef>
                <a:spcPts val="0"/>
              </a:spcBef>
              <a:spcAft>
                <a:spcPts val="0"/>
              </a:spcAft>
              <a:buClr>
                <a:srgbClr val="000000"/>
              </a:buClr>
              <a:buSzPts val="1800"/>
              <a:buFont typeface="Noto Sans Symbols"/>
              <a:buChar char="❑"/>
            </a:pPr>
            <a:r>
              <a:rPr lang="it-IT" sz="1800" b="0" i="0" u="none" strike="noStrike" cap="none">
                <a:solidFill>
                  <a:srgbClr val="000000"/>
                </a:solidFill>
                <a:latin typeface="Times New Roman"/>
                <a:ea typeface="Times New Roman"/>
                <a:cs typeface="Times New Roman"/>
                <a:sym typeface="Times New Roman"/>
              </a:rPr>
              <a:t>Lista di N nodi attrazione</a:t>
            </a:r>
            <a:endParaRPr/>
          </a:p>
          <a:p>
            <a:pPr marL="742950" marR="0" lvl="1" indent="-285750" algn="l" rtl="0">
              <a:lnSpc>
                <a:spcPct val="100000"/>
              </a:lnSpc>
              <a:spcBef>
                <a:spcPts val="0"/>
              </a:spcBef>
              <a:spcAft>
                <a:spcPts val="0"/>
              </a:spcAft>
              <a:buClr>
                <a:srgbClr val="000000"/>
              </a:buClr>
              <a:buSzPts val="1800"/>
              <a:buFont typeface="Noto Sans Symbols"/>
              <a:buChar char="❑"/>
            </a:pPr>
            <a:r>
              <a:rPr lang="it-IT" sz="1800" b="0" i="0" u="none" strike="noStrike" cap="none">
                <a:solidFill>
                  <a:srgbClr val="000000"/>
                </a:solidFill>
                <a:latin typeface="Times New Roman"/>
                <a:ea typeface="Times New Roman"/>
                <a:cs typeface="Times New Roman"/>
                <a:sym typeface="Times New Roman"/>
              </a:rPr>
              <a:t>Lista di N gradimenti da 1 a 10</a:t>
            </a:r>
            <a:endParaRPr/>
          </a:p>
          <a:p>
            <a:pPr marL="742950" marR="0" lvl="1" indent="-285750" algn="l" rtl="0">
              <a:lnSpc>
                <a:spcPct val="100000"/>
              </a:lnSpc>
              <a:spcBef>
                <a:spcPts val="0"/>
              </a:spcBef>
              <a:spcAft>
                <a:spcPts val="0"/>
              </a:spcAft>
              <a:buClr>
                <a:srgbClr val="000000"/>
              </a:buClr>
              <a:buSzPts val="1800"/>
              <a:buFont typeface="Noto Sans Symbols"/>
              <a:buChar char="❑"/>
            </a:pPr>
            <a:r>
              <a:rPr lang="it-IT" sz="1800" b="0" i="0" u="none" strike="noStrike" cap="none">
                <a:solidFill>
                  <a:srgbClr val="000000"/>
                </a:solidFill>
                <a:latin typeface="Times New Roman"/>
                <a:ea typeface="Times New Roman"/>
                <a:cs typeface="Times New Roman"/>
                <a:sym typeface="Times New Roman"/>
              </a:rPr>
              <a:t>Matrice simmetrica delle distanze D da ogni attrazione verso ogni altra attrazione (compreso l’hotel)</a:t>
            </a:r>
            <a:endParaRPr/>
          </a:p>
          <a:p>
            <a:pPr marL="742950" marR="0" lvl="1" indent="-285750" algn="l" rtl="0">
              <a:lnSpc>
                <a:spcPct val="100000"/>
              </a:lnSpc>
              <a:spcBef>
                <a:spcPts val="0"/>
              </a:spcBef>
              <a:spcAft>
                <a:spcPts val="0"/>
              </a:spcAft>
              <a:buClr>
                <a:srgbClr val="000000"/>
              </a:buClr>
              <a:buSzPts val="1800"/>
              <a:buFont typeface="Noto Sans Symbols"/>
              <a:buChar char="❑"/>
            </a:pPr>
            <a:r>
              <a:rPr lang="it-IT" sz="1800" b="0" i="0" u="none" strike="noStrike" cap="none">
                <a:solidFill>
                  <a:srgbClr val="000000"/>
                </a:solidFill>
                <a:latin typeface="Times New Roman"/>
                <a:ea typeface="Times New Roman"/>
                <a:cs typeface="Times New Roman"/>
                <a:sym typeface="Times New Roman"/>
              </a:rPr>
              <a:t>Dizionario di liste di tuple che rappresentano le Time Windows: per ogni valore di chiave che rappresenta un’attrazione si crea una lista di TW possibili.</a:t>
            </a:r>
            <a:endParaRPr/>
          </a:p>
          <a:p>
            <a:pPr marL="742950" marR="0" lvl="1"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p:txBody>
      </p:sp>
      <p:pic>
        <p:nvPicPr>
          <p:cNvPr id="223" name="Google Shape;223;p1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24" name="Google Shape;224;p18"/>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225" name="Google Shape;225;p18" descr="Immagine che contiene testo, schermata, Carattere, numero&#10;&#10;Descrizione generata automaticamente"/>
          <p:cNvPicPr preferRelativeResize="0"/>
          <p:nvPr/>
        </p:nvPicPr>
        <p:blipFill rotWithShape="1">
          <a:blip r:embed="rId5">
            <a:alphaModFix/>
          </a:blip>
          <a:srcRect/>
          <a:stretch/>
        </p:blipFill>
        <p:spPr>
          <a:xfrm>
            <a:off x="2000672" y="4117637"/>
            <a:ext cx="5456697" cy="2477963"/>
          </a:xfrm>
          <a:prstGeom prst="rect">
            <a:avLst/>
          </a:prstGeom>
          <a:noFill/>
          <a:ln>
            <a:noFill/>
          </a:ln>
        </p:spPr>
      </p:pic>
      <p:sp>
        <p:nvSpPr>
          <p:cNvPr id="226" name="Google Shape;226;p1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7" name="Google Shape;227;p1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8" name="Google Shape;228;p1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9" name="Google Shape;229;p18"/>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ransition spd="slow">
    <p:push/>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179"/>
          <p:cNvSpPr txBox="1">
            <a:spLocks noGrp="1"/>
          </p:cNvSpPr>
          <p:nvPr>
            <p:ph type="ctrTitle"/>
          </p:nvPr>
        </p:nvSpPr>
        <p:spPr>
          <a:xfrm>
            <a:off x="2360711" y="100967"/>
            <a:ext cx="4548929"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5 ore – 5/30</a:t>
            </a:r>
            <a:endParaRPr/>
          </a:p>
        </p:txBody>
      </p:sp>
      <p:pic>
        <p:nvPicPr>
          <p:cNvPr id="2773" name="Google Shape;2773;p17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774" name="Google Shape;2774;p17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775" name="Google Shape;2775;p17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6" name="Google Shape;2776;p17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7" name="Google Shape;2777;p17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8" name="Google Shape;2778;p179"/>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779" name="Google Shape;2779;p179"/>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780" name="Google Shape;2780;p179"/>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781" name="Google Shape;2781;p179" descr="Immagine che contiene testo, schermata, diagramma, Diagramma&#10;&#10;Descrizione generata automaticamente"/>
          <p:cNvPicPr preferRelativeResize="0"/>
          <p:nvPr/>
        </p:nvPicPr>
        <p:blipFill rotWithShape="1">
          <a:blip r:embed="rId5">
            <a:alphaModFix/>
          </a:blip>
          <a:srcRect/>
          <a:stretch/>
        </p:blipFill>
        <p:spPr>
          <a:xfrm>
            <a:off x="272480" y="1332433"/>
            <a:ext cx="3414506" cy="2718355"/>
          </a:xfrm>
          <a:prstGeom prst="rect">
            <a:avLst/>
          </a:prstGeom>
          <a:noFill/>
          <a:ln>
            <a:noFill/>
          </a:ln>
        </p:spPr>
      </p:pic>
      <p:pic>
        <p:nvPicPr>
          <p:cNvPr id="2782" name="Google Shape;2782;p179" descr="Immagine che contiene testo, schermata, schermo, Rettangolo&#10;&#10;Descrizione generata automaticamente"/>
          <p:cNvPicPr preferRelativeResize="0"/>
          <p:nvPr/>
        </p:nvPicPr>
        <p:blipFill rotWithShape="1">
          <a:blip r:embed="rId6">
            <a:alphaModFix/>
          </a:blip>
          <a:srcRect/>
          <a:stretch/>
        </p:blipFill>
        <p:spPr>
          <a:xfrm>
            <a:off x="5067900" y="1277717"/>
            <a:ext cx="3528392" cy="2812317"/>
          </a:xfrm>
          <a:prstGeom prst="rect">
            <a:avLst/>
          </a:prstGeom>
          <a:noFill/>
          <a:ln>
            <a:noFill/>
          </a:ln>
        </p:spPr>
      </p:pic>
      <p:pic>
        <p:nvPicPr>
          <p:cNvPr id="2783" name="Google Shape;2783;p179" descr="Immagine che contiene testo, schermata, schermo, Rettangolo&#10;&#10;Descrizione generata automaticamente"/>
          <p:cNvPicPr preferRelativeResize="0"/>
          <p:nvPr/>
        </p:nvPicPr>
        <p:blipFill rotWithShape="1">
          <a:blip r:embed="rId7">
            <a:alphaModFix/>
          </a:blip>
          <a:srcRect/>
          <a:stretch/>
        </p:blipFill>
        <p:spPr>
          <a:xfrm>
            <a:off x="2851383" y="3946693"/>
            <a:ext cx="3299597" cy="2629955"/>
          </a:xfrm>
          <a:prstGeom prst="rect">
            <a:avLst/>
          </a:prstGeom>
          <a:noFill/>
          <a:ln>
            <a:noFill/>
          </a:ln>
        </p:spPr>
      </p:pic>
    </p:spTree>
  </p:cSld>
  <p:clrMapOvr>
    <a:masterClrMapping/>
  </p:clrMapOvr>
  <p:transition spd="slow">
    <p:push/>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180"/>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10 ore – 5/30</a:t>
            </a:r>
            <a:endParaRPr/>
          </a:p>
        </p:txBody>
      </p:sp>
      <p:pic>
        <p:nvPicPr>
          <p:cNvPr id="2790" name="Google Shape;2790;p18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791" name="Google Shape;2791;p18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792" name="Google Shape;2792;p18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3" name="Google Shape;2793;p18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4" name="Google Shape;2794;p18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5" name="Google Shape;2795;p180"/>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2796" name="Google Shape;2796;p180"/>
          <p:cNvSpPr txBox="1"/>
          <p:nvPr/>
        </p:nvSpPr>
        <p:spPr>
          <a:xfrm>
            <a:off x="5050963" y="4545830"/>
            <a:ext cx="4448944" cy="19236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p:txBody>
      </p:sp>
      <p:sp>
        <p:nvSpPr>
          <p:cNvPr id="2797" name="Google Shape;2797;p180"/>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798" name="Google Shape;2798;p180" descr="Immagine che contiene testo, diagramma, Diagramma, schermata&#10;&#10;Descrizione generata automaticamente"/>
          <p:cNvPicPr preferRelativeResize="0"/>
          <p:nvPr/>
        </p:nvPicPr>
        <p:blipFill rotWithShape="1">
          <a:blip r:embed="rId5">
            <a:alphaModFix/>
          </a:blip>
          <a:srcRect/>
          <a:stretch/>
        </p:blipFill>
        <p:spPr>
          <a:xfrm>
            <a:off x="67926" y="1540052"/>
            <a:ext cx="4885074" cy="3017311"/>
          </a:xfrm>
          <a:prstGeom prst="rect">
            <a:avLst/>
          </a:prstGeom>
          <a:noFill/>
          <a:ln>
            <a:noFill/>
          </a:ln>
        </p:spPr>
      </p:pic>
      <p:pic>
        <p:nvPicPr>
          <p:cNvPr id="2799" name="Google Shape;2799;p180" descr="Immagine che contiene testo, Diagramma, diagramma, schermata&#10;&#10;Descrizione generata automaticamente"/>
          <p:cNvPicPr preferRelativeResize="0"/>
          <p:nvPr/>
        </p:nvPicPr>
        <p:blipFill rotWithShape="1">
          <a:blip r:embed="rId6">
            <a:alphaModFix/>
          </a:blip>
          <a:srcRect/>
          <a:stretch/>
        </p:blipFill>
        <p:spPr>
          <a:xfrm>
            <a:off x="4922731" y="1523985"/>
            <a:ext cx="4957082" cy="3049444"/>
          </a:xfrm>
          <a:prstGeom prst="rect">
            <a:avLst/>
          </a:prstGeom>
          <a:noFill/>
          <a:ln>
            <a:noFill/>
          </a:ln>
        </p:spPr>
      </p:pic>
      <p:sp>
        <p:nvSpPr>
          <p:cNvPr id="2800" name="Google Shape;2800;p180"/>
          <p:cNvSpPr txBox="1"/>
          <p:nvPr/>
        </p:nvSpPr>
        <p:spPr>
          <a:xfrm>
            <a:off x="274863" y="4940224"/>
            <a:ext cx="4396194" cy="6802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67</a:t>
            </a:r>
            <a:endParaRPr sz="2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181"/>
          <p:cNvSpPr txBox="1">
            <a:spLocks noGrp="1"/>
          </p:cNvSpPr>
          <p:nvPr>
            <p:ph type="ctrTitle"/>
          </p:nvPr>
        </p:nvSpPr>
        <p:spPr>
          <a:xfrm>
            <a:off x="2360712" y="100967"/>
            <a:ext cx="463812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10 ore – 5/30</a:t>
            </a:r>
            <a:endParaRPr/>
          </a:p>
        </p:txBody>
      </p:sp>
      <p:pic>
        <p:nvPicPr>
          <p:cNvPr id="2807" name="Google Shape;2807;p18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808" name="Google Shape;2808;p18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809" name="Google Shape;2809;p18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0" name="Google Shape;2810;p18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1" name="Google Shape;2811;p18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2" name="Google Shape;2812;p181"/>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2813" name="Google Shape;2813;p181"/>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814" name="Google Shape;2814;p181" descr="Immagine che contiene testo, diagramma, Diagramma, schermata&#10;&#10;Descrizione generata automaticamente"/>
          <p:cNvPicPr preferRelativeResize="0"/>
          <p:nvPr/>
        </p:nvPicPr>
        <p:blipFill rotWithShape="1">
          <a:blip r:embed="rId5">
            <a:alphaModFix/>
          </a:blip>
          <a:srcRect/>
          <a:stretch/>
        </p:blipFill>
        <p:spPr>
          <a:xfrm>
            <a:off x="67926" y="1540052"/>
            <a:ext cx="4885074" cy="3017311"/>
          </a:xfrm>
          <a:prstGeom prst="rect">
            <a:avLst/>
          </a:prstGeom>
          <a:noFill/>
          <a:ln>
            <a:noFill/>
          </a:ln>
        </p:spPr>
      </p:pic>
      <p:pic>
        <p:nvPicPr>
          <p:cNvPr id="2815" name="Google Shape;2815;p181" descr="Immagine che contiene testo, schermata, Diagramma, numero&#10;&#10;Descrizione generata automaticamente"/>
          <p:cNvPicPr preferRelativeResize="0"/>
          <p:nvPr/>
        </p:nvPicPr>
        <p:blipFill rotWithShape="1">
          <a:blip r:embed="rId6">
            <a:alphaModFix/>
          </a:blip>
          <a:srcRect/>
          <a:stretch/>
        </p:blipFill>
        <p:spPr>
          <a:xfrm>
            <a:off x="4953093" y="1556229"/>
            <a:ext cx="4940699" cy="3051669"/>
          </a:xfrm>
          <a:prstGeom prst="rect">
            <a:avLst/>
          </a:prstGeom>
          <a:noFill/>
          <a:ln>
            <a:noFill/>
          </a:ln>
        </p:spPr>
      </p:pic>
    </p:spTree>
  </p:cSld>
  <p:clrMapOvr>
    <a:masterClrMapping/>
  </p:clrMapOvr>
  <p:transition spd="slow">
    <p:push/>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182"/>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10 ore – 5/30</a:t>
            </a:r>
            <a:endParaRPr/>
          </a:p>
        </p:txBody>
      </p:sp>
      <p:pic>
        <p:nvPicPr>
          <p:cNvPr id="2822" name="Google Shape;2822;p18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823" name="Google Shape;2823;p18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824" name="Google Shape;2824;p18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5" name="Google Shape;2825;p18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6" name="Google Shape;2826;p18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7" name="Google Shape;2827;p182"/>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2828" name="Google Shape;2828;p182"/>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829" name="Google Shape;2829;p182" descr="Immagine che contiene testo, diagramma, Diagramma, schermata&#10;&#10;Descrizione generata automaticamente"/>
          <p:cNvPicPr preferRelativeResize="0"/>
          <p:nvPr/>
        </p:nvPicPr>
        <p:blipFill rotWithShape="1">
          <a:blip r:embed="rId5">
            <a:alphaModFix/>
          </a:blip>
          <a:srcRect/>
          <a:stretch/>
        </p:blipFill>
        <p:spPr>
          <a:xfrm>
            <a:off x="67926" y="1540052"/>
            <a:ext cx="4885074" cy="3017311"/>
          </a:xfrm>
          <a:prstGeom prst="rect">
            <a:avLst/>
          </a:prstGeom>
          <a:noFill/>
          <a:ln>
            <a:noFill/>
          </a:ln>
        </p:spPr>
      </p:pic>
      <p:pic>
        <p:nvPicPr>
          <p:cNvPr id="2830" name="Google Shape;2830;p182" descr="Immagine che contiene testo, schermata, diagramma, Diagramma&#10;&#10;Descrizione generata automaticamente"/>
          <p:cNvPicPr preferRelativeResize="0"/>
          <p:nvPr/>
        </p:nvPicPr>
        <p:blipFill rotWithShape="1">
          <a:blip r:embed="rId6">
            <a:alphaModFix/>
          </a:blip>
          <a:srcRect/>
          <a:stretch/>
        </p:blipFill>
        <p:spPr>
          <a:xfrm>
            <a:off x="5011209" y="1550530"/>
            <a:ext cx="4826865" cy="2981358"/>
          </a:xfrm>
          <a:prstGeom prst="rect">
            <a:avLst/>
          </a:prstGeom>
          <a:noFill/>
          <a:ln>
            <a:noFill/>
          </a:ln>
        </p:spPr>
      </p:pic>
    </p:spTree>
  </p:cSld>
  <p:clrMapOvr>
    <a:masterClrMapping/>
  </p:clrMapOvr>
  <p:transition spd="slow">
    <p:push/>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835"/>
        <p:cNvGrpSpPr/>
        <p:nvPr/>
      </p:nvGrpSpPr>
      <p:grpSpPr>
        <a:xfrm>
          <a:off x="0" y="0"/>
          <a:ext cx="0" cy="0"/>
          <a:chOff x="0" y="0"/>
          <a:chExt cx="0" cy="0"/>
        </a:xfrm>
      </p:grpSpPr>
      <p:sp>
        <p:nvSpPr>
          <p:cNvPr id="2836" name="Google Shape;2836;p183"/>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10 ore – 5/30</a:t>
            </a:r>
            <a:endParaRPr/>
          </a:p>
        </p:txBody>
      </p:sp>
      <p:pic>
        <p:nvPicPr>
          <p:cNvPr id="2837" name="Google Shape;2837;p18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838" name="Google Shape;2838;p18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839" name="Google Shape;2839;p18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0" name="Google Shape;2840;p18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1" name="Google Shape;2841;p18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2" name="Google Shape;2842;p183"/>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2843" name="Google Shape;2843;p183"/>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844" name="Google Shape;2844;p183" descr="Immagine che contiene testo, diagramma, Diagramma, schermata&#10;&#10;Descrizione generata automaticamente"/>
          <p:cNvPicPr preferRelativeResize="0"/>
          <p:nvPr/>
        </p:nvPicPr>
        <p:blipFill rotWithShape="1">
          <a:blip r:embed="rId5">
            <a:alphaModFix/>
          </a:blip>
          <a:srcRect/>
          <a:stretch/>
        </p:blipFill>
        <p:spPr>
          <a:xfrm>
            <a:off x="67926" y="1540052"/>
            <a:ext cx="4885074" cy="3017311"/>
          </a:xfrm>
          <a:prstGeom prst="rect">
            <a:avLst/>
          </a:prstGeom>
          <a:noFill/>
          <a:ln>
            <a:noFill/>
          </a:ln>
        </p:spPr>
      </p:pic>
      <p:pic>
        <p:nvPicPr>
          <p:cNvPr id="2845" name="Google Shape;2845;p183" descr="Immagine che contiene testo, schermata, Diagramma, diagramma&#10;&#10;Descrizione generata automaticamente"/>
          <p:cNvPicPr preferRelativeResize="0"/>
          <p:nvPr/>
        </p:nvPicPr>
        <p:blipFill rotWithShape="1">
          <a:blip r:embed="rId6">
            <a:alphaModFix/>
          </a:blip>
          <a:srcRect/>
          <a:stretch/>
        </p:blipFill>
        <p:spPr>
          <a:xfrm>
            <a:off x="4990177" y="1549063"/>
            <a:ext cx="4915823" cy="3024062"/>
          </a:xfrm>
          <a:prstGeom prst="rect">
            <a:avLst/>
          </a:prstGeom>
          <a:noFill/>
          <a:ln>
            <a:noFill/>
          </a:ln>
        </p:spPr>
      </p:pic>
    </p:spTree>
  </p:cSld>
  <p:clrMapOvr>
    <a:masterClrMapping/>
  </p:clrMapOvr>
  <p:transition spd="slow">
    <p:push/>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184"/>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10 ore – 5/30</a:t>
            </a:r>
            <a:endParaRPr/>
          </a:p>
        </p:txBody>
      </p:sp>
      <p:pic>
        <p:nvPicPr>
          <p:cNvPr id="2852" name="Google Shape;2852;p18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853" name="Google Shape;2853;p18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854" name="Google Shape;2854;p18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5" name="Google Shape;2855;p18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6" name="Google Shape;2856;p18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7" name="Google Shape;2857;p184"/>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2858" name="Google Shape;2858;p184"/>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859" name="Google Shape;2859;p184" descr="Immagine che contiene testo, diagramma, Diagramma, schermata&#10;&#10;Descrizione generata automaticamente"/>
          <p:cNvPicPr preferRelativeResize="0"/>
          <p:nvPr/>
        </p:nvPicPr>
        <p:blipFill rotWithShape="1">
          <a:blip r:embed="rId5">
            <a:alphaModFix/>
          </a:blip>
          <a:srcRect/>
          <a:stretch/>
        </p:blipFill>
        <p:spPr>
          <a:xfrm>
            <a:off x="67926" y="1540052"/>
            <a:ext cx="4885074" cy="3017311"/>
          </a:xfrm>
          <a:prstGeom prst="rect">
            <a:avLst/>
          </a:prstGeom>
          <a:noFill/>
          <a:ln>
            <a:noFill/>
          </a:ln>
        </p:spPr>
      </p:pic>
      <p:pic>
        <p:nvPicPr>
          <p:cNvPr id="2860" name="Google Shape;2860;p184" descr="Immagine che contiene testo, schermata, Diagramma, numero&#10;&#10;Descrizione generata automaticamente"/>
          <p:cNvPicPr preferRelativeResize="0"/>
          <p:nvPr/>
        </p:nvPicPr>
        <p:blipFill rotWithShape="1">
          <a:blip r:embed="rId6">
            <a:alphaModFix/>
          </a:blip>
          <a:srcRect/>
          <a:stretch/>
        </p:blipFill>
        <p:spPr>
          <a:xfrm>
            <a:off x="4997951" y="1556229"/>
            <a:ext cx="4885074" cy="3017311"/>
          </a:xfrm>
          <a:prstGeom prst="rect">
            <a:avLst/>
          </a:prstGeom>
          <a:noFill/>
          <a:ln>
            <a:noFill/>
          </a:ln>
        </p:spPr>
      </p:pic>
    </p:spTree>
  </p:cSld>
  <p:clrMapOvr>
    <a:masterClrMapping/>
  </p:clrMapOvr>
  <p:transition spd="slow">
    <p:push/>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865"/>
        <p:cNvGrpSpPr/>
        <p:nvPr/>
      </p:nvGrpSpPr>
      <p:grpSpPr>
        <a:xfrm>
          <a:off x="0" y="0"/>
          <a:ext cx="0" cy="0"/>
          <a:chOff x="0" y="0"/>
          <a:chExt cx="0" cy="0"/>
        </a:xfrm>
      </p:grpSpPr>
      <p:sp>
        <p:nvSpPr>
          <p:cNvPr id="2866" name="Google Shape;2866;p185"/>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10 ore – 5/30</a:t>
            </a:r>
            <a:endParaRPr/>
          </a:p>
        </p:txBody>
      </p:sp>
      <p:pic>
        <p:nvPicPr>
          <p:cNvPr id="2867" name="Google Shape;2867;p18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868" name="Google Shape;2868;p18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869" name="Google Shape;2869;p18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0" name="Google Shape;2870;p18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1" name="Google Shape;2871;p18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2" name="Google Shape;2872;p185"/>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2873" name="Google Shape;2873;p185"/>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874" name="Google Shape;2874;p185" descr="Immagine che contiene testo, diagramma, Diagramma, schermata&#10;&#10;Descrizione generata automaticamente"/>
          <p:cNvPicPr preferRelativeResize="0"/>
          <p:nvPr/>
        </p:nvPicPr>
        <p:blipFill rotWithShape="1">
          <a:blip r:embed="rId5">
            <a:alphaModFix/>
          </a:blip>
          <a:srcRect/>
          <a:stretch/>
        </p:blipFill>
        <p:spPr>
          <a:xfrm>
            <a:off x="67926" y="1540052"/>
            <a:ext cx="4885074" cy="3017311"/>
          </a:xfrm>
          <a:prstGeom prst="rect">
            <a:avLst/>
          </a:prstGeom>
          <a:noFill/>
          <a:ln>
            <a:noFill/>
          </a:ln>
        </p:spPr>
      </p:pic>
      <p:pic>
        <p:nvPicPr>
          <p:cNvPr id="2875" name="Google Shape;2875;p185" descr="Immagine che contiene testo, schermata, Diagramma, numero&#10;&#10;Descrizione generata automaticamente"/>
          <p:cNvPicPr preferRelativeResize="0"/>
          <p:nvPr/>
        </p:nvPicPr>
        <p:blipFill rotWithShape="1">
          <a:blip r:embed="rId6">
            <a:alphaModFix/>
          </a:blip>
          <a:srcRect/>
          <a:stretch/>
        </p:blipFill>
        <p:spPr>
          <a:xfrm>
            <a:off x="5021288" y="1570729"/>
            <a:ext cx="4872504" cy="3009547"/>
          </a:xfrm>
          <a:prstGeom prst="rect">
            <a:avLst/>
          </a:prstGeom>
          <a:noFill/>
          <a:ln>
            <a:noFill/>
          </a:ln>
        </p:spPr>
      </p:pic>
    </p:spTree>
  </p:cSld>
  <p:clrMapOvr>
    <a:masterClrMapping/>
  </p:clrMapOvr>
  <p:transition spd="slow">
    <p:push/>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880"/>
        <p:cNvGrpSpPr/>
        <p:nvPr/>
      </p:nvGrpSpPr>
      <p:grpSpPr>
        <a:xfrm>
          <a:off x="0" y="0"/>
          <a:ext cx="0" cy="0"/>
          <a:chOff x="0" y="0"/>
          <a:chExt cx="0" cy="0"/>
        </a:xfrm>
      </p:grpSpPr>
      <p:sp>
        <p:nvSpPr>
          <p:cNvPr id="2881" name="Google Shape;2881;p186"/>
          <p:cNvSpPr txBox="1">
            <a:spLocks noGrp="1"/>
          </p:cNvSpPr>
          <p:nvPr>
            <p:ph type="ctrTitle"/>
          </p:nvPr>
        </p:nvSpPr>
        <p:spPr>
          <a:xfrm>
            <a:off x="2360711" y="100967"/>
            <a:ext cx="4680521"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15 attr - seed 123 – 10 ore – 5/30</a:t>
            </a:r>
            <a:endParaRPr/>
          </a:p>
        </p:txBody>
      </p:sp>
      <p:pic>
        <p:nvPicPr>
          <p:cNvPr id="2882" name="Google Shape;2882;p18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883" name="Google Shape;2883;p18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884" name="Google Shape;2884;p18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5" name="Google Shape;2885;p18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6" name="Google Shape;2886;p18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7" name="Google Shape;2887;p186"/>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888" name="Google Shape;2888;p186"/>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889" name="Google Shape;2889;p186"/>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890" name="Google Shape;2890;p186" descr="Immagine che contiene testo, schermata, Diagramma, diagramma&#10;&#10;Descrizione generata automaticamente"/>
          <p:cNvPicPr preferRelativeResize="0"/>
          <p:nvPr/>
        </p:nvPicPr>
        <p:blipFill rotWithShape="1">
          <a:blip r:embed="rId5">
            <a:alphaModFix/>
          </a:blip>
          <a:srcRect/>
          <a:stretch/>
        </p:blipFill>
        <p:spPr>
          <a:xfrm>
            <a:off x="200472" y="1338661"/>
            <a:ext cx="3198483" cy="2546375"/>
          </a:xfrm>
          <a:prstGeom prst="rect">
            <a:avLst/>
          </a:prstGeom>
          <a:noFill/>
          <a:ln>
            <a:noFill/>
          </a:ln>
        </p:spPr>
      </p:pic>
      <p:pic>
        <p:nvPicPr>
          <p:cNvPr id="2891" name="Google Shape;2891;p186" descr="Immagine che contiene testo, schermata, schermo, Rettangolo&#10;&#10;Descrizione generata automaticamente"/>
          <p:cNvPicPr preferRelativeResize="0"/>
          <p:nvPr/>
        </p:nvPicPr>
        <p:blipFill rotWithShape="1">
          <a:blip r:embed="rId6">
            <a:alphaModFix/>
          </a:blip>
          <a:srcRect/>
          <a:stretch/>
        </p:blipFill>
        <p:spPr>
          <a:xfrm>
            <a:off x="5132886" y="1293500"/>
            <a:ext cx="3384375" cy="2697527"/>
          </a:xfrm>
          <a:prstGeom prst="rect">
            <a:avLst/>
          </a:prstGeom>
          <a:noFill/>
          <a:ln>
            <a:noFill/>
          </a:ln>
        </p:spPr>
      </p:pic>
      <p:pic>
        <p:nvPicPr>
          <p:cNvPr id="2892" name="Google Shape;2892;p186" descr="Immagine che contiene testo, schermata, schermo, Rettangolo&#10;&#10;Descrizione generata automaticamente"/>
          <p:cNvPicPr preferRelativeResize="0"/>
          <p:nvPr/>
        </p:nvPicPr>
        <p:blipFill rotWithShape="1">
          <a:blip r:embed="rId7">
            <a:alphaModFix/>
          </a:blip>
          <a:srcRect/>
          <a:stretch/>
        </p:blipFill>
        <p:spPr>
          <a:xfrm>
            <a:off x="2864768" y="4011805"/>
            <a:ext cx="3328073" cy="2652651"/>
          </a:xfrm>
          <a:prstGeom prst="rect">
            <a:avLst/>
          </a:prstGeom>
          <a:noFill/>
          <a:ln>
            <a:noFill/>
          </a:ln>
        </p:spPr>
      </p:pic>
    </p:spTree>
  </p:cSld>
  <p:clrMapOvr>
    <a:masterClrMapping/>
  </p:clrMapOvr>
  <p:transition spd="slow">
    <p:push/>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p187"/>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10 ore – 5/30</a:t>
            </a:r>
            <a:endParaRPr/>
          </a:p>
        </p:txBody>
      </p:sp>
      <p:pic>
        <p:nvPicPr>
          <p:cNvPr id="2899" name="Google Shape;2899;p18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900" name="Google Shape;2900;p18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901" name="Google Shape;2901;p18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2" name="Google Shape;2902;p18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3" name="Google Shape;2903;p18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4" name="Google Shape;2904;p187"/>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2905" name="Google Shape;2905;p187"/>
          <p:cNvSpPr txBox="1"/>
          <p:nvPr/>
        </p:nvSpPr>
        <p:spPr>
          <a:xfrm>
            <a:off x="5050963" y="4545830"/>
            <a:ext cx="4448944" cy="24468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a:p>
            <a:pPr marL="0" marR="0" lvl="0" indent="0" algn="just" rtl="0">
              <a:spcBef>
                <a:spcPts val="0"/>
              </a:spcBef>
              <a:spcAft>
                <a:spcPts val="0"/>
              </a:spcAft>
              <a:buNone/>
            </a:pPr>
            <a:endParaRPr sz="1700">
              <a:solidFill>
                <a:schemeClr val="dk1"/>
              </a:solidFill>
              <a:latin typeface="Times New Roman"/>
              <a:ea typeface="Times New Roman"/>
              <a:cs typeface="Times New Roman"/>
              <a:sym typeface="Times New Roman"/>
            </a:endParaRPr>
          </a:p>
          <a:p>
            <a:pPr marL="285750" marR="0" lvl="0" indent="-177800" algn="just" rtl="0">
              <a:spcBef>
                <a:spcPts val="0"/>
              </a:spcBef>
              <a:spcAft>
                <a:spcPts val="0"/>
              </a:spcAft>
              <a:buClr>
                <a:schemeClr val="dk1"/>
              </a:buClr>
              <a:buSzPts val="1700"/>
              <a:buFont typeface="Arial"/>
              <a:buNone/>
            </a:pPr>
            <a:endParaRPr sz="1700">
              <a:solidFill>
                <a:schemeClr val="dk1"/>
              </a:solidFill>
              <a:latin typeface="Times New Roman"/>
              <a:ea typeface="Times New Roman"/>
              <a:cs typeface="Times New Roman"/>
              <a:sym typeface="Times New Roman"/>
            </a:endParaRPr>
          </a:p>
        </p:txBody>
      </p:sp>
      <p:sp>
        <p:nvSpPr>
          <p:cNvPr id="2906" name="Google Shape;2906;p187"/>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907" name="Google Shape;2907;p187" descr="Immagine che contiene testo, diagramma, Diagramma, linea&#10;&#10;Descrizione generata automaticamente"/>
          <p:cNvPicPr preferRelativeResize="0"/>
          <p:nvPr/>
        </p:nvPicPr>
        <p:blipFill rotWithShape="1">
          <a:blip r:embed="rId5">
            <a:alphaModFix/>
          </a:blip>
          <a:srcRect/>
          <a:stretch/>
        </p:blipFill>
        <p:spPr>
          <a:xfrm>
            <a:off x="20346" y="1591362"/>
            <a:ext cx="5001011" cy="3066090"/>
          </a:xfrm>
          <a:prstGeom prst="rect">
            <a:avLst/>
          </a:prstGeom>
          <a:noFill/>
          <a:ln>
            <a:noFill/>
          </a:ln>
        </p:spPr>
      </p:pic>
      <p:pic>
        <p:nvPicPr>
          <p:cNvPr id="2908" name="Google Shape;2908;p187" descr="Immagine che contiene testo, diagramma, Diagramma, schermata&#10;&#10;Descrizione generata automaticamente"/>
          <p:cNvPicPr preferRelativeResize="0"/>
          <p:nvPr/>
        </p:nvPicPr>
        <p:blipFill rotWithShape="1">
          <a:blip r:embed="rId6">
            <a:alphaModFix/>
          </a:blip>
          <a:srcRect/>
          <a:stretch/>
        </p:blipFill>
        <p:spPr>
          <a:xfrm>
            <a:off x="5021357" y="1611136"/>
            <a:ext cx="4864298" cy="2970158"/>
          </a:xfrm>
          <a:prstGeom prst="rect">
            <a:avLst/>
          </a:prstGeom>
          <a:noFill/>
          <a:ln>
            <a:noFill/>
          </a:ln>
        </p:spPr>
      </p:pic>
      <p:sp>
        <p:nvSpPr>
          <p:cNvPr id="2909" name="Google Shape;2909;p187"/>
          <p:cNvSpPr txBox="1"/>
          <p:nvPr/>
        </p:nvSpPr>
        <p:spPr>
          <a:xfrm>
            <a:off x="296379" y="5197021"/>
            <a:ext cx="4448944" cy="6802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122</a:t>
            </a:r>
            <a:endParaRPr sz="2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914"/>
        <p:cNvGrpSpPr/>
        <p:nvPr/>
      </p:nvGrpSpPr>
      <p:grpSpPr>
        <a:xfrm>
          <a:off x="0" y="0"/>
          <a:ext cx="0" cy="0"/>
          <a:chOff x="0" y="0"/>
          <a:chExt cx="0" cy="0"/>
        </a:xfrm>
      </p:grpSpPr>
      <p:sp>
        <p:nvSpPr>
          <p:cNvPr id="2915" name="Google Shape;2915;p188"/>
          <p:cNvSpPr txBox="1">
            <a:spLocks noGrp="1"/>
          </p:cNvSpPr>
          <p:nvPr>
            <p:ph type="ctrTitle"/>
          </p:nvPr>
        </p:nvSpPr>
        <p:spPr>
          <a:xfrm>
            <a:off x="2360712" y="100967"/>
            <a:ext cx="463812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10 ore – 5/30</a:t>
            </a:r>
            <a:endParaRPr/>
          </a:p>
        </p:txBody>
      </p:sp>
      <p:pic>
        <p:nvPicPr>
          <p:cNvPr id="2916" name="Google Shape;2916;p18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917" name="Google Shape;2917;p18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918" name="Google Shape;2918;p18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9" name="Google Shape;2919;p18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0" name="Google Shape;2920;p18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1" name="Google Shape;2921;p188"/>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2922" name="Google Shape;2922;p188"/>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923" name="Google Shape;2923;p188" descr="Immagine che contiene testo, diagramma, Diagramma, linea&#10;&#10;Descrizione generata automaticamente"/>
          <p:cNvPicPr preferRelativeResize="0"/>
          <p:nvPr/>
        </p:nvPicPr>
        <p:blipFill rotWithShape="1">
          <a:blip r:embed="rId5">
            <a:alphaModFix/>
          </a:blip>
          <a:srcRect/>
          <a:stretch/>
        </p:blipFill>
        <p:spPr>
          <a:xfrm>
            <a:off x="20346" y="1591362"/>
            <a:ext cx="5001011" cy="3066090"/>
          </a:xfrm>
          <a:prstGeom prst="rect">
            <a:avLst/>
          </a:prstGeom>
          <a:noFill/>
          <a:ln>
            <a:noFill/>
          </a:ln>
        </p:spPr>
      </p:pic>
      <p:pic>
        <p:nvPicPr>
          <p:cNvPr id="2924" name="Google Shape;2924;p188" descr="Immagine che contiene testo, diagramma, schermata, Diagramma&#10;&#10;Descrizione generata automaticamente"/>
          <p:cNvPicPr preferRelativeResize="0"/>
          <p:nvPr/>
        </p:nvPicPr>
        <p:blipFill rotWithShape="1">
          <a:blip r:embed="rId6">
            <a:alphaModFix/>
          </a:blip>
          <a:srcRect/>
          <a:stretch/>
        </p:blipFill>
        <p:spPr>
          <a:xfrm>
            <a:off x="5021357" y="1638683"/>
            <a:ext cx="4881693" cy="2992937"/>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9"/>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Generatore di istanze (2/3)</a:t>
            </a:r>
            <a:endParaRPr/>
          </a:p>
        </p:txBody>
      </p:sp>
      <p:sp>
        <p:nvSpPr>
          <p:cNvPr id="235" name="Google Shape;235;p19"/>
          <p:cNvSpPr txBox="1"/>
          <p:nvPr/>
        </p:nvSpPr>
        <p:spPr>
          <a:xfrm>
            <a:off x="200472" y="1582973"/>
            <a:ext cx="9416021" cy="369331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it-IT" sz="1800" b="0" i="0" u="none" strike="noStrike" cap="none">
                <a:solidFill>
                  <a:srgbClr val="000000"/>
                </a:solidFill>
                <a:latin typeface="Times New Roman"/>
                <a:ea typeface="Times New Roman"/>
                <a:cs typeface="Times New Roman"/>
                <a:sym typeface="Times New Roman"/>
              </a:rPr>
              <a:t>Esempio di generazione casuale di 4 TW per una certa attrazione:</a:t>
            </a:r>
            <a:endParaRPr/>
          </a:p>
          <a:p>
            <a:pPr marL="742950" marR="0" lvl="1" indent="-285750" algn="l" rtl="0">
              <a:lnSpc>
                <a:spcPct val="100000"/>
              </a:lnSpc>
              <a:spcBef>
                <a:spcPts val="0"/>
              </a:spcBef>
              <a:spcAft>
                <a:spcPts val="0"/>
              </a:spcAft>
              <a:buClr>
                <a:srgbClr val="000000"/>
              </a:buClr>
              <a:buSzPts val="1800"/>
              <a:buFont typeface="Noto Sans Symbols"/>
              <a:buChar char="❑"/>
            </a:pPr>
            <a:r>
              <a:rPr lang="it-IT" sz="1800" b="0" i="0" u="none" strike="noStrike" cap="none">
                <a:solidFill>
                  <a:srgbClr val="000000"/>
                </a:solidFill>
                <a:latin typeface="Times New Roman"/>
                <a:ea typeface="Times New Roman"/>
                <a:cs typeface="Times New Roman"/>
                <a:sym typeface="Times New Roman"/>
              </a:rPr>
              <a:t>In una giornata ci sono 24*60 = 1440 minuti</a:t>
            </a:r>
            <a:endParaRPr/>
          </a:p>
          <a:p>
            <a:pPr marL="742950" marR="0" lvl="1" indent="-285750" algn="l" rtl="0">
              <a:lnSpc>
                <a:spcPct val="100000"/>
              </a:lnSpc>
              <a:spcBef>
                <a:spcPts val="0"/>
              </a:spcBef>
              <a:spcAft>
                <a:spcPts val="0"/>
              </a:spcAft>
              <a:buClr>
                <a:srgbClr val="000000"/>
              </a:buClr>
              <a:buSzPts val="1800"/>
              <a:buFont typeface="Noto Sans Symbols"/>
              <a:buChar char="❑"/>
            </a:pPr>
            <a:r>
              <a:rPr lang="it-IT" sz="1800" b="0" i="0" u="none" strike="noStrike" cap="none">
                <a:solidFill>
                  <a:srgbClr val="000000"/>
                </a:solidFill>
                <a:latin typeface="Times New Roman"/>
                <a:ea typeface="Times New Roman"/>
                <a:cs typeface="Times New Roman"/>
                <a:sym typeface="Times New Roman"/>
              </a:rPr>
              <a:t>Divisi tra 4 parti: 1440/4 (ci sono dei minuti di scarto per via delle approssimazioni)</a:t>
            </a:r>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742950" marR="0" lvl="1" indent="-285750" algn="l" rtl="0">
              <a:lnSpc>
                <a:spcPct val="100000"/>
              </a:lnSpc>
              <a:spcBef>
                <a:spcPts val="0"/>
              </a:spcBef>
              <a:spcAft>
                <a:spcPts val="0"/>
              </a:spcAft>
              <a:buClr>
                <a:srgbClr val="000000"/>
              </a:buClr>
              <a:buSzPts val="1800"/>
              <a:buFont typeface="Noto Sans Symbols"/>
              <a:buChar char="❑"/>
            </a:pPr>
            <a:r>
              <a:rPr lang="it-IT" sz="1800" b="0" i="0" u="none" strike="noStrike" cap="none">
                <a:solidFill>
                  <a:srgbClr val="000000"/>
                </a:solidFill>
                <a:latin typeface="Times New Roman"/>
                <a:ea typeface="Times New Roman"/>
                <a:cs typeface="Times New Roman"/>
                <a:sym typeface="Times New Roman"/>
              </a:rPr>
              <a:t>L’idea è quella di generare una TW in ognuno dei 4 segmenti temporali trovati:</a:t>
            </a:r>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p:txBody>
      </p:sp>
      <p:pic>
        <p:nvPicPr>
          <p:cNvPr id="236" name="Google Shape;236;p1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37" name="Google Shape;237;p19"/>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238" name="Google Shape;238;p19" descr="Immagine che contiene linea, diagramma, schermata, Diagramma&#10;&#10;Descrizione generata automaticamente"/>
          <p:cNvPicPr preferRelativeResize="0"/>
          <p:nvPr/>
        </p:nvPicPr>
        <p:blipFill rotWithShape="1">
          <a:blip r:embed="rId5">
            <a:alphaModFix/>
          </a:blip>
          <a:srcRect/>
          <a:stretch/>
        </p:blipFill>
        <p:spPr>
          <a:xfrm>
            <a:off x="2621078" y="2852936"/>
            <a:ext cx="4663844" cy="685859"/>
          </a:xfrm>
          <a:prstGeom prst="rect">
            <a:avLst/>
          </a:prstGeom>
          <a:noFill/>
          <a:ln>
            <a:noFill/>
          </a:ln>
        </p:spPr>
      </p:pic>
      <p:pic>
        <p:nvPicPr>
          <p:cNvPr id="239" name="Google Shape;239;p19" descr="Immagine che contiene Carattere, linea, testo, diagramma&#10;&#10;Descrizione generata automaticamente"/>
          <p:cNvPicPr preferRelativeResize="0"/>
          <p:nvPr/>
        </p:nvPicPr>
        <p:blipFill rotWithShape="1">
          <a:blip r:embed="rId6">
            <a:alphaModFix/>
          </a:blip>
          <a:srcRect/>
          <a:stretch/>
        </p:blipFill>
        <p:spPr>
          <a:xfrm>
            <a:off x="2003004" y="4476624"/>
            <a:ext cx="5899992" cy="1400648"/>
          </a:xfrm>
          <a:prstGeom prst="rect">
            <a:avLst/>
          </a:prstGeom>
          <a:noFill/>
          <a:ln>
            <a:noFill/>
          </a:ln>
        </p:spPr>
      </p:pic>
      <p:sp>
        <p:nvSpPr>
          <p:cNvPr id="240" name="Google Shape;240;p1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1" name="Google Shape;241;p1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2" name="Google Shape;242;p1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3" name="Google Shape;243;p19"/>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4" name="Google Shape;244;p19"/>
          <p:cNvSpPr/>
          <p:nvPr/>
        </p:nvSpPr>
        <p:spPr>
          <a:xfrm>
            <a:off x="2003003" y="4149080"/>
            <a:ext cx="1725861" cy="1891855"/>
          </a:xfrm>
          <a:prstGeom prst="ellipse">
            <a:avLst/>
          </a:prstGeom>
          <a:noFill/>
          <a:ln w="57150" cap="flat" cmpd="sng">
            <a:solidFill>
              <a:srgbClr val="7030A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5" name="Google Shape;245;p19" descr="Lente di ingrandimento con riempimento a tinta unita"/>
          <p:cNvPicPr preferRelativeResize="0"/>
          <p:nvPr/>
        </p:nvPicPr>
        <p:blipFill rotWithShape="1">
          <a:blip r:embed="rId7">
            <a:alphaModFix/>
          </a:blip>
          <a:srcRect/>
          <a:stretch/>
        </p:blipFill>
        <p:spPr>
          <a:xfrm flipH="1">
            <a:off x="797256" y="5275027"/>
            <a:ext cx="1303196" cy="1303196"/>
          </a:xfrm>
          <a:prstGeom prst="rect">
            <a:avLst/>
          </a:prstGeom>
          <a:noFill/>
          <a:ln>
            <a:noFill/>
          </a:ln>
        </p:spPr>
      </p:pic>
      <p:sp>
        <p:nvSpPr>
          <p:cNvPr id="246" name="Google Shape;246;p19"/>
          <p:cNvSpPr txBox="1"/>
          <p:nvPr/>
        </p:nvSpPr>
        <p:spPr>
          <a:xfrm>
            <a:off x="7450803" y="2640712"/>
            <a:ext cx="1999808" cy="107721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it-IT" sz="1600">
                <a:solidFill>
                  <a:schemeClr val="dk1"/>
                </a:solidFill>
                <a:latin typeface="Times New Roman"/>
                <a:ea typeface="Times New Roman"/>
                <a:cs typeface="Times New Roman"/>
                <a:sym typeface="Times New Roman"/>
              </a:rPr>
              <a:t>Nota: con 4 TW ogni segmento vale circa 1/4 di giornata, quindi 6 ore.</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500"/>
                                        <p:tgtEl>
                                          <p:spTgt spid="2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9"/>
                                        </p:tgtEl>
                                        <p:attrNameLst>
                                          <p:attrName>style.visibility</p:attrName>
                                        </p:attrNameLst>
                                      </p:cBhvr>
                                      <p:to>
                                        <p:strVal val="visible"/>
                                      </p:to>
                                    </p:set>
                                    <p:animEffect transition="in" filter="fade">
                                      <p:cBhvr>
                                        <p:cTn id="15" dur="500"/>
                                        <p:tgtEl>
                                          <p:spTgt spid="2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5"/>
                                        </p:tgtEl>
                                        <p:attrNameLst>
                                          <p:attrName>style.visibility</p:attrName>
                                        </p:attrNameLst>
                                      </p:cBhvr>
                                      <p:to>
                                        <p:strVal val="visible"/>
                                      </p:to>
                                    </p:set>
                                    <p:animEffect transition="in" filter="fade">
                                      <p:cBhvr>
                                        <p:cTn id="20" dur="500"/>
                                        <p:tgtEl>
                                          <p:spTgt spid="245"/>
                                        </p:tgtEl>
                                      </p:cBhvr>
                                    </p:animEffect>
                                  </p:childTnLst>
                                </p:cTn>
                              </p:par>
                              <p:par>
                                <p:cTn id="21" presetID="10" presetClass="entr" presetSubtype="0" fill="hold" nodeType="withEffect">
                                  <p:stCondLst>
                                    <p:cond delay="0"/>
                                  </p:stCondLst>
                                  <p:childTnLst>
                                    <p:set>
                                      <p:cBhvr>
                                        <p:cTn id="22" dur="1" fill="hold">
                                          <p:stCondLst>
                                            <p:cond delay="0"/>
                                          </p:stCondLst>
                                        </p:cTn>
                                        <p:tgtEl>
                                          <p:spTgt spid="244"/>
                                        </p:tgtEl>
                                        <p:attrNameLst>
                                          <p:attrName>style.visibility</p:attrName>
                                        </p:attrNameLst>
                                      </p:cBhvr>
                                      <p:to>
                                        <p:strVal val="visible"/>
                                      </p:to>
                                    </p:set>
                                    <p:animEffect transition="in" filter="fade">
                                      <p:cBhvr>
                                        <p:cTn id="23"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sp>
        <p:nvSpPr>
          <p:cNvPr id="2930" name="Google Shape;2930;p189"/>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10 ore – 5/30</a:t>
            </a:r>
            <a:endParaRPr/>
          </a:p>
        </p:txBody>
      </p:sp>
      <p:pic>
        <p:nvPicPr>
          <p:cNvPr id="2931" name="Google Shape;2931;p18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932" name="Google Shape;2932;p18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933" name="Google Shape;2933;p18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4" name="Google Shape;2934;p18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5" name="Google Shape;2935;p18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6" name="Google Shape;2936;p189"/>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2937" name="Google Shape;2937;p189"/>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938" name="Google Shape;2938;p189" descr="Immagine che contiene testo, diagramma, Diagramma, linea&#10;&#10;Descrizione generata automaticamente"/>
          <p:cNvPicPr preferRelativeResize="0"/>
          <p:nvPr/>
        </p:nvPicPr>
        <p:blipFill rotWithShape="1">
          <a:blip r:embed="rId5">
            <a:alphaModFix/>
          </a:blip>
          <a:srcRect/>
          <a:stretch/>
        </p:blipFill>
        <p:spPr>
          <a:xfrm>
            <a:off x="20346" y="1591362"/>
            <a:ext cx="5001011" cy="3066090"/>
          </a:xfrm>
          <a:prstGeom prst="rect">
            <a:avLst/>
          </a:prstGeom>
          <a:noFill/>
          <a:ln>
            <a:noFill/>
          </a:ln>
        </p:spPr>
      </p:pic>
      <p:pic>
        <p:nvPicPr>
          <p:cNvPr id="2939" name="Google Shape;2939;p189" descr="Immagine che contiene testo, diagramma, schermata, Diagramma&#10;&#10;Descrizione generata automaticamente"/>
          <p:cNvPicPr preferRelativeResize="0"/>
          <p:nvPr/>
        </p:nvPicPr>
        <p:blipFill rotWithShape="1">
          <a:blip r:embed="rId6">
            <a:alphaModFix/>
          </a:blip>
          <a:srcRect/>
          <a:stretch/>
        </p:blipFill>
        <p:spPr>
          <a:xfrm>
            <a:off x="5009736" y="1688048"/>
            <a:ext cx="4875562" cy="2989178"/>
          </a:xfrm>
          <a:prstGeom prst="rect">
            <a:avLst/>
          </a:prstGeom>
          <a:noFill/>
          <a:ln>
            <a:noFill/>
          </a:ln>
        </p:spPr>
      </p:pic>
    </p:spTree>
  </p:cSld>
  <p:clrMapOvr>
    <a:masterClrMapping/>
  </p:clrMapOvr>
  <p:transition spd="slow">
    <p:push/>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5" name="Google Shape;2945;p190"/>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10 ore – 5/30</a:t>
            </a:r>
            <a:endParaRPr/>
          </a:p>
        </p:txBody>
      </p:sp>
      <p:pic>
        <p:nvPicPr>
          <p:cNvPr id="2946" name="Google Shape;2946;p19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947" name="Google Shape;2947;p19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948" name="Google Shape;2948;p19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9" name="Google Shape;2949;p19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0" name="Google Shape;2950;p19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1" name="Google Shape;2951;p190"/>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2952" name="Google Shape;2952;p190"/>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953" name="Google Shape;2953;p190" descr="Immagine che contiene testo, diagramma, Diagramma, linea&#10;&#10;Descrizione generata automaticamente"/>
          <p:cNvPicPr preferRelativeResize="0"/>
          <p:nvPr/>
        </p:nvPicPr>
        <p:blipFill rotWithShape="1">
          <a:blip r:embed="rId5">
            <a:alphaModFix/>
          </a:blip>
          <a:srcRect/>
          <a:stretch/>
        </p:blipFill>
        <p:spPr>
          <a:xfrm>
            <a:off x="20346" y="1591362"/>
            <a:ext cx="5001011" cy="3066090"/>
          </a:xfrm>
          <a:prstGeom prst="rect">
            <a:avLst/>
          </a:prstGeom>
          <a:noFill/>
          <a:ln>
            <a:noFill/>
          </a:ln>
        </p:spPr>
      </p:pic>
      <p:pic>
        <p:nvPicPr>
          <p:cNvPr id="2954" name="Google Shape;2954;p190" descr="Immagine che contiene testo, linea, Diagramma, diagramma&#10;&#10;Descrizione generata automaticamente"/>
          <p:cNvPicPr preferRelativeResize="0"/>
          <p:nvPr/>
        </p:nvPicPr>
        <p:blipFill rotWithShape="1">
          <a:blip r:embed="rId6">
            <a:alphaModFix/>
          </a:blip>
          <a:srcRect/>
          <a:stretch/>
        </p:blipFill>
        <p:spPr>
          <a:xfrm>
            <a:off x="5061751" y="1623211"/>
            <a:ext cx="4844249" cy="2957918"/>
          </a:xfrm>
          <a:prstGeom prst="rect">
            <a:avLst/>
          </a:prstGeom>
          <a:noFill/>
          <a:ln>
            <a:noFill/>
          </a:ln>
        </p:spPr>
      </p:pic>
    </p:spTree>
  </p:cSld>
  <p:clrMapOvr>
    <a:masterClrMapping/>
  </p:clrMapOvr>
  <p:transition spd="slow">
    <p:push/>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959"/>
        <p:cNvGrpSpPr/>
        <p:nvPr/>
      </p:nvGrpSpPr>
      <p:grpSpPr>
        <a:xfrm>
          <a:off x="0" y="0"/>
          <a:ext cx="0" cy="0"/>
          <a:chOff x="0" y="0"/>
          <a:chExt cx="0" cy="0"/>
        </a:xfrm>
      </p:grpSpPr>
      <p:sp>
        <p:nvSpPr>
          <p:cNvPr id="2960" name="Google Shape;2960;p191"/>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10 ore – 5/30</a:t>
            </a:r>
            <a:endParaRPr/>
          </a:p>
        </p:txBody>
      </p:sp>
      <p:pic>
        <p:nvPicPr>
          <p:cNvPr id="2961" name="Google Shape;2961;p19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962" name="Google Shape;2962;p19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963" name="Google Shape;2963;p19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4" name="Google Shape;2964;p19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5" name="Google Shape;2965;p19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6" name="Google Shape;2966;p191"/>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2967" name="Google Shape;2967;p191"/>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968" name="Google Shape;2968;p191" descr="Immagine che contiene testo, diagramma, Diagramma, linea&#10;&#10;Descrizione generata automaticamente"/>
          <p:cNvPicPr preferRelativeResize="0"/>
          <p:nvPr/>
        </p:nvPicPr>
        <p:blipFill rotWithShape="1">
          <a:blip r:embed="rId5">
            <a:alphaModFix/>
          </a:blip>
          <a:srcRect/>
          <a:stretch/>
        </p:blipFill>
        <p:spPr>
          <a:xfrm>
            <a:off x="20346" y="1591362"/>
            <a:ext cx="5001011" cy="3066090"/>
          </a:xfrm>
          <a:prstGeom prst="rect">
            <a:avLst/>
          </a:prstGeom>
          <a:noFill/>
          <a:ln>
            <a:noFill/>
          </a:ln>
        </p:spPr>
      </p:pic>
      <p:pic>
        <p:nvPicPr>
          <p:cNvPr id="2969" name="Google Shape;2969;p191" descr="Immagine che contiene testo, diagramma, schermata, Diagramma&#10;&#10;Descrizione generata automaticamente"/>
          <p:cNvPicPr preferRelativeResize="0"/>
          <p:nvPr/>
        </p:nvPicPr>
        <p:blipFill rotWithShape="1">
          <a:blip r:embed="rId6">
            <a:alphaModFix/>
          </a:blip>
          <a:srcRect/>
          <a:stretch/>
        </p:blipFill>
        <p:spPr>
          <a:xfrm>
            <a:off x="5034241" y="1641171"/>
            <a:ext cx="4875763" cy="2989301"/>
          </a:xfrm>
          <a:prstGeom prst="rect">
            <a:avLst/>
          </a:prstGeom>
          <a:noFill/>
          <a:ln>
            <a:noFill/>
          </a:ln>
        </p:spPr>
      </p:pic>
    </p:spTree>
  </p:cSld>
  <p:clrMapOvr>
    <a:masterClrMapping/>
  </p:clrMapOvr>
  <p:transition spd="slow">
    <p:push/>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192"/>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10 ore – 5/30</a:t>
            </a:r>
            <a:endParaRPr/>
          </a:p>
        </p:txBody>
      </p:sp>
      <p:pic>
        <p:nvPicPr>
          <p:cNvPr id="2976" name="Google Shape;2976;p19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977" name="Google Shape;2977;p19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978" name="Google Shape;2978;p19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9" name="Google Shape;2979;p19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0" name="Google Shape;2980;p19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1" name="Google Shape;2981;p192"/>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2982" name="Google Shape;2982;p192"/>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2983" name="Google Shape;2983;p192" descr="Immagine che contiene testo, diagramma, Diagramma, linea&#10;&#10;Descrizione generata automaticamente"/>
          <p:cNvPicPr preferRelativeResize="0"/>
          <p:nvPr/>
        </p:nvPicPr>
        <p:blipFill rotWithShape="1">
          <a:blip r:embed="rId5">
            <a:alphaModFix/>
          </a:blip>
          <a:srcRect/>
          <a:stretch/>
        </p:blipFill>
        <p:spPr>
          <a:xfrm>
            <a:off x="20346" y="1591362"/>
            <a:ext cx="5001011" cy="3066090"/>
          </a:xfrm>
          <a:prstGeom prst="rect">
            <a:avLst/>
          </a:prstGeom>
          <a:noFill/>
          <a:ln>
            <a:noFill/>
          </a:ln>
        </p:spPr>
      </p:pic>
      <p:pic>
        <p:nvPicPr>
          <p:cNvPr id="2984" name="Google Shape;2984;p192" descr="Immagine che contiene testo, diagramma, schermata, Diagramma&#10;&#10;Descrizione generata automaticamente"/>
          <p:cNvPicPr preferRelativeResize="0"/>
          <p:nvPr/>
        </p:nvPicPr>
        <p:blipFill rotWithShape="1">
          <a:blip r:embed="rId6">
            <a:alphaModFix/>
          </a:blip>
          <a:srcRect/>
          <a:stretch/>
        </p:blipFill>
        <p:spPr>
          <a:xfrm>
            <a:off x="5016084" y="1639665"/>
            <a:ext cx="4869570" cy="2985504"/>
          </a:xfrm>
          <a:prstGeom prst="rect">
            <a:avLst/>
          </a:prstGeom>
          <a:noFill/>
          <a:ln>
            <a:noFill/>
          </a:ln>
        </p:spPr>
      </p:pic>
    </p:spTree>
  </p:cSld>
  <p:clrMapOvr>
    <a:masterClrMapping/>
  </p:clrMapOvr>
  <p:transition spd="slow">
    <p:push/>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193"/>
          <p:cNvSpPr txBox="1">
            <a:spLocks noGrp="1"/>
          </p:cNvSpPr>
          <p:nvPr>
            <p:ph type="ctrTitle"/>
          </p:nvPr>
        </p:nvSpPr>
        <p:spPr>
          <a:xfrm>
            <a:off x="2360711" y="100967"/>
            <a:ext cx="4680521"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20 attr - seed 321 – 10 ore – 5/30</a:t>
            </a:r>
            <a:endParaRPr/>
          </a:p>
        </p:txBody>
      </p:sp>
      <p:pic>
        <p:nvPicPr>
          <p:cNvPr id="2991" name="Google Shape;2991;p19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992" name="Google Shape;2992;p19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2993" name="Google Shape;2993;p19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4" name="Google Shape;2994;p19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5" name="Google Shape;2995;p19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6" name="Google Shape;2996;p193"/>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2997" name="Google Shape;2997;p193"/>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2998" name="Google Shape;2998;p193"/>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2999" name="Google Shape;2999;p193" descr="Immagine che contiene testo, schermata, diagramma, Diagramma&#10;&#10;Descrizione generata automaticamente"/>
          <p:cNvPicPr preferRelativeResize="0"/>
          <p:nvPr/>
        </p:nvPicPr>
        <p:blipFill rotWithShape="1">
          <a:blip r:embed="rId5">
            <a:alphaModFix/>
          </a:blip>
          <a:srcRect/>
          <a:stretch/>
        </p:blipFill>
        <p:spPr>
          <a:xfrm>
            <a:off x="200473" y="1320867"/>
            <a:ext cx="3198482" cy="2546374"/>
          </a:xfrm>
          <a:prstGeom prst="rect">
            <a:avLst/>
          </a:prstGeom>
          <a:noFill/>
          <a:ln>
            <a:noFill/>
          </a:ln>
        </p:spPr>
      </p:pic>
      <p:pic>
        <p:nvPicPr>
          <p:cNvPr id="3000" name="Google Shape;3000;p193" descr="Immagine che contiene testo, schermata, schermo, Rettangolo&#10;&#10;Descrizione generata automaticamente"/>
          <p:cNvPicPr preferRelativeResize="0"/>
          <p:nvPr/>
        </p:nvPicPr>
        <p:blipFill rotWithShape="1">
          <a:blip r:embed="rId6">
            <a:alphaModFix/>
          </a:blip>
          <a:srcRect/>
          <a:stretch/>
        </p:blipFill>
        <p:spPr>
          <a:xfrm>
            <a:off x="5170311" y="1290696"/>
            <a:ext cx="3291314" cy="2623353"/>
          </a:xfrm>
          <a:prstGeom prst="rect">
            <a:avLst/>
          </a:prstGeom>
          <a:noFill/>
          <a:ln>
            <a:noFill/>
          </a:ln>
        </p:spPr>
      </p:pic>
      <p:pic>
        <p:nvPicPr>
          <p:cNvPr id="3001" name="Google Shape;3001;p193" descr="Immagine che contiene testo, schermata, schermo, Rettangolo&#10;&#10;Descrizione generata automaticamente"/>
          <p:cNvPicPr preferRelativeResize="0"/>
          <p:nvPr/>
        </p:nvPicPr>
        <p:blipFill rotWithShape="1">
          <a:blip r:embed="rId7">
            <a:alphaModFix/>
          </a:blip>
          <a:srcRect/>
          <a:stretch/>
        </p:blipFill>
        <p:spPr>
          <a:xfrm>
            <a:off x="2659499" y="3914049"/>
            <a:ext cx="3480444" cy="2718126"/>
          </a:xfrm>
          <a:prstGeom prst="rect">
            <a:avLst/>
          </a:prstGeom>
          <a:noFill/>
          <a:ln>
            <a:noFill/>
          </a:ln>
        </p:spPr>
      </p:pic>
    </p:spTree>
  </p:cSld>
  <p:clrMapOvr>
    <a:masterClrMapping/>
  </p:clrMapOvr>
  <p:transition spd="slow">
    <p:push/>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194"/>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10 ore – 5/30</a:t>
            </a:r>
            <a:endParaRPr/>
          </a:p>
        </p:txBody>
      </p:sp>
      <p:pic>
        <p:nvPicPr>
          <p:cNvPr id="3008" name="Google Shape;3008;p19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009" name="Google Shape;3009;p19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010" name="Google Shape;3010;p19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1" name="Google Shape;3011;p19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2" name="Google Shape;3012;p19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3" name="Google Shape;3013;p194"/>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120 miglioramenti con D&amp;R_P</a:t>
            </a:r>
            <a:endParaRPr/>
          </a:p>
        </p:txBody>
      </p:sp>
      <p:sp>
        <p:nvSpPr>
          <p:cNvPr id="3014" name="Google Shape;3014;p194"/>
          <p:cNvSpPr txBox="1"/>
          <p:nvPr/>
        </p:nvSpPr>
        <p:spPr>
          <a:xfrm>
            <a:off x="5050963" y="4545830"/>
            <a:ext cx="4448944" cy="19236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Commenti: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Tempi esecuzione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Gradimenti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Miglioramenti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Ulteriori raffinamenti</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Osservazioni range</a:t>
            </a:r>
            <a:endParaRPr/>
          </a:p>
          <a:p>
            <a:pPr marL="285750" marR="0" lvl="0" indent="-285750" algn="just" rtl="0">
              <a:spcBef>
                <a:spcPts val="0"/>
              </a:spcBef>
              <a:spcAft>
                <a:spcPts val="0"/>
              </a:spcAft>
              <a:buClr>
                <a:schemeClr val="dk1"/>
              </a:buClr>
              <a:buSzPts val="1700"/>
              <a:buFont typeface="Arial"/>
              <a:buChar char="•"/>
            </a:pPr>
            <a:r>
              <a:rPr lang="it-IT" sz="1700">
                <a:solidFill>
                  <a:schemeClr val="dk1"/>
                </a:solidFill>
                <a:latin typeface="Times New Roman"/>
                <a:ea typeface="Times New Roman"/>
                <a:cs typeface="Times New Roman"/>
                <a:sym typeface="Times New Roman"/>
              </a:rPr>
              <a:t>Ottimo globale?</a:t>
            </a:r>
            <a:endParaRPr/>
          </a:p>
        </p:txBody>
      </p:sp>
      <p:sp>
        <p:nvSpPr>
          <p:cNvPr id="3015" name="Google Shape;3015;p194"/>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3016" name="Google Shape;3016;p194" descr="Immagine che contiene testo, diagramma, Diagramma, linea&#10;&#10;Descrizione generata automaticamente"/>
          <p:cNvPicPr preferRelativeResize="0"/>
          <p:nvPr/>
        </p:nvPicPr>
        <p:blipFill rotWithShape="1">
          <a:blip r:embed="rId5">
            <a:alphaModFix/>
          </a:blip>
          <a:srcRect/>
          <a:stretch/>
        </p:blipFill>
        <p:spPr>
          <a:xfrm>
            <a:off x="12208" y="1611136"/>
            <a:ext cx="4953457" cy="3039504"/>
          </a:xfrm>
          <a:prstGeom prst="rect">
            <a:avLst/>
          </a:prstGeom>
          <a:noFill/>
          <a:ln>
            <a:noFill/>
          </a:ln>
        </p:spPr>
      </p:pic>
      <p:pic>
        <p:nvPicPr>
          <p:cNvPr id="3017" name="Google Shape;3017;p194" descr="Immagine che contiene testo, diagramma, Diagramma, schermata&#10;&#10;Descrizione generata automaticamente"/>
          <p:cNvPicPr preferRelativeResize="0"/>
          <p:nvPr/>
        </p:nvPicPr>
        <p:blipFill rotWithShape="1">
          <a:blip r:embed="rId6">
            <a:alphaModFix/>
          </a:blip>
          <a:srcRect/>
          <a:stretch/>
        </p:blipFill>
        <p:spPr>
          <a:xfrm>
            <a:off x="5050963" y="1646601"/>
            <a:ext cx="4842829" cy="2959060"/>
          </a:xfrm>
          <a:prstGeom prst="rect">
            <a:avLst/>
          </a:prstGeom>
          <a:noFill/>
          <a:ln>
            <a:noFill/>
          </a:ln>
        </p:spPr>
      </p:pic>
      <p:sp>
        <p:nvSpPr>
          <p:cNvPr id="3018" name="Google Shape;3018;p194"/>
          <p:cNvSpPr txBox="1"/>
          <p:nvPr/>
        </p:nvSpPr>
        <p:spPr>
          <a:xfrm>
            <a:off x="200472" y="5151480"/>
            <a:ext cx="4536504" cy="71904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it-IT" sz="1800">
                <a:solidFill>
                  <a:srgbClr val="212121"/>
                </a:solidFill>
                <a:latin typeface="Courier New"/>
                <a:ea typeface="Courier New"/>
                <a:cs typeface="Courier New"/>
                <a:sym typeface="Courier New"/>
              </a:rPr>
              <a:t>somma dei gradimenti di tutte le attrazioni = 161</a:t>
            </a:r>
            <a:endParaRPr sz="2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sp>
        <p:nvSpPr>
          <p:cNvPr id="3024" name="Google Shape;3024;p195"/>
          <p:cNvSpPr txBox="1">
            <a:spLocks noGrp="1"/>
          </p:cNvSpPr>
          <p:nvPr>
            <p:ph type="ctrTitle"/>
          </p:nvPr>
        </p:nvSpPr>
        <p:spPr>
          <a:xfrm>
            <a:off x="2360712" y="100967"/>
            <a:ext cx="463812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10 ore – 5/30</a:t>
            </a:r>
            <a:endParaRPr/>
          </a:p>
        </p:txBody>
      </p:sp>
      <p:pic>
        <p:nvPicPr>
          <p:cNvPr id="3025" name="Google Shape;3025;p19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026" name="Google Shape;3026;p19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027" name="Google Shape;3027;p19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8" name="Google Shape;3028;p19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9" name="Google Shape;3029;p19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0" name="Google Shape;3030;p195"/>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i 120 D&amp;R_P</a:t>
            </a:r>
            <a:endParaRPr/>
          </a:p>
        </p:txBody>
      </p:sp>
      <p:sp>
        <p:nvSpPr>
          <p:cNvPr id="3031" name="Google Shape;3031;p195"/>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3032" name="Google Shape;3032;p195" descr="Immagine che contiene testo, diagramma, Diagramma, linea&#10;&#10;Descrizione generata automaticamente"/>
          <p:cNvPicPr preferRelativeResize="0"/>
          <p:nvPr/>
        </p:nvPicPr>
        <p:blipFill rotWithShape="1">
          <a:blip r:embed="rId5">
            <a:alphaModFix/>
          </a:blip>
          <a:srcRect/>
          <a:stretch/>
        </p:blipFill>
        <p:spPr>
          <a:xfrm>
            <a:off x="12208" y="1611136"/>
            <a:ext cx="4953457" cy="3039504"/>
          </a:xfrm>
          <a:prstGeom prst="rect">
            <a:avLst/>
          </a:prstGeom>
          <a:noFill/>
          <a:ln>
            <a:noFill/>
          </a:ln>
        </p:spPr>
      </p:pic>
      <p:pic>
        <p:nvPicPr>
          <p:cNvPr id="3033" name="Google Shape;3033;p195" descr="Immagine che contiene testo, Diagramma, diagramma, schermata&#10;&#10;Descrizione generata automaticamente"/>
          <p:cNvPicPr preferRelativeResize="0"/>
          <p:nvPr/>
        </p:nvPicPr>
        <p:blipFill rotWithShape="1">
          <a:blip r:embed="rId6">
            <a:alphaModFix/>
          </a:blip>
          <a:srcRect/>
          <a:stretch/>
        </p:blipFill>
        <p:spPr>
          <a:xfrm>
            <a:off x="4923822" y="1611136"/>
            <a:ext cx="4953457" cy="3039504"/>
          </a:xfrm>
          <a:prstGeom prst="rect">
            <a:avLst/>
          </a:prstGeom>
          <a:noFill/>
          <a:ln>
            <a:noFill/>
          </a:ln>
        </p:spPr>
      </p:pic>
    </p:spTree>
  </p:cSld>
  <p:clrMapOvr>
    <a:masterClrMapping/>
  </p:clrMapOvr>
  <p:transition spd="slow">
    <p:push/>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sp>
        <p:nvSpPr>
          <p:cNvPr id="3039" name="Google Shape;3039;p196"/>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10 ore – 5/30</a:t>
            </a:r>
            <a:endParaRPr/>
          </a:p>
        </p:txBody>
      </p:sp>
      <p:pic>
        <p:nvPicPr>
          <p:cNvPr id="3040" name="Google Shape;3040;p19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041" name="Google Shape;3041;p19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042" name="Google Shape;3042;p19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3" name="Google Shape;3043;p19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4" name="Google Shape;3044;p19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45" name="Google Shape;3045;p196"/>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Miglioramenti D&amp;R_I</a:t>
            </a:r>
            <a:endParaRPr/>
          </a:p>
        </p:txBody>
      </p:sp>
      <p:sp>
        <p:nvSpPr>
          <p:cNvPr id="3046" name="Google Shape;3046;p196"/>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3047" name="Google Shape;3047;p196" descr="Immagine che contiene testo, diagramma, Diagramma, linea&#10;&#10;Descrizione generata automaticamente"/>
          <p:cNvPicPr preferRelativeResize="0"/>
          <p:nvPr/>
        </p:nvPicPr>
        <p:blipFill rotWithShape="1">
          <a:blip r:embed="rId5">
            <a:alphaModFix/>
          </a:blip>
          <a:srcRect/>
          <a:stretch/>
        </p:blipFill>
        <p:spPr>
          <a:xfrm>
            <a:off x="12208" y="1611136"/>
            <a:ext cx="4953457" cy="3039504"/>
          </a:xfrm>
          <a:prstGeom prst="rect">
            <a:avLst/>
          </a:prstGeom>
          <a:noFill/>
          <a:ln>
            <a:noFill/>
          </a:ln>
        </p:spPr>
      </p:pic>
      <p:pic>
        <p:nvPicPr>
          <p:cNvPr id="3048" name="Google Shape;3048;p196" descr="Immagine che contiene testo, diagramma, Diagramma, schermata&#10;&#10;Descrizione generata automaticamente"/>
          <p:cNvPicPr preferRelativeResize="0"/>
          <p:nvPr/>
        </p:nvPicPr>
        <p:blipFill rotWithShape="1">
          <a:blip r:embed="rId6">
            <a:alphaModFix/>
          </a:blip>
          <a:srcRect/>
          <a:stretch/>
        </p:blipFill>
        <p:spPr>
          <a:xfrm>
            <a:off x="4949787" y="1597910"/>
            <a:ext cx="4996563" cy="3065956"/>
          </a:xfrm>
          <a:prstGeom prst="rect">
            <a:avLst/>
          </a:prstGeom>
          <a:noFill/>
          <a:ln>
            <a:noFill/>
          </a:ln>
        </p:spPr>
      </p:pic>
    </p:spTree>
  </p:cSld>
  <p:clrMapOvr>
    <a:masterClrMapping/>
  </p:clrMapOvr>
  <p:transition spd="slow">
    <p:push/>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053"/>
        <p:cNvGrpSpPr/>
        <p:nvPr/>
      </p:nvGrpSpPr>
      <p:grpSpPr>
        <a:xfrm>
          <a:off x="0" y="0"/>
          <a:ext cx="0" cy="0"/>
          <a:chOff x="0" y="0"/>
          <a:chExt cx="0" cy="0"/>
        </a:xfrm>
      </p:grpSpPr>
      <p:sp>
        <p:nvSpPr>
          <p:cNvPr id="3054" name="Google Shape;3054;p197"/>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10 ore – 5/30</a:t>
            </a:r>
            <a:endParaRPr/>
          </a:p>
        </p:txBody>
      </p:sp>
      <p:pic>
        <p:nvPicPr>
          <p:cNvPr id="3055" name="Google Shape;3055;p19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056" name="Google Shape;3056;p19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057" name="Google Shape;3057;p19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8" name="Google Shape;3058;p19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9" name="Google Shape;3059;p19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0" name="Google Shape;3060;p197"/>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D&amp;R_I to D&amp;R_P</a:t>
            </a:r>
            <a:endParaRPr/>
          </a:p>
        </p:txBody>
      </p:sp>
      <p:sp>
        <p:nvSpPr>
          <p:cNvPr id="3061" name="Google Shape;3061;p197"/>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3062" name="Google Shape;3062;p197" descr="Immagine che contiene testo, diagramma, Diagramma, linea&#10;&#10;Descrizione generata automaticamente"/>
          <p:cNvPicPr preferRelativeResize="0"/>
          <p:nvPr/>
        </p:nvPicPr>
        <p:blipFill rotWithShape="1">
          <a:blip r:embed="rId5">
            <a:alphaModFix/>
          </a:blip>
          <a:srcRect/>
          <a:stretch/>
        </p:blipFill>
        <p:spPr>
          <a:xfrm>
            <a:off x="12208" y="1611136"/>
            <a:ext cx="4953457" cy="3039504"/>
          </a:xfrm>
          <a:prstGeom prst="rect">
            <a:avLst/>
          </a:prstGeom>
          <a:noFill/>
          <a:ln>
            <a:noFill/>
          </a:ln>
        </p:spPr>
      </p:pic>
      <p:pic>
        <p:nvPicPr>
          <p:cNvPr id="3063" name="Google Shape;3063;p197" descr="Immagine che contiene testo, Diagramma, diagramma, linea&#10;&#10;Descrizione generata automaticamente"/>
          <p:cNvPicPr preferRelativeResize="0"/>
          <p:nvPr/>
        </p:nvPicPr>
        <p:blipFill rotWithShape="1">
          <a:blip r:embed="rId6">
            <a:alphaModFix/>
          </a:blip>
          <a:srcRect/>
          <a:stretch/>
        </p:blipFill>
        <p:spPr>
          <a:xfrm>
            <a:off x="4965665" y="1660946"/>
            <a:ext cx="4940335" cy="3018638"/>
          </a:xfrm>
          <a:prstGeom prst="rect">
            <a:avLst/>
          </a:prstGeom>
          <a:noFill/>
          <a:ln>
            <a:noFill/>
          </a:ln>
        </p:spPr>
      </p:pic>
    </p:spTree>
  </p:cSld>
  <p:clrMapOvr>
    <a:masterClrMapping/>
  </p:clrMapOvr>
  <p:transition spd="slow">
    <p:push/>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69" name="Google Shape;3069;p198"/>
          <p:cNvSpPr txBox="1">
            <a:spLocks noGrp="1"/>
          </p:cNvSpPr>
          <p:nvPr>
            <p:ph type="ctrTitle"/>
          </p:nvPr>
        </p:nvSpPr>
        <p:spPr>
          <a:xfrm>
            <a:off x="2360712" y="100967"/>
            <a:ext cx="460851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10 ore – 5/30</a:t>
            </a:r>
            <a:endParaRPr/>
          </a:p>
        </p:txBody>
      </p:sp>
      <p:pic>
        <p:nvPicPr>
          <p:cNvPr id="3070" name="Google Shape;3070;p19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071" name="Google Shape;3071;p19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072" name="Google Shape;3072;p19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3" name="Google Shape;3073;p19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4" name="Google Shape;3074;p19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5" name="Google Shape;3075;p198"/>
          <p:cNvSpPr txBox="1"/>
          <p:nvPr/>
        </p:nvSpPr>
        <p:spPr>
          <a:xfrm>
            <a:off x="5961112" y="1257193"/>
            <a:ext cx="3456384"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Migliori tra 120 D&amp;R_I to D&amp;R_P</a:t>
            </a:r>
            <a:endParaRPr/>
          </a:p>
        </p:txBody>
      </p:sp>
      <p:sp>
        <p:nvSpPr>
          <p:cNvPr id="3076" name="Google Shape;3076;p198"/>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3077" name="Google Shape;3077;p198" descr="Immagine che contiene testo, diagramma, Diagramma, linea&#10;&#10;Descrizione generata automaticamente"/>
          <p:cNvPicPr preferRelativeResize="0"/>
          <p:nvPr/>
        </p:nvPicPr>
        <p:blipFill rotWithShape="1">
          <a:blip r:embed="rId5">
            <a:alphaModFix/>
          </a:blip>
          <a:srcRect/>
          <a:stretch/>
        </p:blipFill>
        <p:spPr>
          <a:xfrm>
            <a:off x="12208" y="1611136"/>
            <a:ext cx="4953457" cy="3039504"/>
          </a:xfrm>
          <a:prstGeom prst="rect">
            <a:avLst/>
          </a:prstGeom>
          <a:noFill/>
          <a:ln>
            <a:noFill/>
          </a:ln>
        </p:spPr>
      </p:pic>
      <p:pic>
        <p:nvPicPr>
          <p:cNvPr id="3078" name="Google Shape;3078;p198" descr="Immagine che contiene testo, Diagramma, schermata, diagramma&#10;&#10;Descrizione generata automaticamente"/>
          <p:cNvPicPr preferRelativeResize="0"/>
          <p:nvPr/>
        </p:nvPicPr>
        <p:blipFill rotWithShape="1">
          <a:blip r:embed="rId6">
            <a:alphaModFix/>
          </a:blip>
          <a:srcRect/>
          <a:stretch/>
        </p:blipFill>
        <p:spPr>
          <a:xfrm>
            <a:off x="4953000" y="1606308"/>
            <a:ext cx="4953458" cy="3039505"/>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2"/>
          <p:cNvSpPr/>
          <p:nvPr/>
        </p:nvSpPr>
        <p:spPr>
          <a:xfrm>
            <a:off x="344488" y="3287838"/>
            <a:ext cx="9074150" cy="11079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800"/>
              <a:buFont typeface="Arial"/>
              <a:buNone/>
            </a:pPr>
            <a:r>
              <a:rPr lang="it-IT" sz="4800" b="0" i="0" u="none" strike="noStrike" cap="small">
                <a:solidFill>
                  <a:schemeClr val="dk1"/>
                </a:solidFill>
                <a:latin typeface="Times New Roman"/>
                <a:ea typeface="Times New Roman"/>
                <a:cs typeface="Times New Roman"/>
                <a:sym typeface="Times New Roman"/>
              </a:rPr>
              <a:t>Ricerca Operativa</a:t>
            </a:r>
            <a:endParaRPr sz="4800" b="0" i="0" u="none" strike="noStrike" cap="none">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pic>
        <p:nvPicPr>
          <p:cNvPr id="32" name="Google Shape;32;p2" descr="Unife_nero JPG"/>
          <p:cNvPicPr preferRelativeResize="0"/>
          <p:nvPr/>
        </p:nvPicPr>
        <p:blipFill rotWithShape="1">
          <a:blip r:embed="rId3">
            <a:alphaModFix/>
          </a:blip>
          <a:srcRect/>
          <a:stretch/>
        </p:blipFill>
        <p:spPr>
          <a:xfrm>
            <a:off x="776289" y="527051"/>
            <a:ext cx="2836291" cy="1249516"/>
          </a:xfrm>
          <a:prstGeom prst="rect">
            <a:avLst/>
          </a:prstGeom>
          <a:noFill/>
          <a:ln>
            <a:noFill/>
          </a:ln>
        </p:spPr>
      </p:pic>
      <p:pic>
        <p:nvPicPr>
          <p:cNvPr id="33" name="Google Shape;33;p2"/>
          <p:cNvPicPr preferRelativeResize="0"/>
          <p:nvPr/>
        </p:nvPicPr>
        <p:blipFill rotWithShape="1">
          <a:blip r:embed="rId4">
            <a:alphaModFix/>
          </a:blip>
          <a:srcRect/>
          <a:stretch/>
        </p:blipFill>
        <p:spPr>
          <a:xfrm>
            <a:off x="5618099" y="797641"/>
            <a:ext cx="3541678" cy="708336"/>
          </a:xfrm>
          <a:prstGeom prst="rect">
            <a:avLst/>
          </a:prstGeom>
          <a:noFill/>
          <a:ln>
            <a:noFill/>
          </a:ln>
        </p:spPr>
      </p:pic>
      <p:sp>
        <p:nvSpPr>
          <p:cNvPr id="34" name="Google Shape;34;p2"/>
          <p:cNvSpPr txBox="1"/>
          <p:nvPr/>
        </p:nvSpPr>
        <p:spPr>
          <a:xfrm>
            <a:off x="898044" y="2267387"/>
            <a:ext cx="81099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2000" b="0" i="0" u="none" strike="noStrike" cap="none">
                <a:solidFill>
                  <a:schemeClr val="dk1"/>
                </a:solidFill>
                <a:latin typeface="Times New Roman"/>
                <a:ea typeface="Times New Roman"/>
                <a:cs typeface="Times New Roman"/>
                <a:sym typeface="Times New Roman"/>
              </a:rPr>
              <a:t>Luca</a:t>
            </a:r>
            <a:r>
              <a:rPr lang="it-IT" sz="1800" b="0" i="0" u="none" strike="noStrike" cap="none">
                <a:solidFill>
                  <a:schemeClr val="dk1"/>
                </a:solidFill>
                <a:latin typeface="Calibri"/>
                <a:ea typeface="Calibri"/>
                <a:cs typeface="Calibri"/>
                <a:sym typeface="Calibri"/>
              </a:rPr>
              <a:t> </a:t>
            </a:r>
            <a:r>
              <a:rPr lang="it-IT" sz="2000" b="0" i="0" u="none" strike="noStrike" cap="none">
                <a:solidFill>
                  <a:schemeClr val="dk1"/>
                </a:solidFill>
                <a:latin typeface="Times New Roman"/>
                <a:ea typeface="Times New Roman"/>
                <a:cs typeface="Times New Roman"/>
                <a:sym typeface="Times New Roman"/>
              </a:rPr>
              <a:t>Paulon 179582  Damiano Bressanin 138075 Claudio Cuciniello 179347</a:t>
            </a:r>
            <a:endParaRPr/>
          </a:p>
        </p:txBody>
      </p:sp>
      <p:sp>
        <p:nvSpPr>
          <p:cNvPr id="35" name="Google Shape;35;p2"/>
          <p:cNvSpPr/>
          <p:nvPr/>
        </p:nvSpPr>
        <p:spPr>
          <a:xfrm>
            <a:off x="415925" y="4372974"/>
            <a:ext cx="907415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3600"/>
              <a:buFont typeface="Arial"/>
              <a:buNone/>
            </a:pPr>
            <a:r>
              <a:rPr lang="it-IT" sz="3600" b="0" u="none" cap="small">
                <a:solidFill>
                  <a:schemeClr val="dk1"/>
                </a:solidFill>
                <a:latin typeface="Times New Roman"/>
                <a:ea typeface="Times New Roman"/>
                <a:cs typeface="Times New Roman"/>
                <a:sym typeface="Times New Roman"/>
              </a:rPr>
              <a:t>Orienteering problem con time windows</a:t>
            </a:r>
            <a:endParaRPr sz="3600" b="0" u="none">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Arial"/>
              <a:buNone/>
            </a:pPr>
            <a:endParaRPr sz="1800" b="0" u="none">
              <a:solidFill>
                <a:schemeClr val="dk1"/>
              </a:solidFill>
              <a:latin typeface="Times New Roman"/>
              <a:ea typeface="Times New Roman"/>
              <a:cs typeface="Times New Roman"/>
              <a:sym typeface="Times New Roman"/>
            </a:endParaRPr>
          </a:p>
        </p:txBody>
      </p:sp>
      <p:sp>
        <p:nvSpPr>
          <p:cNvPr id="36" name="Google Shape;36;p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37;p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38;p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ctrTitle"/>
          </p:nvPr>
        </p:nvSpPr>
        <p:spPr>
          <a:xfrm>
            <a:off x="920552" y="590697"/>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Generatore di istanze (3/3)</a:t>
            </a:r>
            <a:endParaRPr/>
          </a:p>
        </p:txBody>
      </p:sp>
      <p:sp>
        <p:nvSpPr>
          <p:cNvPr id="252" name="Google Shape;252;p20"/>
          <p:cNvSpPr txBox="1"/>
          <p:nvPr/>
        </p:nvSpPr>
        <p:spPr>
          <a:xfrm>
            <a:off x="200472" y="1582973"/>
            <a:ext cx="9416021" cy="34163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it-IT" sz="1800" b="0" i="0" u="none" strike="noStrike" cap="none">
                <a:solidFill>
                  <a:srgbClr val="000000"/>
                </a:solidFill>
                <a:latin typeface="Times New Roman"/>
                <a:ea typeface="Times New Roman"/>
                <a:cs typeface="Times New Roman"/>
                <a:sym typeface="Times New Roman"/>
              </a:rPr>
              <a:t>Si pone ora il focus su come si campiona una TW in un singolo segmento temporale (ad esempio il primo):</a:t>
            </a:r>
            <a:endParaRPr/>
          </a:p>
          <a:p>
            <a:pPr marL="742950" marR="0" lvl="1" indent="-285750" algn="l" rtl="0">
              <a:lnSpc>
                <a:spcPct val="100000"/>
              </a:lnSpc>
              <a:spcBef>
                <a:spcPts val="0"/>
              </a:spcBef>
              <a:spcAft>
                <a:spcPts val="0"/>
              </a:spcAft>
              <a:buClr>
                <a:srgbClr val="000000"/>
              </a:buClr>
              <a:buSzPts val="1800"/>
              <a:buFont typeface="Noto Sans Symbols"/>
              <a:buChar char="❑"/>
            </a:pPr>
            <a:r>
              <a:rPr lang="it-IT" sz="1800" b="0" i="0" u="none" strike="noStrike" cap="none">
                <a:solidFill>
                  <a:srgbClr val="000000"/>
                </a:solidFill>
                <a:latin typeface="Times New Roman"/>
                <a:ea typeface="Times New Roman"/>
                <a:cs typeface="Times New Roman"/>
                <a:sym typeface="Times New Roman"/>
              </a:rPr>
              <a:t>Si divide il segmento prima in due parti e ognuna delle due parti viene ulteriormente divisa in tre</a:t>
            </a:r>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742950" marR="0" lvl="1"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800100" marR="0" lvl="1" indent="-342900" algn="l" rtl="0">
              <a:lnSpc>
                <a:spcPct val="100000"/>
              </a:lnSpc>
              <a:spcBef>
                <a:spcPts val="0"/>
              </a:spcBef>
              <a:spcAft>
                <a:spcPts val="0"/>
              </a:spcAft>
              <a:buClr>
                <a:srgbClr val="000000"/>
              </a:buClr>
              <a:buSzPts val="1800"/>
              <a:buFont typeface="Noto Sans Symbols"/>
              <a:buChar char="❑"/>
            </a:pPr>
            <a:r>
              <a:rPr lang="it-IT" sz="1800" b="0" i="0" u="none" strike="noStrike" cap="none">
                <a:solidFill>
                  <a:srgbClr val="000000"/>
                </a:solidFill>
                <a:latin typeface="Times New Roman"/>
                <a:ea typeface="Times New Roman"/>
                <a:cs typeface="Times New Roman"/>
                <a:sym typeface="Times New Roman"/>
              </a:rPr>
              <a:t>Da ognuno dei due segmenti centrali si campiona un valore casuale:</a:t>
            </a:r>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a:p>
            <a:pPr marL="457200" marR="0" lvl="1"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p:txBody>
      </p:sp>
      <p:pic>
        <p:nvPicPr>
          <p:cNvPr id="253" name="Google Shape;253;p2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54" name="Google Shape;254;p20"/>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255" name="Google Shape;255;p20" descr="Immagine che contiene linea, diagramma, Carattere, schermata&#10;&#10;Descrizione generata automaticamente"/>
          <p:cNvPicPr preferRelativeResize="0"/>
          <p:nvPr/>
        </p:nvPicPr>
        <p:blipFill rotWithShape="1">
          <a:blip r:embed="rId5">
            <a:alphaModFix/>
          </a:blip>
          <a:srcRect/>
          <a:stretch/>
        </p:blipFill>
        <p:spPr>
          <a:xfrm>
            <a:off x="2127775" y="2819419"/>
            <a:ext cx="5273497" cy="533446"/>
          </a:xfrm>
          <a:prstGeom prst="rect">
            <a:avLst/>
          </a:prstGeom>
          <a:noFill/>
          <a:ln>
            <a:noFill/>
          </a:ln>
        </p:spPr>
      </p:pic>
      <p:pic>
        <p:nvPicPr>
          <p:cNvPr id="256" name="Google Shape;256;p20" descr="Immagine che contiene diagramma, linea, schermata, design&#10;&#10;Descrizione generata automaticamente"/>
          <p:cNvPicPr preferRelativeResize="0"/>
          <p:nvPr/>
        </p:nvPicPr>
        <p:blipFill rotWithShape="1">
          <a:blip r:embed="rId6">
            <a:alphaModFix/>
          </a:blip>
          <a:srcRect/>
          <a:stretch/>
        </p:blipFill>
        <p:spPr>
          <a:xfrm>
            <a:off x="1208584" y="4087880"/>
            <a:ext cx="5349704" cy="1379340"/>
          </a:xfrm>
          <a:prstGeom prst="rect">
            <a:avLst/>
          </a:prstGeom>
          <a:noFill/>
          <a:ln>
            <a:noFill/>
          </a:ln>
        </p:spPr>
      </p:pic>
      <p:sp>
        <p:nvSpPr>
          <p:cNvPr id="257" name="Google Shape;257;p2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8" name="Google Shape;258;p2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9" name="Google Shape;259;p2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0" name="Google Shape;260;p20"/>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1" name="Google Shape;261;p20"/>
          <p:cNvSpPr txBox="1"/>
          <p:nvPr/>
        </p:nvSpPr>
        <p:spPr>
          <a:xfrm>
            <a:off x="3264990" y="5929817"/>
            <a:ext cx="164660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800"/>
              <a:buFont typeface="Calibri"/>
              <a:buNone/>
            </a:pPr>
            <a:r>
              <a:rPr lang="it-IT" sz="2800" b="1" i="0" u="none" strike="noStrike" cap="none">
                <a:solidFill>
                  <a:srgbClr val="FF0000"/>
                </a:solidFill>
                <a:latin typeface="Calibri"/>
                <a:ea typeface="Calibri"/>
                <a:cs typeface="Calibri"/>
                <a:sym typeface="Calibri"/>
              </a:rPr>
              <a:t>(       ,       )</a:t>
            </a:r>
            <a:endParaRPr/>
          </a:p>
        </p:txBody>
      </p:sp>
      <p:cxnSp>
        <p:nvCxnSpPr>
          <p:cNvPr id="262" name="Google Shape;262;p20"/>
          <p:cNvCxnSpPr/>
          <p:nvPr/>
        </p:nvCxnSpPr>
        <p:spPr>
          <a:xfrm>
            <a:off x="2936164" y="5467220"/>
            <a:ext cx="864095" cy="63198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63" name="Google Shape;263;p20"/>
          <p:cNvCxnSpPr/>
          <p:nvPr/>
        </p:nvCxnSpPr>
        <p:spPr>
          <a:xfrm flipH="1">
            <a:off x="4376326" y="5413346"/>
            <a:ext cx="611067" cy="685854"/>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
        <p:nvSpPr>
          <p:cNvPr id="264" name="Google Shape;264;p20"/>
          <p:cNvSpPr txBox="1"/>
          <p:nvPr/>
        </p:nvSpPr>
        <p:spPr>
          <a:xfrm>
            <a:off x="5806619" y="5214551"/>
            <a:ext cx="4087173" cy="120032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dirty="0">
                <a:solidFill>
                  <a:srgbClr val="000000"/>
                </a:solidFill>
                <a:latin typeface="Times New Roman"/>
                <a:ea typeface="Times New Roman"/>
                <a:cs typeface="Times New Roman"/>
                <a:sym typeface="Times New Roman"/>
              </a:rPr>
              <a:t>Proprietà fondamentali:</a:t>
            </a:r>
            <a:endParaRPr dirty="0"/>
          </a:p>
          <a:p>
            <a:pPr marL="285750" marR="0" lvl="0" indent="-285750" algn="l" rtl="0">
              <a:lnSpc>
                <a:spcPct val="100000"/>
              </a:lnSpc>
              <a:spcBef>
                <a:spcPts val="0"/>
              </a:spcBef>
              <a:spcAft>
                <a:spcPts val="0"/>
              </a:spcAft>
              <a:buClr>
                <a:srgbClr val="000000"/>
              </a:buClr>
              <a:buSzPts val="1800"/>
              <a:buFont typeface="Arial"/>
              <a:buChar char="•"/>
            </a:pPr>
            <a:r>
              <a:rPr lang="it-IT" sz="1800" b="0" i="0" u="none" strike="noStrike" cap="none" dirty="0">
                <a:solidFill>
                  <a:srgbClr val="000000"/>
                </a:solidFill>
                <a:latin typeface="Times New Roman"/>
                <a:ea typeface="Times New Roman"/>
                <a:cs typeface="Times New Roman"/>
                <a:sym typeface="Times New Roman"/>
              </a:rPr>
              <a:t>TW ordinate in senso</a:t>
            </a:r>
            <a:r>
              <a:rPr lang="it-IT" sz="1800" dirty="0">
                <a:solidFill>
                  <a:srgbClr val="000000"/>
                </a:solidFill>
                <a:latin typeface="Times New Roman"/>
                <a:ea typeface="Times New Roman"/>
                <a:cs typeface="Times New Roman"/>
                <a:sym typeface="Times New Roman"/>
              </a:rPr>
              <a:t> crescente</a:t>
            </a:r>
            <a:endParaRPr dirty="0"/>
          </a:p>
          <a:p>
            <a:pPr marL="285750" marR="0" lvl="0" indent="-285750" algn="l" rtl="0">
              <a:lnSpc>
                <a:spcPct val="100000"/>
              </a:lnSpc>
              <a:spcBef>
                <a:spcPts val="0"/>
              </a:spcBef>
              <a:spcAft>
                <a:spcPts val="0"/>
              </a:spcAft>
              <a:buClr>
                <a:srgbClr val="000000"/>
              </a:buClr>
              <a:buSzPts val="1800"/>
              <a:buFont typeface="Arial"/>
              <a:buChar char="•"/>
            </a:pPr>
            <a:r>
              <a:rPr lang="it-IT" sz="1800" b="0" i="0" u="none" strike="noStrike" cap="none" dirty="0">
                <a:solidFill>
                  <a:srgbClr val="000000"/>
                </a:solidFill>
                <a:latin typeface="Times New Roman"/>
                <a:ea typeface="Times New Roman"/>
                <a:cs typeface="Times New Roman"/>
                <a:sym typeface="Times New Roman"/>
              </a:rPr>
              <a:t>Tempo minimo di apertura garantito</a:t>
            </a:r>
            <a:endParaRPr dirty="0"/>
          </a:p>
          <a:p>
            <a:pPr marL="285750" marR="0" lvl="0" indent="-285750" algn="l" rtl="0">
              <a:lnSpc>
                <a:spcPct val="100000"/>
              </a:lnSpc>
              <a:spcBef>
                <a:spcPts val="0"/>
              </a:spcBef>
              <a:spcAft>
                <a:spcPts val="0"/>
              </a:spcAft>
              <a:buClr>
                <a:srgbClr val="000000"/>
              </a:buClr>
              <a:buSzPts val="1800"/>
              <a:buFont typeface="Arial"/>
              <a:buChar char="•"/>
            </a:pPr>
            <a:r>
              <a:rPr lang="it-IT" sz="1800" dirty="0">
                <a:solidFill>
                  <a:srgbClr val="000000"/>
                </a:solidFill>
                <a:latin typeface="Times New Roman"/>
                <a:ea typeface="Times New Roman"/>
                <a:cs typeface="Times New Roman"/>
                <a:sym typeface="Times New Roman"/>
              </a:rPr>
              <a:t>Distanziamento delle TW</a:t>
            </a:r>
            <a:endParaRPr sz="1800" b="0" i="0" u="none" strike="noStrike" cap="none" dirty="0">
              <a:solidFill>
                <a:srgbClr val="000000"/>
              </a:solidFill>
              <a:latin typeface="Times New Roman"/>
              <a:ea typeface="Times New Roman"/>
              <a:cs typeface="Times New Roman"/>
              <a:sym typeface="Times New Roman"/>
            </a:endParaRPr>
          </a:p>
        </p:txBody>
      </p:sp>
      <p:sp>
        <p:nvSpPr>
          <p:cNvPr id="265" name="Google Shape;265;p20"/>
          <p:cNvSpPr/>
          <p:nvPr/>
        </p:nvSpPr>
        <p:spPr>
          <a:xfrm>
            <a:off x="2940730" y="2813157"/>
            <a:ext cx="716125" cy="39702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20"/>
          <p:cNvSpPr/>
          <p:nvPr/>
        </p:nvSpPr>
        <p:spPr>
          <a:xfrm>
            <a:off x="5749044" y="2815948"/>
            <a:ext cx="648069" cy="397028"/>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7" name="Google Shape;267;p20" descr="Chiudi con riempimento a tinta unita"/>
          <p:cNvPicPr preferRelativeResize="0"/>
          <p:nvPr/>
        </p:nvPicPr>
        <p:blipFill rotWithShape="1">
          <a:blip r:embed="rId7">
            <a:alphaModFix/>
          </a:blip>
          <a:srcRect/>
          <a:stretch/>
        </p:blipFill>
        <p:spPr>
          <a:xfrm>
            <a:off x="4579415" y="2799003"/>
            <a:ext cx="411182" cy="411182"/>
          </a:xfrm>
          <a:prstGeom prst="rect">
            <a:avLst/>
          </a:prstGeom>
          <a:noFill/>
          <a:ln>
            <a:noFill/>
          </a:ln>
        </p:spPr>
      </p:pic>
      <p:sp>
        <p:nvSpPr>
          <p:cNvPr id="268" name="Google Shape;268;p20"/>
          <p:cNvSpPr txBox="1"/>
          <p:nvPr/>
        </p:nvSpPr>
        <p:spPr>
          <a:xfrm>
            <a:off x="7508978" y="3922075"/>
            <a:ext cx="1999808" cy="1077218"/>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it-IT" sz="1600">
                <a:solidFill>
                  <a:schemeClr val="dk1"/>
                </a:solidFill>
                <a:latin typeface="Times New Roman"/>
                <a:ea typeface="Times New Roman"/>
                <a:cs typeface="Times New Roman"/>
                <a:sym typeface="Times New Roman"/>
              </a:rPr>
              <a:t>Nota: con 4 TW ogni segmento piccolo vale circa 1/24 di giornata, quindi 1 ora.</a:t>
            </a:r>
            <a:endParaRPr/>
          </a:p>
        </p:txBody>
      </p:sp>
      <p:pic>
        <p:nvPicPr>
          <p:cNvPr id="269" name="Google Shape;269;p20" descr="Lente di ingrandimento con riempimento a tinta unita"/>
          <p:cNvPicPr preferRelativeResize="0"/>
          <p:nvPr/>
        </p:nvPicPr>
        <p:blipFill rotWithShape="1">
          <a:blip r:embed="rId8">
            <a:alphaModFix/>
          </a:blip>
          <a:srcRect/>
          <a:stretch/>
        </p:blipFill>
        <p:spPr>
          <a:xfrm flipH="1">
            <a:off x="1261230" y="2837172"/>
            <a:ext cx="685854" cy="685854"/>
          </a:xfrm>
          <a:prstGeom prst="rect">
            <a:avLst/>
          </a:prstGeom>
          <a:noFill/>
          <a:ln>
            <a:noFill/>
          </a:ln>
        </p:spPr>
      </p:pic>
      <p:cxnSp>
        <p:nvCxnSpPr>
          <p:cNvPr id="270" name="Google Shape;270;p20"/>
          <p:cNvCxnSpPr/>
          <p:nvPr/>
        </p:nvCxnSpPr>
        <p:spPr>
          <a:xfrm>
            <a:off x="2288704" y="2514531"/>
            <a:ext cx="0" cy="645281"/>
          </a:xfrm>
          <a:prstGeom prst="straightConnector1">
            <a:avLst/>
          </a:prstGeom>
          <a:noFill/>
          <a:ln w="762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cxnSp>
        <p:nvCxnSpPr>
          <p:cNvPr id="271" name="Google Shape;271;p20"/>
          <p:cNvCxnSpPr/>
          <p:nvPr/>
        </p:nvCxnSpPr>
        <p:spPr>
          <a:xfrm>
            <a:off x="7257256" y="2514531"/>
            <a:ext cx="0" cy="645281"/>
          </a:xfrm>
          <a:prstGeom prst="straightConnector1">
            <a:avLst/>
          </a:prstGeom>
          <a:noFill/>
          <a:ln w="762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sp>
        <p:nvSpPr>
          <p:cNvPr id="272" name="Google Shape;272;p20"/>
          <p:cNvSpPr/>
          <p:nvPr/>
        </p:nvSpPr>
        <p:spPr>
          <a:xfrm>
            <a:off x="1947084" y="2564905"/>
            <a:ext cx="5832648" cy="1003334"/>
          </a:xfrm>
          <a:prstGeom prst="ellipse">
            <a:avLst/>
          </a:prstGeom>
          <a:noFill/>
          <a:ln w="28575" cap="flat" cmpd="sng">
            <a:solidFill>
              <a:srgbClr val="7030A0"/>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9"/>
                                        </p:tgtEl>
                                      </p:cBhvr>
                                    </p:animEffect>
                                    <p:set>
                                      <p:cBhvr>
                                        <p:cTn id="7" dur="1" fill="hold">
                                          <p:stCondLst>
                                            <p:cond delay="500"/>
                                          </p:stCondLst>
                                        </p:cTn>
                                        <p:tgtEl>
                                          <p:spTgt spid="26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fade">
                                      <p:cBhvr>
                                        <p:cTn id="12" dur="500"/>
                                        <p:tgtEl>
                                          <p:spTgt spid="2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1"/>
                                        </p:tgtEl>
                                        <p:attrNameLst>
                                          <p:attrName>style.visibility</p:attrName>
                                        </p:attrNameLst>
                                      </p:cBhvr>
                                      <p:to>
                                        <p:strVal val="visible"/>
                                      </p:to>
                                    </p:set>
                                    <p:animEffect transition="in" filter="fade">
                                      <p:cBhvr>
                                        <p:cTn id="17" dur="500"/>
                                        <p:tgtEl>
                                          <p:spTgt spid="261"/>
                                        </p:tgtEl>
                                      </p:cBhvr>
                                    </p:animEffect>
                                  </p:childTnLst>
                                </p:cTn>
                              </p:par>
                              <p:par>
                                <p:cTn id="18" presetID="10" presetClass="entr" presetSubtype="0" fill="hold" nodeType="withEffect">
                                  <p:stCondLst>
                                    <p:cond delay="0"/>
                                  </p:stCondLst>
                                  <p:childTnLst>
                                    <p:set>
                                      <p:cBhvr>
                                        <p:cTn id="19" dur="1" fill="hold">
                                          <p:stCondLst>
                                            <p:cond delay="0"/>
                                          </p:stCondLst>
                                        </p:cTn>
                                        <p:tgtEl>
                                          <p:spTgt spid="262"/>
                                        </p:tgtEl>
                                        <p:attrNameLst>
                                          <p:attrName>style.visibility</p:attrName>
                                        </p:attrNameLst>
                                      </p:cBhvr>
                                      <p:to>
                                        <p:strVal val="visible"/>
                                      </p:to>
                                    </p:set>
                                    <p:animEffect transition="in" filter="fade">
                                      <p:cBhvr>
                                        <p:cTn id="20" dur="500"/>
                                        <p:tgtEl>
                                          <p:spTgt spid="262"/>
                                        </p:tgtEl>
                                      </p:cBhvr>
                                    </p:animEffect>
                                  </p:childTnLst>
                                </p:cTn>
                              </p:par>
                              <p:par>
                                <p:cTn id="21" presetID="10" presetClass="entr" presetSubtype="0" fill="hold" nodeType="withEffect">
                                  <p:stCondLst>
                                    <p:cond delay="0"/>
                                  </p:stCondLst>
                                  <p:childTnLst>
                                    <p:set>
                                      <p:cBhvr>
                                        <p:cTn id="22" dur="1" fill="hold">
                                          <p:stCondLst>
                                            <p:cond delay="0"/>
                                          </p:stCondLst>
                                        </p:cTn>
                                        <p:tgtEl>
                                          <p:spTgt spid="263"/>
                                        </p:tgtEl>
                                        <p:attrNameLst>
                                          <p:attrName>style.visibility</p:attrName>
                                        </p:attrNameLst>
                                      </p:cBhvr>
                                      <p:to>
                                        <p:strVal val="visible"/>
                                      </p:to>
                                    </p:set>
                                    <p:animEffect transition="in" filter="fade">
                                      <p:cBhvr>
                                        <p:cTn id="23" dur="500"/>
                                        <p:tgtEl>
                                          <p:spTgt spid="26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500"/>
                                        <p:tgtEl>
                                          <p:spTgt spid="2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4"/>
                                        </p:tgtEl>
                                        <p:attrNameLst>
                                          <p:attrName>style.visibility</p:attrName>
                                        </p:attrNameLst>
                                      </p:cBhvr>
                                      <p:to>
                                        <p:strVal val="visible"/>
                                      </p:to>
                                    </p:set>
                                    <p:animEffect transition="in" filter="fade">
                                      <p:cBhvr>
                                        <p:cTn id="3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3083"/>
        <p:cNvGrpSpPr/>
        <p:nvPr/>
      </p:nvGrpSpPr>
      <p:grpSpPr>
        <a:xfrm>
          <a:off x="0" y="0"/>
          <a:ext cx="0" cy="0"/>
          <a:chOff x="0" y="0"/>
          <a:chExt cx="0" cy="0"/>
        </a:xfrm>
      </p:grpSpPr>
      <p:sp>
        <p:nvSpPr>
          <p:cNvPr id="3084" name="Google Shape;3084;p199"/>
          <p:cNvSpPr txBox="1">
            <a:spLocks noGrp="1"/>
          </p:cNvSpPr>
          <p:nvPr>
            <p:ph type="ctrTitle"/>
          </p:nvPr>
        </p:nvSpPr>
        <p:spPr>
          <a:xfrm>
            <a:off x="2360712" y="100967"/>
            <a:ext cx="468052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10 ore – 5/30</a:t>
            </a:r>
            <a:endParaRPr/>
          </a:p>
        </p:txBody>
      </p:sp>
      <p:pic>
        <p:nvPicPr>
          <p:cNvPr id="3085" name="Google Shape;3085;p19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086" name="Google Shape;3086;p19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087" name="Google Shape;3087;p19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8" name="Google Shape;3088;p19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9" name="Google Shape;3089;p19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0" name="Google Shape;3090;p199"/>
          <p:cNvSpPr txBox="1"/>
          <p:nvPr/>
        </p:nvSpPr>
        <p:spPr>
          <a:xfrm>
            <a:off x="5961112" y="1257193"/>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D&amp;R_P to D&amp;R_I</a:t>
            </a:r>
            <a:endParaRPr/>
          </a:p>
        </p:txBody>
      </p:sp>
      <p:sp>
        <p:nvSpPr>
          <p:cNvPr id="3091" name="Google Shape;3091;p199"/>
          <p:cNvSpPr txBox="1"/>
          <p:nvPr/>
        </p:nvSpPr>
        <p:spPr>
          <a:xfrm>
            <a:off x="1154326" y="125719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Soluzioni fornite dalle euristiche</a:t>
            </a:r>
            <a:endParaRPr/>
          </a:p>
        </p:txBody>
      </p:sp>
      <p:pic>
        <p:nvPicPr>
          <p:cNvPr id="3092" name="Google Shape;3092;p199" descr="Immagine che contiene testo, diagramma, Diagramma, linea&#10;&#10;Descrizione generata automaticamente"/>
          <p:cNvPicPr preferRelativeResize="0"/>
          <p:nvPr/>
        </p:nvPicPr>
        <p:blipFill rotWithShape="1">
          <a:blip r:embed="rId5">
            <a:alphaModFix/>
          </a:blip>
          <a:srcRect/>
          <a:stretch/>
        </p:blipFill>
        <p:spPr>
          <a:xfrm>
            <a:off x="12208" y="1611136"/>
            <a:ext cx="4953457" cy="3039504"/>
          </a:xfrm>
          <a:prstGeom prst="rect">
            <a:avLst/>
          </a:prstGeom>
          <a:noFill/>
          <a:ln>
            <a:noFill/>
          </a:ln>
        </p:spPr>
      </p:pic>
      <p:pic>
        <p:nvPicPr>
          <p:cNvPr id="3093" name="Google Shape;3093;p199" descr="Immagine che contiene testo, Diagramma, diagramma, schermata&#10;&#10;Descrizione generata automaticamente"/>
          <p:cNvPicPr preferRelativeResize="0"/>
          <p:nvPr/>
        </p:nvPicPr>
        <p:blipFill rotWithShape="1">
          <a:blip r:embed="rId6">
            <a:alphaModFix/>
          </a:blip>
          <a:srcRect/>
          <a:stretch/>
        </p:blipFill>
        <p:spPr>
          <a:xfrm>
            <a:off x="4974869" y="1611135"/>
            <a:ext cx="4954067" cy="3039879"/>
          </a:xfrm>
          <a:prstGeom prst="rect">
            <a:avLst/>
          </a:prstGeom>
          <a:noFill/>
          <a:ln>
            <a:noFill/>
          </a:ln>
        </p:spPr>
      </p:pic>
    </p:spTree>
  </p:cSld>
  <p:clrMapOvr>
    <a:masterClrMapping/>
  </p:clrMapOvr>
  <p:transition spd="slow">
    <p:push/>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3098"/>
        <p:cNvGrpSpPr/>
        <p:nvPr/>
      </p:nvGrpSpPr>
      <p:grpSpPr>
        <a:xfrm>
          <a:off x="0" y="0"/>
          <a:ext cx="0" cy="0"/>
          <a:chOff x="0" y="0"/>
          <a:chExt cx="0" cy="0"/>
        </a:xfrm>
      </p:grpSpPr>
      <p:sp>
        <p:nvSpPr>
          <p:cNvPr id="3099" name="Google Shape;3099;p200"/>
          <p:cNvSpPr txBox="1">
            <a:spLocks noGrp="1"/>
          </p:cNvSpPr>
          <p:nvPr>
            <p:ph type="ctrTitle"/>
          </p:nvPr>
        </p:nvSpPr>
        <p:spPr>
          <a:xfrm>
            <a:off x="2360711" y="100967"/>
            <a:ext cx="4680521"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30 attr - seed 17 – 10 ore – 5/30</a:t>
            </a:r>
            <a:endParaRPr/>
          </a:p>
        </p:txBody>
      </p:sp>
      <p:pic>
        <p:nvPicPr>
          <p:cNvPr id="3100" name="Google Shape;3100;p20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101" name="Google Shape;3101;p20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102" name="Google Shape;3102;p20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3" name="Google Shape;3103;p20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4" name="Google Shape;3104;p20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5" name="Google Shape;3105;p200"/>
          <p:cNvSpPr txBox="1"/>
          <p:nvPr/>
        </p:nvSpPr>
        <p:spPr>
          <a:xfrm>
            <a:off x="5097016" y="984718"/>
            <a:ext cx="3907025"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alg. miglioramento</a:t>
            </a:r>
            <a:endParaRPr/>
          </a:p>
        </p:txBody>
      </p:sp>
      <p:sp>
        <p:nvSpPr>
          <p:cNvPr id="3106" name="Google Shape;3106;p200"/>
          <p:cNvSpPr txBox="1"/>
          <p:nvPr/>
        </p:nvSpPr>
        <p:spPr>
          <a:xfrm>
            <a:off x="488504" y="996904"/>
            <a:ext cx="3198482"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euristiche</a:t>
            </a:r>
            <a:endParaRPr/>
          </a:p>
        </p:txBody>
      </p:sp>
      <p:sp>
        <p:nvSpPr>
          <p:cNvPr id="3107" name="Google Shape;3107;p200"/>
          <p:cNvSpPr txBox="1"/>
          <p:nvPr/>
        </p:nvSpPr>
        <p:spPr>
          <a:xfrm>
            <a:off x="2324132" y="6537402"/>
            <a:ext cx="4585509" cy="3539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b="1">
                <a:solidFill>
                  <a:schemeClr val="dk1"/>
                </a:solidFill>
                <a:latin typeface="Times New Roman"/>
                <a:ea typeface="Times New Roman"/>
                <a:cs typeface="Times New Roman"/>
                <a:sym typeface="Times New Roman"/>
              </a:rPr>
              <a:t>Tempi esecuzione raffinamento miglioramenti</a:t>
            </a:r>
            <a:endParaRPr/>
          </a:p>
        </p:txBody>
      </p:sp>
      <p:pic>
        <p:nvPicPr>
          <p:cNvPr id="3108" name="Google Shape;3108;p200" descr="Immagine che contiene testo, schermata, diagramma, schermo&#10;&#10;Descrizione generata automaticamente"/>
          <p:cNvPicPr preferRelativeResize="0"/>
          <p:nvPr/>
        </p:nvPicPr>
        <p:blipFill rotWithShape="1">
          <a:blip r:embed="rId5">
            <a:alphaModFix/>
          </a:blip>
          <a:srcRect/>
          <a:stretch/>
        </p:blipFill>
        <p:spPr>
          <a:xfrm>
            <a:off x="344488" y="1338661"/>
            <a:ext cx="3198482" cy="2517502"/>
          </a:xfrm>
          <a:prstGeom prst="rect">
            <a:avLst/>
          </a:prstGeom>
          <a:noFill/>
          <a:ln>
            <a:noFill/>
          </a:ln>
        </p:spPr>
      </p:pic>
      <p:pic>
        <p:nvPicPr>
          <p:cNvPr id="3109" name="Google Shape;3109;p200" descr="Immagine che contiene testo, schermata, schermo, Rettangolo&#10;&#10;Descrizione generata automaticamente"/>
          <p:cNvPicPr preferRelativeResize="0"/>
          <p:nvPr/>
        </p:nvPicPr>
        <p:blipFill rotWithShape="1">
          <a:blip r:embed="rId6">
            <a:alphaModFix/>
          </a:blip>
          <a:srcRect/>
          <a:stretch/>
        </p:blipFill>
        <p:spPr>
          <a:xfrm>
            <a:off x="5088834" y="1338661"/>
            <a:ext cx="3374145" cy="2687973"/>
          </a:xfrm>
          <a:prstGeom prst="rect">
            <a:avLst/>
          </a:prstGeom>
          <a:noFill/>
          <a:ln>
            <a:noFill/>
          </a:ln>
        </p:spPr>
      </p:pic>
      <p:pic>
        <p:nvPicPr>
          <p:cNvPr id="3110" name="Google Shape;3110;p200" descr="Immagine che contiene testo, schermata, schermo, Rettangolo&#10;&#10;Descrizione generata automaticamente"/>
          <p:cNvPicPr preferRelativeResize="0"/>
          <p:nvPr/>
        </p:nvPicPr>
        <p:blipFill rotWithShape="1">
          <a:blip r:embed="rId7">
            <a:alphaModFix/>
          </a:blip>
          <a:srcRect/>
          <a:stretch/>
        </p:blipFill>
        <p:spPr>
          <a:xfrm>
            <a:off x="2929813" y="3937424"/>
            <a:ext cx="3374145" cy="2687973"/>
          </a:xfrm>
          <a:prstGeom prst="rect">
            <a:avLst/>
          </a:prstGeom>
          <a:noFill/>
          <a:ln>
            <a:noFill/>
          </a:ln>
        </p:spPr>
      </p:pic>
    </p:spTree>
  </p:cSld>
  <p:clrMapOvr>
    <a:masterClrMapping/>
  </p:clrMapOvr>
  <p:transition spd="slow">
    <p:push/>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115"/>
        <p:cNvGrpSpPr/>
        <p:nvPr/>
      </p:nvGrpSpPr>
      <p:grpSpPr>
        <a:xfrm>
          <a:off x="0" y="0"/>
          <a:ext cx="0" cy="0"/>
          <a:chOff x="0" y="0"/>
          <a:chExt cx="0" cy="0"/>
        </a:xfrm>
      </p:grpSpPr>
      <p:sp>
        <p:nvSpPr>
          <p:cNvPr id="3116" name="Google Shape;3116;p201"/>
          <p:cNvSpPr txBox="1">
            <a:spLocks noGrp="1"/>
          </p:cNvSpPr>
          <p:nvPr>
            <p:ph type="ctrTitle"/>
          </p:nvPr>
        </p:nvSpPr>
        <p:spPr>
          <a:xfrm>
            <a:off x="659335" y="908720"/>
            <a:ext cx="868615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Conclusioni</a:t>
            </a:r>
            <a:endParaRPr/>
          </a:p>
        </p:txBody>
      </p:sp>
      <p:sp>
        <p:nvSpPr>
          <p:cNvPr id="3117" name="Google Shape;3117;p201"/>
          <p:cNvSpPr txBox="1"/>
          <p:nvPr/>
        </p:nvSpPr>
        <p:spPr>
          <a:xfrm>
            <a:off x="398119" y="1988841"/>
            <a:ext cx="9019377" cy="3447098"/>
          </a:xfrm>
          <a:prstGeom prst="rect">
            <a:avLst/>
          </a:prstGeom>
          <a:noFill/>
          <a:ln>
            <a:noFill/>
          </a:ln>
        </p:spPr>
        <p:txBody>
          <a:bodyPr spcFirstLastPara="1" wrap="square" lIns="91425" tIns="45700" rIns="91425" bIns="45700" anchor="t" anchorCtr="0">
            <a:spAutoFit/>
          </a:bodyPr>
          <a:lstStyle/>
          <a:p>
            <a:pPr marL="457200" marR="0" lvl="1" indent="0" algn="just" rtl="0">
              <a:spcBef>
                <a:spcPts val="0"/>
              </a:spcBef>
              <a:spcAft>
                <a:spcPts val="0"/>
              </a:spcAft>
              <a:buNone/>
            </a:pPr>
            <a:r>
              <a:rPr lang="it-IT" sz="2000" b="0" i="0" u="none" strike="noStrike" cap="none">
                <a:solidFill>
                  <a:schemeClr val="dk1"/>
                </a:solidFill>
                <a:latin typeface="Times New Roman"/>
                <a:ea typeface="Times New Roman"/>
                <a:cs typeface="Times New Roman"/>
                <a:sym typeface="Times New Roman"/>
              </a:rPr>
              <a:t>Il progetto al quale abbiamo lavorato ha destato l’interesse dell’intero gruppo, il quale ha avuto la possibilità di applicare gli algoritmi studiati durante il corso ad un problema che ha forti riscontri pratici. </a:t>
            </a:r>
            <a:endParaRPr/>
          </a:p>
          <a:p>
            <a:pPr marL="457200" marR="0" lvl="1" indent="0" algn="just"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457200" marR="0" lvl="1" indent="0" algn="just" rtl="0">
              <a:spcBef>
                <a:spcPts val="0"/>
              </a:spcBef>
              <a:spcAft>
                <a:spcPts val="0"/>
              </a:spcAft>
              <a:buNone/>
            </a:pPr>
            <a:r>
              <a:rPr lang="it-IT" sz="2000" b="0" i="0" u="none" strike="noStrike" cap="none">
                <a:solidFill>
                  <a:schemeClr val="dk1"/>
                </a:solidFill>
                <a:latin typeface="Times New Roman"/>
                <a:ea typeface="Times New Roman"/>
                <a:cs typeface="Times New Roman"/>
                <a:sym typeface="Times New Roman"/>
              </a:rPr>
              <a:t>Inizialmente interessati solo alla città di Ferrara, siamo stati ben presto catturati dall’idea di strutturare gli algoritmi in modo tale da poterli applicare a città di dimensioni diverse con numero di attrazioni variabile.  </a:t>
            </a:r>
            <a:endParaRPr/>
          </a:p>
          <a:p>
            <a:pPr marL="457200" marR="0" lvl="1" indent="0" algn="just" rtl="0">
              <a:spcBef>
                <a:spcPts val="0"/>
              </a:spcBef>
              <a:spcAft>
                <a:spcPts val="0"/>
              </a:spcAft>
              <a:buNone/>
            </a:pPr>
            <a:endParaRPr sz="2000" b="0" i="0" u="none" strike="noStrike" cap="none">
              <a:solidFill>
                <a:schemeClr val="dk1"/>
              </a:solidFill>
              <a:latin typeface="Times New Roman"/>
              <a:ea typeface="Times New Roman"/>
              <a:cs typeface="Times New Roman"/>
              <a:sym typeface="Times New Roman"/>
            </a:endParaRPr>
          </a:p>
          <a:p>
            <a:pPr marL="457200" marR="0" lvl="1" indent="0" algn="just" rtl="0">
              <a:spcBef>
                <a:spcPts val="0"/>
              </a:spcBef>
              <a:spcAft>
                <a:spcPts val="0"/>
              </a:spcAft>
              <a:buNone/>
            </a:pPr>
            <a:r>
              <a:rPr lang="it-IT" sz="2000" b="0" i="0" u="none" strike="noStrike" cap="none">
                <a:solidFill>
                  <a:schemeClr val="dk1"/>
                </a:solidFill>
                <a:latin typeface="Times New Roman"/>
                <a:ea typeface="Times New Roman"/>
                <a:cs typeface="Times New Roman"/>
                <a:sym typeface="Times New Roman"/>
              </a:rPr>
              <a:t>E’ stato molto interessante poter combinare insieme molti argomenti teorici e valutarne i risultati pratici, confrontando soluzioni e tempi di computazione. </a:t>
            </a:r>
            <a:endParaRPr/>
          </a:p>
          <a:p>
            <a:pPr marL="457200" marR="0" lvl="1" indent="0" algn="just"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p:txBody>
      </p:sp>
      <p:pic>
        <p:nvPicPr>
          <p:cNvPr id="3118" name="Google Shape;3118;p20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119" name="Google Shape;3119;p20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120" name="Google Shape;3120;p20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1" name="Google Shape;3121;p20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2" name="Google Shape;3122;p20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sp>
        <p:nvSpPr>
          <p:cNvPr id="3127" name="Google Shape;3127;p202"/>
          <p:cNvSpPr txBox="1">
            <a:spLocks noGrp="1"/>
          </p:cNvSpPr>
          <p:nvPr>
            <p:ph type="ctrTitle"/>
          </p:nvPr>
        </p:nvSpPr>
        <p:spPr>
          <a:xfrm>
            <a:off x="2130" y="2409431"/>
            <a:ext cx="9906000" cy="203913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sz="4800" cap="small">
                <a:latin typeface="Times New Roman"/>
                <a:ea typeface="Times New Roman"/>
                <a:cs typeface="Times New Roman"/>
                <a:sym typeface="Times New Roman"/>
              </a:rPr>
              <a:t>Grazie per l’attenzione!</a:t>
            </a:r>
            <a:endParaRPr/>
          </a:p>
        </p:txBody>
      </p:sp>
      <p:pic>
        <p:nvPicPr>
          <p:cNvPr id="3128" name="Google Shape;3128;p20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129" name="Google Shape;3129;p20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130" name="Google Shape;3130;p20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1" name="Google Shape;3131;p20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2" name="Google Shape;3132;p20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136"/>
        <p:cNvGrpSpPr/>
        <p:nvPr/>
      </p:nvGrpSpPr>
      <p:grpSpPr>
        <a:xfrm>
          <a:off x="0" y="0"/>
          <a:ext cx="0" cy="0"/>
          <a:chOff x="0" y="0"/>
          <a:chExt cx="0" cy="0"/>
        </a:xfrm>
      </p:grpSpPr>
      <p:sp>
        <p:nvSpPr>
          <p:cNvPr id="3137" name="Google Shape;3137;p203"/>
          <p:cNvSpPr/>
          <p:nvPr/>
        </p:nvSpPr>
        <p:spPr>
          <a:xfrm>
            <a:off x="0" y="0"/>
            <a:ext cx="9906000" cy="6858000"/>
          </a:xfrm>
          <a:prstGeom prst="rect">
            <a:avLst/>
          </a:prstGeom>
          <a:solidFill>
            <a:srgbClr val="213D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pic>
        <p:nvPicPr>
          <p:cNvPr id="3138" name="Google Shape;3138;p203"/>
          <p:cNvPicPr preferRelativeResize="0"/>
          <p:nvPr/>
        </p:nvPicPr>
        <p:blipFill rotWithShape="1">
          <a:blip r:embed="rId3">
            <a:alphaModFix/>
          </a:blip>
          <a:srcRect/>
          <a:stretch/>
        </p:blipFill>
        <p:spPr>
          <a:xfrm>
            <a:off x="2743004" y="2510775"/>
            <a:ext cx="4419992" cy="1836450"/>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1"/>
          <p:cNvSpPr txBox="1">
            <a:spLocks noGrp="1"/>
          </p:cNvSpPr>
          <p:nvPr>
            <p:ph type="ctrTitle"/>
          </p:nvPr>
        </p:nvSpPr>
        <p:spPr>
          <a:xfrm>
            <a:off x="801976" y="697488"/>
            <a:ext cx="8710625"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Funzioni fondamentali alla comprensione del progetto (1/2)</a:t>
            </a:r>
            <a:endParaRPr/>
          </a:p>
        </p:txBody>
      </p:sp>
      <p:sp>
        <p:nvSpPr>
          <p:cNvPr id="278" name="Google Shape;278;p21"/>
          <p:cNvSpPr txBox="1"/>
          <p:nvPr/>
        </p:nvSpPr>
        <p:spPr>
          <a:xfrm>
            <a:off x="261747" y="1394868"/>
            <a:ext cx="9102229"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it-IT" sz="1800" b="1" i="0" u="none" strike="noStrike" cap="none">
                <a:solidFill>
                  <a:srgbClr val="000000"/>
                </a:solidFill>
                <a:latin typeface="Times New Roman"/>
                <a:ea typeface="Times New Roman"/>
                <a:cs typeface="Times New Roman"/>
                <a:sym typeface="Times New Roman"/>
              </a:rPr>
              <a:t>getNearestTW(tempo_controllo, nodo): </a:t>
            </a:r>
            <a:r>
              <a:rPr lang="it-IT" sz="1800" b="0" i="0" u="none" strike="noStrike" cap="none">
                <a:solidFill>
                  <a:srgbClr val="000000"/>
                </a:solidFill>
                <a:latin typeface="Times New Roman"/>
                <a:ea typeface="Times New Roman"/>
                <a:cs typeface="Times New Roman"/>
                <a:sym typeface="Times New Roman"/>
              </a:rPr>
              <a:t>fornito il tempo attuale ed il nodo che si vorrebbe visitare restituisce la TW accessibile più vicina al tempo attuale, None altrimenti.</a:t>
            </a:r>
            <a:endParaRPr/>
          </a:p>
        </p:txBody>
      </p:sp>
      <p:pic>
        <p:nvPicPr>
          <p:cNvPr id="279" name="Google Shape;279;p2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280" name="Google Shape;280;p21"/>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281" name="Google Shape;281;p21" descr="Immagine che contiene testo, schermata, Carattere, linea&#10;&#10;Descrizione generata automaticamente"/>
          <p:cNvPicPr preferRelativeResize="0"/>
          <p:nvPr/>
        </p:nvPicPr>
        <p:blipFill rotWithShape="1">
          <a:blip r:embed="rId5">
            <a:alphaModFix/>
          </a:blip>
          <a:srcRect/>
          <a:stretch/>
        </p:blipFill>
        <p:spPr>
          <a:xfrm>
            <a:off x="2388402" y="4823752"/>
            <a:ext cx="4617862" cy="1552672"/>
          </a:xfrm>
          <a:prstGeom prst="rect">
            <a:avLst/>
          </a:prstGeom>
          <a:noFill/>
          <a:ln>
            <a:noFill/>
          </a:ln>
        </p:spPr>
      </p:pic>
      <p:sp>
        <p:nvSpPr>
          <p:cNvPr id="282" name="Google Shape;282;p2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3" name="Google Shape;283;p2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4" name="Google Shape;284;p2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5" name="Google Shape;285;p21"/>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86" name="Google Shape;286;p21"/>
          <p:cNvCxnSpPr/>
          <p:nvPr/>
        </p:nvCxnSpPr>
        <p:spPr>
          <a:xfrm>
            <a:off x="632520" y="3842965"/>
            <a:ext cx="8424936"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cxnSp>
        <p:nvCxnSpPr>
          <p:cNvPr id="287" name="Google Shape;287;p21"/>
          <p:cNvCxnSpPr/>
          <p:nvPr/>
        </p:nvCxnSpPr>
        <p:spPr>
          <a:xfrm>
            <a:off x="9057456" y="3677052"/>
            <a:ext cx="0" cy="36004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sp>
        <p:nvSpPr>
          <p:cNvPr id="288" name="Google Shape;288;p21"/>
          <p:cNvSpPr/>
          <p:nvPr/>
        </p:nvSpPr>
        <p:spPr>
          <a:xfrm>
            <a:off x="4634840" y="3633593"/>
            <a:ext cx="1457862" cy="397912"/>
          </a:xfrm>
          <a:prstGeom prst="bracketPair">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9" name="Google Shape;289;p21"/>
          <p:cNvSpPr/>
          <p:nvPr/>
        </p:nvSpPr>
        <p:spPr>
          <a:xfrm>
            <a:off x="1856656" y="3639180"/>
            <a:ext cx="1457862" cy="397912"/>
          </a:xfrm>
          <a:prstGeom prst="bracketPair">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290" name="Google Shape;290;p21"/>
          <p:cNvCxnSpPr/>
          <p:nvPr/>
        </p:nvCxnSpPr>
        <p:spPr>
          <a:xfrm>
            <a:off x="635266" y="3662945"/>
            <a:ext cx="0" cy="36004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cxnSp>
        <p:nvCxnSpPr>
          <p:cNvPr id="291" name="Google Shape;291;p21"/>
          <p:cNvCxnSpPr/>
          <p:nvPr/>
        </p:nvCxnSpPr>
        <p:spPr>
          <a:xfrm>
            <a:off x="2599025" y="2886958"/>
            <a:ext cx="0" cy="970114"/>
          </a:xfrm>
          <a:prstGeom prst="straightConnector1">
            <a:avLst/>
          </a:prstGeom>
          <a:noFill/>
          <a:ln w="38100" cap="flat" cmpd="sng">
            <a:solidFill>
              <a:srgbClr val="00B050"/>
            </a:solidFill>
            <a:prstDash val="solid"/>
            <a:round/>
            <a:headEnd type="none" w="sm" len="sm"/>
            <a:tailEnd type="triangle" w="med" len="med"/>
          </a:ln>
          <a:effectLst>
            <a:outerShdw blurRad="40000" dist="23000" dir="5400000" rotWithShape="0">
              <a:srgbClr val="000000">
                <a:alpha val="34901"/>
              </a:srgbClr>
            </a:outerShdw>
          </a:effectLst>
        </p:spPr>
      </p:cxnSp>
      <p:sp>
        <p:nvSpPr>
          <p:cNvPr id="292" name="Google Shape;292;p21"/>
          <p:cNvSpPr txBox="1"/>
          <p:nvPr/>
        </p:nvSpPr>
        <p:spPr>
          <a:xfrm>
            <a:off x="1838880" y="2549462"/>
            <a:ext cx="3042112"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tempo_controllo = 680 (11:20)</a:t>
            </a:r>
            <a:endParaRPr sz="1800" b="0" i="0" u="none" strike="noStrike" cap="none">
              <a:solidFill>
                <a:srgbClr val="000000"/>
              </a:solidFill>
              <a:latin typeface="Calibri"/>
              <a:ea typeface="Calibri"/>
              <a:cs typeface="Calibri"/>
              <a:sym typeface="Calibri"/>
            </a:endParaRPr>
          </a:p>
        </p:txBody>
      </p:sp>
      <p:sp>
        <p:nvSpPr>
          <p:cNvPr id="293" name="Google Shape;293;p21"/>
          <p:cNvSpPr txBox="1"/>
          <p:nvPr/>
        </p:nvSpPr>
        <p:spPr>
          <a:xfrm>
            <a:off x="1640631" y="4064292"/>
            <a:ext cx="864095"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600</a:t>
            </a:r>
            <a:endParaRPr/>
          </a:p>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(10:00)</a:t>
            </a:r>
            <a:endParaRPr sz="1800" b="0" i="0" u="none" strike="noStrike" cap="none">
              <a:solidFill>
                <a:srgbClr val="000000"/>
              </a:solidFill>
              <a:latin typeface="Calibri"/>
              <a:ea typeface="Calibri"/>
              <a:cs typeface="Calibri"/>
              <a:sym typeface="Calibri"/>
            </a:endParaRPr>
          </a:p>
        </p:txBody>
      </p:sp>
      <p:sp>
        <p:nvSpPr>
          <p:cNvPr id="294" name="Google Shape;294;p21"/>
          <p:cNvSpPr txBox="1"/>
          <p:nvPr/>
        </p:nvSpPr>
        <p:spPr>
          <a:xfrm>
            <a:off x="3008784" y="4076268"/>
            <a:ext cx="864096"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720</a:t>
            </a:r>
            <a:endParaRPr/>
          </a:p>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(12:00)</a:t>
            </a:r>
            <a:endParaRPr sz="1800" b="0" i="0" u="none" strike="noStrike" cap="none">
              <a:solidFill>
                <a:srgbClr val="000000"/>
              </a:solidFill>
              <a:latin typeface="Calibri"/>
              <a:ea typeface="Calibri"/>
              <a:cs typeface="Calibri"/>
              <a:sym typeface="Calibri"/>
            </a:endParaRPr>
          </a:p>
        </p:txBody>
      </p:sp>
      <p:sp>
        <p:nvSpPr>
          <p:cNvPr id="295" name="Google Shape;295;p21"/>
          <p:cNvSpPr txBox="1"/>
          <p:nvPr/>
        </p:nvSpPr>
        <p:spPr>
          <a:xfrm>
            <a:off x="4376938" y="4071527"/>
            <a:ext cx="864095"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840</a:t>
            </a:r>
            <a:endParaRPr/>
          </a:p>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(14:00)</a:t>
            </a:r>
            <a:endParaRPr sz="1800" b="0" i="0" u="none" strike="noStrike" cap="none">
              <a:solidFill>
                <a:srgbClr val="000000"/>
              </a:solidFill>
              <a:latin typeface="Calibri"/>
              <a:ea typeface="Calibri"/>
              <a:cs typeface="Calibri"/>
              <a:sym typeface="Calibri"/>
            </a:endParaRPr>
          </a:p>
        </p:txBody>
      </p:sp>
      <p:sp>
        <p:nvSpPr>
          <p:cNvPr id="296" name="Google Shape;296;p21"/>
          <p:cNvSpPr txBox="1"/>
          <p:nvPr/>
        </p:nvSpPr>
        <p:spPr>
          <a:xfrm>
            <a:off x="5678180" y="4065463"/>
            <a:ext cx="864094"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960</a:t>
            </a:r>
            <a:endParaRPr/>
          </a:p>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(16:00)</a:t>
            </a:r>
            <a:endParaRPr sz="1800" b="0" i="0" u="none" strike="noStrike" cap="none">
              <a:solidFill>
                <a:srgbClr val="000000"/>
              </a:solidFill>
              <a:latin typeface="Calibri"/>
              <a:ea typeface="Calibri"/>
              <a:cs typeface="Calibri"/>
              <a:sym typeface="Calibri"/>
            </a:endParaRPr>
          </a:p>
        </p:txBody>
      </p:sp>
      <p:sp>
        <p:nvSpPr>
          <p:cNvPr id="297" name="Google Shape;297;p21"/>
          <p:cNvSpPr txBox="1"/>
          <p:nvPr/>
        </p:nvSpPr>
        <p:spPr>
          <a:xfrm>
            <a:off x="7483484" y="4076628"/>
            <a:ext cx="864090"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1320</a:t>
            </a:r>
            <a:endParaRPr/>
          </a:p>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(22:00)</a:t>
            </a:r>
            <a:endParaRPr sz="1800" b="0" i="0" u="none" strike="noStrike" cap="none">
              <a:solidFill>
                <a:srgbClr val="000000"/>
              </a:solidFill>
              <a:latin typeface="Calibri"/>
              <a:ea typeface="Calibri"/>
              <a:cs typeface="Calibri"/>
              <a:sym typeface="Calibri"/>
            </a:endParaRPr>
          </a:p>
        </p:txBody>
      </p:sp>
      <p:sp>
        <p:nvSpPr>
          <p:cNvPr id="298" name="Google Shape;298;p21"/>
          <p:cNvSpPr txBox="1"/>
          <p:nvPr/>
        </p:nvSpPr>
        <p:spPr>
          <a:xfrm>
            <a:off x="8499886" y="4078870"/>
            <a:ext cx="864090"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1380</a:t>
            </a:r>
            <a:endParaRPr/>
          </a:p>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(23:00)</a:t>
            </a:r>
            <a:endParaRPr/>
          </a:p>
        </p:txBody>
      </p:sp>
      <p:sp>
        <p:nvSpPr>
          <p:cNvPr id="299" name="Google Shape;299;p21"/>
          <p:cNvSpPr/>
          <p:nvPr/>
        </p:nvSpPr>
        <p:spPr>
          <a:xfrm>
            <a:off x="7905328" y="3640797"/>
            <a:ext cx="864090" cy="397912"/>
          </a:xfrm>
          <a:prstGeom prst="bracketPair">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0" name="Google Shape;300;p21"/>
          <p:cNvSpPr txBox="1"/>
          <p:nvPr/>
        </p:nvSpPr>
        <p:spPr>
          <a:xfrm>
            <a:off x="127859" y="2517626"/>
            <a:ext cx="10567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Esempio:</a:t>
            </a:r>
            <a:endParaRPr/>
          </a:p>
        </p:txBody>
      </p:sp>
      <p:sp>
        <p:nvSpPr>
          <p:cNvPr id="301" name="Google Shape;301;p21"/>
          <p:cNvSpPr/>
          <p:nvPr/>
        </p:nvSpPr>
        <p:spPr>
          <a:xfrm>
            <a:off x="1870094" y="3633010"/>
            <a:ext cx="1457862" cy="397912"/>
          </a:xfrm>
          <a:prstGeom prst="bracketPair">
            <a:avLst/>
          </a:prstGeom>
          <a:solidFill>
            <a:srgbClr val="00B050"/>
          </a:solid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2" name="Google Shape;302;p21"/>
          <p:cNvSpPr/>
          <p:nvPr/>
        </p:nvSpPr>
        <p:spPr>
          <a:xfrm>
            <a:off x="7905326" y="3633010"/>
            <a:ext cx="853925" cy="397912"/>
          </a:xfrm>
          <a:prstGeom prst="bracketPair">
            <a:avLst/>
          </a:prstGeom>
          <a:solidFill>
            <a:srgbClr val="00B050"/>
          </a:solid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03" name="Google Shape;303;p21"/>
          <p:cNvCxnSpPr/>
          <p:nvPr/>
        </p:nvCxnSpPr>
        <p:spPr>
          <a:xfrm>
            <a:off x="6465168" y="2918794"/>
            <a:ext cx="0" cy="952795"/>
          </a:xfrm>
          <a:prstGeom prst="straightConnector1">
            <a:avLst/>
          </a:prstGeom>
          <a:noFill/>
          <a:ln w="38100" cap="flat" cmpd="sng">
            <a:solidFill>
              <a:srgbClr val="00B050"/>
            </a:solidFill>
            <a:prstDash val="solid"/>
            <a:round/>
            <a:headEnd type="none" w="sm" len="sm"/>
            <a:tailEnd type="triangle" w="med" len="med"/>
          </a:ln>
          <a:effectLst>
            <a:outerShdw blurRad="40000" dist="23000" dir="5400000" rotWithShape="0">
              <a:srgbClr val="000000">
                <a:alpha val="34901"/>
              </a:srgbClr>
            </a:outerShdw>
          </a:effectLst>
        </p:spPr>
      </p:cxnSp>
      <p:sp>
        <p:nvSpPr>
          <p:cNvPr id="304" name="Google Shape;304;p21"/>
          <p:cNvSpPr txBox="1"/>
          <p:nvPr/>
        </p:nvSpPr>
        <p:spPr>
          <a:xfrm>
            <a:off x="5678180" y="2549462"/>
            <a:ext cx="3456634"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tempo_controllo = 1275 (21:15)</a:t>
            </a:r>
            <a:endParaRPr sz="1800" b="0" i="0" u="none" strike="noStrike" cap="none">
              <a:solidFill>
                <a:srgbClr val="000000"/>
              </a:solidFill>
              <a:latin typeface="Calibri"/>
              <a:ea typeface="Calibri"/>
              <a:cs typeface="Calibri"/>
              <a:sym typeface="Calibri"/>
            </a:endParaRPr>
          </a:p>
        </p:txBody>
      </p:sp>
      <p:cxnSp>
        <p:nvCxnSpPr>
          <p:cNvPr id="305" name="Google Shape;305;p21"/>
          <p:cNvCxnSpPr/>
          <p:nvPr/>
        </p:nvCxnSpPr>
        <p:spPr>
          <a:xfrm>
            <a:off x="6465168" y="3610730"/>
            <a:ext cx="1440158" cy="14458"/>
          </a:xfrm>
          <a:prstGeom prst="straightConnector1">
            <a:avLst/>
          </a:prstGeom>
          <a:noFill/>
          <a:ln w="38100" cap="flat" cmpd="sng">
            <a:solidFill>
              <a:schemeClr val="accent4"/>
            </a:solidFill>
            <a:prstDash val="solid"/>
            <a:round/>
            <a:headEnd type="stealth" w="med" len="med"/>
            <a:tailEnd type="stealth" w="med" len="med"/>
          </a:ln>
          <a:effectLst>
            <a:outerShdw blurRad="40000" dist="23000" dir="5400000" rotWithShape="0">
              <a:srgbClr val="000000">
                <a:alpha val="34901"/>
              </a:srgbClr>
            </a:outerShdw>
          </a:effectLst>
        </p:spPr>
      </p:cxnSp>
      <p:sp>
        <p:nvSpPr>
          <p:cNvPr id="306" name="Google Shape;306;p21"/>
          <p:cNvSpPr txBox="1"/>
          <p:nvPr/>
        </p:nvSpPr>
        <p:spPr>
          <a:xfrm>
            <a:off x="6773904" y="3187349"/>
            <a:ext cx="1314817" cy="369332"/>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attesa = 45</a:t>
            </a:r>
            <a:endParaRPr sz="1800" b="0" i="0" u="none" strike="noStrike" cap="none">
              <a:solidFill>
                <a:srgbClr val="000000"/>
              </a:solidFill>
              <a:latin typeface="Calibri"/>
              <a:ea typeface="Calibri"/>
              <a:cs typeface="Calibri"/>
              <a:sym typeface="Calibri"/>
            </a:endParaRPr>
          </a:p>
        </p:txBody>
      </p:sp>
      <p:sp>
        <p:nvSpPr>
          <p:cNvPr id="307" name="Google Shape;307;p21"/>
          <p:cNvSpPr txBox="1"/>
          <p:nvPr/>
        </p:nvSpPr>
        <p:spPr>
          <a:xfrm>
            <a:off x="632520" y="2050071"/>
            <a:ext cx="88800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it-IT" sz="1800" b="0" i="0" u="none" strike="noStrike" cap="none">
                <a:solidFill>
                  <a:srgbClr val="000000"/>
                </a:solidFill>
                <a:latin typeface="Times New Roman"/>
                <a:ea typeface="Times New Roman"/>
                <a:cs typeface="Times New Roman"/>
                <a:sym typeface="Times New Roman"/>
              </a:rPr>
              <a:t>Funzione semplice ma indispensabile. Serve per: attesa, t_visita e ammissibilità.</a:t>
            </a: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0"/>
                                        </p:tgtEl>
                                        <p:attrNameLst>
                                          <p:attrName>style.visibility</p:attrName>
                                        </p:attrNameLst>
                                      </p:cBhvr>
                                      <p:to>
                                        <p:strVal val="visible"/>
                                      </p:to>
                                    </p:set>
                                    <p:animEffect transition="in" filter="fade">
                                      <p:cBhvr>
                                        <p:cTn id="12" dur="500"/>
                                        <p:tgtEl>
                                          <p:spTgt spid="300"/>
                                        </p:tgtEl>
                                      </p:cBhvr>
                                    </p:animEffect>
                                  </p:childTnLst>
                                </p:cTn>
                              </p:par>
                              <p:par>
                                <p:cTn id="13" presetID="10" presetClass="entr" presetSubtype="0" fill="hold" nodeType="with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fade">
                                      <p:cBhvr>
                                        <p:cTn id="15" dur="500"/>
                                        <p:tgtEl>
                                          <p:spTgt spid="290"/>
                                        </p:tgtEl>
                                      </p:cBhvr>
                                    </p:animEffect>
                                  </p:childTnLst>
                                </p:cTn>
                              </p:par>
                              <p:par>
                                <p:cTn id="16" presetID="10" presetClass="entr" presetSubtype="0" fill="hold" nodeType="withEffect">
                                  <p:stCondLst>
                                    <p:cond delay="0"/>
                                  </p:stCondLst>
                                  <p:childTnLst>
                                    <p:set>
                                      <p:cBhvr>
                                        <p:cTn id="17" dur="1" fill="hold">
                                          <p:stCondLst>
                                            <p:cond delay="0"/>
                                          </p:stCondLst>
                                        </p:cTn>
                                        <p:tgtEl>
                                          <p:spTgt spid="287"/>
                                        </p:tgtEl>
                                        <p:attrNameLst>
                                          <p:attrName>style.visibility</p:attrName>
                                        </p:attrNameLst>
                                      </p:cBhvr>
                                      <p:to>
                                        <p:strVal val="visible"/>
                                      </p:to>
                                    </p:set>
                                    <p:animEffect transition="in" filter="fade">
                                      <p:cBhvr>
                                        <p:cTn id="18" dur="500"/>
                                        <p:tgtEl>
                                          <p:spTgt spid="287"/>
                                        </p:tgtEl>
                                      </p:cBhvr>
                                    </p:animEffect>
                                  </p:childTnLst>
                                </p:cTn>
                              </p:par>
                              <p:par>
                                <p:cTn id="19" presetID="10" presetClass="entr" presetSubtype="0" fill="hold" nodeType="withEffect">
                                  <p:stCondLst>
                                    <p:cond delay="0"/>
                                  </p:stCondLst>
                                  <p:childTnLst>
                                    <p:set>
                                      <p:cBhvr>
                                        <p:cTn id="20" dur="1" fill="hold">
                                          <p:stCondLst>
                                            <p:cond delay="0"/>
                                          </p:stCondLst>
                                        </p:cTn>
                                        <p:tgtEl>
                                          <p:spTgt spid="286"/>
                                        </p:tgtEl>
                                        <p:attrNameLst>
                                          <p:attrName>style.visibility</p:attrName>
                                        </p:attrNameLst>
                                      </p:cBhvr>
                                      <p:to>
                                        <p:strVal val="visible"/>
                                      </p:to>
                                    </p:set>
                                    <p:animEffect transition="in" filter="fade">
                                      <p:cBhvr>
                                        <p:cTn id="21" dur="500"/>
                                        <p:tgtEl>
                                          <p:spTgt spid="28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9"/>
                                        </p:tgtEl>
                                        <p:attrNameLst>
                                          <p:attrName>style.visibility</p:attrName>
                                        </p:attrNameLst>
                                      </p:cBhvr>
                                      <p:to>
                                        <p:strVal val="visible"/>
                                      </p:to>
                                    </p:set>
                                    <p:animEffect transition="in" filter="fade">
                                      <p:cBhvr>
                                        <p:cTn id="26" dur="500"/>
                                        <p:tgtEl>
                                          <p:spTgt spid="289"/>
                                        </p:tgtEl>
                                      </p:cBhvr>
                                    </p:animEffect>
                                  </p:childTnLst>
                                </p:cTn>
                              </p:par>
                              <p:par>
                                <p:cTn id="27" presetID="10" presetClass="entr" presetSubtype="0" fill="hold" nodeType="withEffect">
                                  <p:stCondLst>
                                    <p:cond delay="0"/>
                                  </p:stCondLst>
                                  <p:childTnLst>
                                    <p:set>
                                      <p:cBhvr>
                                        <p:cTn id="28" dur="1" fill="hold">
                                          <p:stCondLst>
                                            <p:cond delay="0"/>
                                          </p:stCondLst>
                                        </p:cTn>
                                        <p:tgtEl>
                                          <p:spTgt spid="293"/>
                                        </p:tgtEl>
                                        <p:attrNameLst>
                                          <p:attrName>style.visibility</p:attrName>
                                        </p:attrNameLst>
                                      </p:cBhvr>
                                      <p:to>
                                        <p:strVal val="visible"/>
                                      </p:to>
                                    </p:set>
                                    <p:animEffect transition="in" filter="fade">
                                      <p:cBhvr>
                                        <p:cTn id="29" dur="500"/>
                                        <p:tgtEl>
                                          <p:spTgt spid="293"/>
                                        </p:tgtEl>
                                      </p:cBhvr>
                                    </p:animEffect>
                                  </p:childTnLst>
                                </p:cTn>
                              </p:par>
                              <p:par>
                                <p:cTn id="30" presetID="10" presetClass="entr" presetSubtype="0" fill="hold" nodeType="withEffect">
                                  <p:stCondLst>
                                    <p:cond delay="0"/>
                                  </p:stCondLst>
                                  <p:childTnLst>
                                    <p:set>
                                      <p:cBhvr>
                                        <p:cTn id="31" dur="1" fill="hold">
                                          <p:stCondLst>
                                            <p:cond delay="0"/>
                                          </p:stCondLst>
                                        </p:cTn>
                                        <p:tgtEl>
                                          <p:spTgt spid="294"/>
                                        </p:tgtEl>
                                        <p:attrNameLst>
                                          <p:attrName>style.visibility</p:attrName>
                                        </p:attrNameLst>
                                      </p:cBhvr>
                                      <p:to>
                                        <p:strVal val="visible"/>
                                      </p:to>
                                    </p:set>
                                    <p:animEffect transition="in" filter="fade">
                                      <p:cBhvr>
                                        <p:cTn id="32" dur="500"/>
                                        <p:tgtEl>
                                          <p:spTgt spid="294"/>
                                        </p:tgtEl>
                                      </p:cBhvr>
                                    </p:animEffect>
                                  </p:childTnLst>
                                </p:cTn>
                              </p:par>
                              <p:par>
                                <p:cTn id="33" presetID="10" presetClass="entr" presetSubtype="0" fill="hold" nodeType="withEffect">
                                  <p:stCondLst>
                                    <p:cond delay="0"/>
                                  </p:stCondLst>
                                  <p:childTnLst>
                                    <p:set>
                                      <p:cBhvr>
                                        <p:cTn id="34" dur="1" fill="hold">
                                          <p:stCondLst>
                                            <p:cond delay="0"/>
                                          </p:stCondLst>
                                        </p:cTn>
                                        <p:tgtEl>
                                          <p:spTgt spid="288"/>
                                        </p:tgtEl>
                                        <p:attrNameLst>
                                          <p:attrName>style.visibility</p:attrName>
                                        </p:attrNameLst>
                                      </p:cBhvr>
                                      <p:to>
                                        <p:strVal val="visible"/>
                                      </p:to>
                                    </p:set>
                                    <p:animEffect transition="in" filter="fade">
                                      <p:cBhvr>
                                        <p:cTn id="35" dur="500"/>
                                        <p:tgtEl>
                                          <p:spTgt spid="288"/>
                                        </p:tgtEl>
                                      </p:cBhvr>
                                    </p:animEffect>
                                  </p:childTnLst>
                                </p:cTn>
                              </p:par>
                              <p:par>
                                <p:cTn id="36" presetID="10" presetClass="entr" presetSubtype="0" fill="hold" nodeType="withEffect">
                                  <p:stCondLst>
                                    <p:cond delay="0"/>
                                  </p:stCondLst>
                                  <p:childTnLst>
                                    <p:set>
                                      <p:cBhvr>
                                        <p:cTn id="37" dur="1" fill="hold">
                                          <p:stCondLst>
                                            <p:cond delay="0"/>
                                          </p:stCondLst>
                                        </p:cTn>
                                        <p:tgtEl>
                                          <p:spTgt spid="295"/>
                                        </p:tgtEl>
                                        <p:attrNameLst>
                                          <p:attrName>style.visibility</p:attrName>
                                        </p:attrNameLst>
                                      </p:cBhvr>
                                      <p:to>
                                        <p:strVal val="visible"/>
                                      </p:to>
                                    </p:set>
                                    <p:animEffect transition="in" filter="fade">
                                      <p:cBhvr>
                                        <p:cTn id="38" dur="500"/>
                                        <p:tgtEl>
                                          <p:spTgt spid="295"/>
                                        </p:tgtEl>
                                      </p:cBhvr>
                                    </p:animEffect>
                                  </p:childTnLst>
                                </p:cTn>
                              </p:par>
                              <p:par>
                                <p:cTn id="39" presetID="10" presetClass="entr" presetSubtype="0" fill="hold" nodeType="withEffect">
                                  <p:stCondLst>
                                    <p:cond delay="0"/>
                                  </p:stCondLst>
                                  <p:childTnLst>
                                    <p:set>
                                      <p:cBhvr>
                                        <p:cTn id="40" dur="1" fill="hold">
                                          <p:stCondLst>
                                            <p:cond delay="0"/>
                                          </p:stCondLst>
                                        </p:cTn>
                                        <p:tgtEl>
                                          <p:spTgt spid="296"/>
                                        </p:tgtEl>
                                        <p:attrNameLst>
                                          <p:attrName>style.visibility</p:attrName>
                                        </p:attrNameLst>
                                      </p:cBhvr>
                                      <p:to>
                                        <p:strVal val="visible"/>
                                      </p:to>
                                    </p:set>
                                    <p:animEffect transition="in" filter="fade">
                                      <p:cBhvr>
                                        <p:cTn id="41" dur="500"/>
                                        <p:tgtEl>
                                          <p:spTgt spid="296"/>
                                        </p:tgtEl>
                                      </p:cBhvr>
                                    </p:animEffect>
                                  </p:childTnLst>
                                </p:cTn>
                              </p:par>
                              <p:par>
                                <p:cTn id="42" presetID="10" presetClass="entr" presetSubtype="0" fill="hold" nodeType="withEffect">
                                  <p:stCondLst>
                                    <p:cond delay="0"/>
                                  </p:stCondLst>
                                  <p:childTnLst>
                                    <p:set>
                                      <p:cBhvr>
                                        <p:cTn id="43" dur="1" fill="hold">
                                          <p:stCondLst>
                                            <p:cond delay="0"/>
                                          </p:stCondLst>
                                        </p:cTn>
                                        <p:tgtEl>
                                          <p:spTgt spid="297"/>
                                        </p:tgtEl>
                                        <p:attrNameLst>
                                          <p:attrName>style.visibility</p:attrName>
                                        </p:attrNameLst>
                                      </p:cBhvr>
                                      <p:to>
                                        <p:strVal val="visible"/>
                                      </p:to>
                                    </p:set>
                                    <p:animEffect transition="in" filter="fade">
                                      <p:cBhvr>
                                        <p:cTn id="44" dur="500"/>
                                        <p:tgtEl>
                                          <p:spTgt spid="297"/>
                                        </p:tgtEl>
                                      </p:cBhvr>
                                    </p:animEffect>
                                  </p:childTnLst>
                                </p:cTn>
                              </p:par>
                              <p:par>
                                <p:cTn id="45" presetID="10" presetClass="entr" presetSubtype="0" fill="hold" nodeType="withEffect">
                                  <p:stCondLst>
                                    <p:cond delay="0"/>
                                  </p:stCondLst>
                                  <p:childTnLst>
                                    <p:set>
                                      <p:cBhvr>
                                        <p:cTn id="46" dur="1" fill="hold">
                                          <p:stCondLst>
                                            <p:cond delay="0"/>
                                          </p:stCondLst>
                                        </p:cTn>
                                        <p:tgtEl>
                                          <p:spTgt spid="299"/>
                                        </p:tgtEl>
                                        <p:attrNameLst>
                                          <p:attrName>style.visibility</p:attrName>
                                        </p:attrNameLst>
                                      </p:cBhvr>
                                      <p:to>
                                        <p:strVal val="visible"/>
                                      </p:to>
                                    </p:set>
                                    <p:animEffect transition="in" filter="fade">
                                      <p:cBhvr>
                                        <p:cTn id="47" dur="500"/>
                                        <p:tgtEl>
                                          <p:spTgt spid="299"/>
                                        </p:tgtEl>
                                      </p:cBhvr>
                                    </p:animEffect>
                                  </p:childTnLst>
                                </p:cTn>
                              </p:par>
                              <p:par>
                                <p:cTn id="48" presetID="10" presetClass="entr" presetSubtype="0" fill="hold" nodeType="withEffect">
                                  <p:stCondLst>
                                    <p:cond delay="0"/>
                                  </p:stCondLst>
                                  <p:childTnLst>
                                    <p:set>
                                      <p:cBhvr>
                                        <p:cTn id="49" dur="1" fill="hold">
                                          <p:stCondLst>
                                            <p:cond delay="0"/>
                                          </p:stCondLst>
                                        </p:cTn>
                                        <p:tgtEl>
                                          <p:spTgt spid="298"/>
                                        </p:tgtEl>
                                        <p:attrNameLst>
                                          <p:attrName>style.visibility</p:attrName>
                                        </p:attrNameLst>
                                      </p:cBhvr>
                                      <p:to>
                                        <p:strVal val="visible"/>
                                      </p:to>
                                    </p:set>
                                    <p:animEffect transition="in" filter="fade">
                                      <p:cBhvr>
                                        <p:cTn id="50" dur="500"/>
                                        <p:tgtEl>
                                          <p:spTgt spid="29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1"/>
                                        </p:tgtEl>
                                        <p:attrNameLst>
                                          <p:attrName>style.visibility</p:attrName>
                                        </p:attrNameLst>
                                      </p:cBhvr>
                                      <p:to>
                                        <p:strVal val="visible"/>
                                      </p:to>
                                    </p:set>
                                    <p:animEffect transition="in" filter="fade">
                                      <p:cBhvr>
                                        <p:cTn id="55" dur="500"/>
                                        <p:tgtEl>
                                          <p:spTgt spid="291"/>
                                        </p:tgtEl>
                                      </p:cBhvr>
                                    </p:animEffect>
                                  </p:childTnLst>
                                </p:cTn>
                              </p:par>
                              <p:par>
                                <p:cTn id="56" presetID="10" presetClass="entr" presetSubtype="0" fill="hold" nodeType="withEffect">
                                  <p:stCondLst>
                                    <p:cond delay="0"/>
                                  </p:stCondLst>
                                  <p:childTnLst>
                                    <p:set>
                                      <p:cBhvr>
                                        <p:cTn id="57" dur="1" fill="hold">
                                          <p:stCondLst>
                                            <p:cond delay="0"/>
                                          </p:stCondLst>
                                        </p:cTn>
                                        <p:tgtEl>
                                          <p:spTgt spid="292"/>
                                        </p:tgtEl>
                                        <p:attrNameLst>
                                          <p:attrName>style.visibility</p:attrName>
                                        </p:attrNameLst>
                                      </p:cBhvr>
                                      <p:to>
                                        <p:strVal val="visible"/>
                                      </p:to>
                                    </p:set>
                                    <p:animEffect transition="in" filter="fade">
                                      <p:cBhvr>
                                        <p:cTn id="58" dur="500"/>
                                        <p:tgtEl>
                                          <p:spTgt spid="29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01"/>
                                        </p:tgtEl>
                                        <p:attrNameLst>
                                          <p:attrName>style.visibility</p:attrName>
                                        </p:attrNameLst>
                                      </p:cBhvr>
                                      <p:to>
                                        <p:strVal val="visible"/>
                                      </p:to>
                                    </p:set>
                                    <p:animEffect transition="in" filter="fade">
                                      <p:cBhvr>
                                        <p:cTn id="63" dur="500"/>
                                        <p:tgtEl>
                                          <p:spTgt spid="30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301"/>
                                        </p:tgtEl>
                                      </p:cBhvr>
                                    </p:animEffect>
                                    <p:set>
                                      <p:cBhvr>
                                        <p:cTn id="68" dur="1" fill="hold">
                                          <p:stCondLst>
                                            <p:cond delay="500"/>
                                          </p:stCondLst>
                                        </p:cTn>
                                        <p:tgtEl>
                                          <p:spTgt spid="301"/>
                                        </p:tgtEl>
                                        <p:attrNameLst>
                                          <p:attrName>style.visibility</p:attrName>
                                        </p:attrNameLst>
                                      </p:cBhvr>
                                      <p:to>
                                        <p:strVal val="hidden"/>
                                      </p:to>
                                    </p:set>
                                  </p:childTnLst>
                                </p:cTn>
                              </p:par>
                            </p:childTnLst>
                          </p:cTn>
                        </p:par>
                        <p:par>
                          <p:cTn id="69" fill="hold">
                            <p:stCondLst>
                              <p:cond delay="500"/>
                            </p:stCondLst>
                            <p:childTnLst>
                              <p:par>
                                <p:cTn id="70" presetID="10" presetClass="exit" presetSubtype="0" fill="hold" nodeType="afterEffect">
                                  <p:stCondLst>
                                    <p:cond delay="0"/>
                                  </p:stCondLst>
                                  <p:childTnLst>
                                    <p:animEffect transition="out" filter="fade">
                                      <p:cBhvr>
                                        <p:cTn id="71" dur="500"/>
                                        <p:tgtEl>
                                          <p:spTgt spid="291"/>
                                        </p:tgtEl>
                                      </p:cBhvr>
                                    </p:animEffect>
                                    <p:set>
                                      <p:cBhvr>
                                        <p:cTn id="72" dur="1" fill="hold">
                                          <p:stCondLst>
                                            <p:cond delay="500"/>
                                          </p:stCondLst>
                                        </p:cTn>
                                        <p:tgtEl>
                                          <p:spTgt spid="291"/>
                                        </p:tgtEl>
                                        <p:attrNameLst>
                                          <p:attrName>style.visibility</p:attrName>
                                        </p:attrNameLst>
                                      </p:cBhvr>
                                      <p:to>
                                        <p:strVal val="hidden"/>
                                      </p:to>
                                    </p:set>
                                  </p:childTnLst>
                                </p:cTn>
                              </p:par>
                            </p:childTnLst>
                          </p:cTn>
                        </p:par>
                        <p:par>
                          <p:cTn id="73" fill="hold">
                            <p:stCondLst>
                              <p:cond delay="1000"/>
                            </p:stCondLst>
                            <p:childTnLst>
                              <p:par>
                                <p:cTn id="74" presetID="10" presetClass="exit" presetSubtype="0" fill="hold" nodeType="afterEffect">
                                  <p:stCondLst>
                                    <p:cond delay="0"/>
                                  </p:stCondLst>
                                  <p:childTnLst>
                                    <p:animEffect transition="out" filter="fade">
                                      <p:cBhvr>
                                        <p:cTn id="75" dur="500"/>
                                        <p:tgtEl>
                                          <p:spTgt spid="292"/>
                                        </p:tgtEl>
                                      </p:cBhvr>
                                    </p:animEffect>
                                    <p:set>
                                      <p:cBhvr>
                                        <p:cTn id="76" dur="1" fill="hold">
                                          <p:stCondLst>
                                            <p:cond delay="500"/>
                                          </p:stCondLst>
                                        </p:cTn>
                                        <p:tgtEl>
                                          <p:spTgt spid="29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03"/>
                                        </p:tgtEl>
                                        <p:attrNameLst>
                                          <p:attrName>style.visibility</p:attrName>
                                        </p:attrNameLst>
                                      </p:cBhvr>
                                      <p:to>
                                        <p:strVal val="visible"/>
                                      </p:to>
                                    </p:set>
                                    <p:animEffect transition="in" filter="fade">
                                      <p:cBhvr>
                                        <p:cTn id="81" dur="500"/>
                                        <p:tgtEl>
                                          <p:spTgt spid="303"/>
                                        </p:tgtEl>
                                      </p:cBhvr>
                                    </p:animEffect>
                                  </p:childTnLst>
                                </p:cTn>
                              </p:par>
                              <p:par>
                                <p:cTn id="82" presetID="10" presetClass="entr" presetSubtype="0" fill="hold" nodeType="withEffect">
                                  <p:stCondLst>
                                    <p:cond delay="0"/>
                                  </p:stCondLst>
                                  <p:childTnLst>
                                    <p:set>
                                      <p:cBhvr>
                                        <p:cTn id="83" dur="1" fill="hold">
                                          <p:stCondLst>
                                            <p:cond delay="0"/>
                                          </p:stCondLst>
                                        </p:cTn>
                                        <p:tgtEl>
                                          <p:spTgt spid="304"/>
                                        </p:tgtEl>
                                        <p:attrNameLst>
                                          <p:attrName>style.visibility</p:attrName>
                                        </p:attrNameLst>
                                      </p:cBhvr>
                                      <p:to>
                                        <p:strVal val="visible"/>
                                      </p:to>
                                    </p:set>
                                    <p:animEffect transition="in" filter="fade">
                                      <p:cBhvr>
                                        <p:cTn id="84" dur="500"/>
                                        <p:tgtEl>
                                          <p:spTgt spid="30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02"/>
                                        </p:tgtEl>
                                        <p:attrNameLst>
                                          <p:attrName>style.visibility</p:attrName>
                                        </p:attrNameLst>
                                      </p:cBhvr>
                                      <p:to>
                                        <p:strVal val="visible"/>
                                      </p:to>
                                    </p:set>
                                    <p:animEffect transition="in" filter="fade">
                                      <p:cBhvr>
                                        <p:cTn id="89" dur="500"/>
                                        <p:tgtEl>
                                          <p:spTgt spid="30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05"/>
                                        </p:tgtEl>
                                        <p:attrNameLst>
                                          <p:attrName>style.visibility</p:attrName>
                                        </p:attrNameLst>
                                      </p:cBhvr>
                                      <p:to>
                                        <p:strVal val="visible"/>
                                      </p:to>
                                    </p:set>
                                    <p:animEffect transition="in" filter="fade">
                                      <p:cBhvr>
                                        <p:cTn id="94" dur="500"/>
                                        <p:tgtEl>
                                          <p:spTgt spid="305"/>
                                        </p:tgtEl>
                                      </p:cBhvr>
                                    </p:animEffect>
                                  </p:childTnLst>
                                </p:cTn>
                              </p:par>
                              <p:par>
                                <p:cTn id="95" presetID="10" presetClass="entr" presetSubtype="0" fill="hold" nodeType="withEffect">
                                  <p:stCondLst>
                                    <p:cond delay="0"/>
                                  </p:stCondLst>
                                  <p:childTnLst>
                                    <p:set>
                                      <p:cBhvr>
                                        <p:cTn id="96" dur="1" fill="hold">
                                          <p:stCondLst>
                                            <p:cond delay="0"/>
                                          </p:stCondLst>
                                        </p:cTn>
                                        <p:tgtEl>
                                          <p:spTgt spid="306"/>
                                        </p:tgtEl>
                                        <p:attrNameLst>
                                          <p:attrName>style.visibility</p:attrName>
                                        </p:attrNameLst>
                                      </p:cBhvr>
                                      <p:to>
                                        <p:strVal val="visible"/>
                                      </p:to>
                                    </p:set>
                                    <p:animEffect transition="in" filter="fade">
                                      <p:cBhvr>
                                        <p:cTn id="97" dur="500"/>
                                        <p:tgtEl>
                                          <p:spTgt spid="30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81"/>
                                        </p:tgtEl>
                                        <p:attrNameLst>
                                          <p:attrName>style.visibility</p:attrName>
                                        </p:attrNameLst>
                                      </p:cBhvr>
                                      <p:to>
                                        <p:strVal val="visible"/>
                                      </p:to>
                                    </p:set>
                                    <p:animEffect transition="in" filter="fade">
                                      <p:cBhvr>
                                        <p:cTn id="102"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2"/>
          <p:cNvSpPr txBox="1">
            <a:spLocks noGrp="1"/>
          </p:cNvSpPr>
          <p:nvPr>
            <p:ph type="ctrTitle"/>
          </p:nvPr>
        </p:nvSpPr>
        <p:spPr>
          <a:xfrm>
            <a:off x="797256" y="730656"/>
            <a:ext cx="8620239"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Funzioni fondamentali alla comprensione del progetto (2/2)</a:t>
            </a:r>
            <a:endParaRPr/>
          </a:p>
        </p:txBody>
      </p:sp>
      <p:sp>
        <p:nvSpPr>
          <p:cNvPr id="313" name="Google Shape;313;p22"/>
          <p:cNvSpPr txBox="1"/>
          <p:nvPr/>
        </p:nvSpPr>
        <p:spPr>
          <a:xfrm>
            <a:off x="200472" y="1582973"/>
            <a:ext cx="4680519"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it-IT" sz="1800" b="1" i="0" u="none" strike="noStrike" cap="none">
                <a:solidFill>
                  <a:srgbClr val="000000"/>
                </a:solidFill>
                <a:latin typeface="Times New Roman"/>
                <a:ea typeface="Times New Roman"/>
                <a:cs typeface="Times New Roman"/>
                <a:sym typeface="Times New Roman"/>
              </a:rPr>
              <a:t>calcolo_attesa(tempo_controllo, start_tw): </a:t>
            </a:r>
            <a:r>
              <a:rPr lang="it-IT" sz="1800" b="0" i="0" u="none" strike="noStrike" cap="none">
                <a:solidFill>
                  <a:srgbClr val="000000"/>
                </a:solidFill>
                <a:latin typeface="Times New Roman"/>
                <a:ea typeface="Times New Roman"/>
                <a:cs typeface="Times New Roman"/>
                <a:sym typeface="Times New Roman"/>
              </a:rPr>
              <a:t>sulla base del tempo di arrivo si computa l’attesa, che è presente solo quando si arriva in anticipo. </a:t>
            </a:r>
            <a:endParaRPr/>
          </a:p>
          <a:p>
            <a:pPr marL="285750" marR="0" lvl="0" indent="-17145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Arial"/>
              <a:buNone/>
            </a:pPr>
            <a:endParaRPr sz="1800" b="1">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Arial"/>
              <a:buNone/>
            </a:pPr>
            <a:endParaRPr sz="1800" b="1"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800"/>
              <a:buFont typeface="Arial"/>
              <a:buChar char="•"/>
            </a:pPr>
            <a:r>
              <a:rPr lang="it-IT" sz="1800" b="1" i="0" u="none" strike="noStrike" cap="none">
                <a:solidFill>
                  <a:srgbClr val="000000"/>
                </a:solidFill>
                <a:latin typeface="Times New Roman"/>
                <a:ea typeface="Times New Roman"/>
                <a:cs typeface="Times New Roman"/>
                <a:sym typeface="Times New Roman"/>
              </a:rPr>
              <a:t>isAmmissible(soluzione_attuale, next_node): </a:t>
            </a:r>
            <a:r>
              <a:rPr lang="it-IT" sz="1800" b="0" i="0" u="none" strike="noStrike" cap="none">
                <a:solidFill>
                  <a:srgbClr val="000000"/>
                </a:solidFill>
                <a:latin typeface="Times New Roman"/>
                <a:ea typeface="Times New Roman"/>
                <a:cs typeface="Times New Roman"/>
                <a:sym typeface="Times New Roman"/>
              </a:rPr>
              <a:t>funzione fondamentale per la verifica dell’ammissibilità. Si verifica se dal nodo corrente andando al successivo è possibile ritornare all’hotel entro il tempo di FINE del tour.</a:t>
            </a:r>
            <a:endParaRPr sz="1800" b="0" i="0" u="none" strike="noStrike" cap="none">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p:txBody>
      </p:sp>
      <p:pic>
        <p:nvPicPr>
          <p:cNvPr id="314" name="Google Shape;314;p2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15" name="Google Shape;315;p22"/>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316" name="Google Shape;316;p22" descr="Immagine che contiene testo, schermata, Carattere, numero&#10;&#10;Descrizione generata automaticamente"/>
          <p:cNvPicPr preferRelativeResize="0"/>
          <p:nvPr/>
        </p:nvPicPr>
        <p:blipFill rotWithShape="1">
          <a:blip r:embed="rId5">
            <a:alphaModFix/>
          </a:blip>
          <a:srcRect/>
          <a:stretch/>
        </p:blipFill>
        <p:spPr>
          <a:xfrm>
            <a:off x="4947348" y="3358060"/>
            <a:ext cx="4464495" cy="2677425"/>
          </a:xfrm>
          <a:prstGeom prst="rect">
            <a:avLst/>
          </a:prstGeom>
          <a:noFill/>
          <a:ln>
            <a:noFill/>
          </a:ln>
        </p:spPr>
      </p:pic>
      <p:pic>
        <p:nvPicPr>
          <p:cNvPr id="317" name="Google Shape;317;p22" descr="Immagine che contiene testo, schermata, Carattere, linea&#10;&#10;Descrizione generata automaticamente"/>
          <p:cNvPicPr preferRelativeResize="0"/>
          <p:nvPr/>
        </p:nvPicPr>
        <p:blipFill rotWithShape="1">
          <a:blip r:embed="rId6">
            <a:alphaModFix/>
          </a:blip>
          <a:srcRect/>
          <a:stretch/>
        </p:blipFill>
        <p:spPr>
          <a:xfrm>
            <a:off x="4953000" y="1582973"/>
            <a:ext cx="4491566" cy="1224136"/>
          </a:xfrm>
          <a:prstGeom prst="rect">
            <a:avLst/>
          </a:prstGeom>
          <a:noFill/>
          <a:ln>
            <a:noFill/>
          </a:ln>
        </p:spPr>
      </p:pic>
      <p:sp>
        <p:nvSpPr>
          <p:cNvPr id="318" name="Google Shape;318;p2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9" name="Google Shape;319;p2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 name="Google Shape;320;p2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 name="Google Shape;321;p22"/>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3"/>
          <p:cNvSpPr txBox="1">
            <a:spLocks noGrp="1"/>
          </p:cNvSpPr>
          <p:nvPr>
            <p:ph type="ctrTitle"/>
          </p:nvPr>
        </p:nvSpPr>
        <p:spPr>
          <a:xfrm>
            <a:off x="797256" y="817065"/>
            <a:ext cx="862024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Funzioni fondamentali alla comprensione del progetto (2/2)</a:t>
            </a:r>
            <a:endParaRPr/>
          </a:p>
        </p:txBody>
      </p:sp>
      <p:sp>
        <p:nvSpPr>
          <p:cNvPr id="327" name="Google Shape;327;p23"/>
          <p:cNvSpPr txBox="1"/>
          <p:nvPr/>
        </p:nvSpPr>
        <p:spPr>
          <a:xfrm>
            <a:off x="200472" y="1582973"/>
            <a:ext cx="9477295" cy="667875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it-IT" sz="2000" b="1" i="0" u="none" strike="noStrike" cap="none">
                <a:solidFill>
                  <a:srgbClr val="000000"/>
                </a:solidFill>
                <a:latin typeface="Times New Roman"/>
                <a:ea typeface="Times New Roman"/>
                <a:cs typeface="Times New Roman"/>
                <a:sym typeface="Times New Roman"/>
              </a:rPr>
              <a:t>if_ammissible_get_node(soluzione_attuale, next_node): </a:t>
            </a:r>
            <a:r>
              <a:rPr lang="it-IT" sz="2000" b="0" i="0" u="none" strike="noStrike" cap="none">
                <a:solidFill>
                  <a:srgbClr val="000000"/>
                </a:solidFill>
                <a:latin typeface="Times New Roman"/>
                <a:ea typeface="Times New Roman"/>
                <a:cs typeface="Times New Roman"/>
                <a:sym typeface="Times New Roman"/>
              </a:rPr>
              <a:t>fornita la soluzione parziale attuale e il nodo di destinazione dice se è ammissibile la sua visita e lo restituisce con i tempi aggiornati. (Quindi restituisce un Boolean ed un Nodo)</a:t>
            </a:r>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000"/>
              <a:buFont typeface="Arial"/>
              <a:buChar char="•"/>
            </a:pPr>
            <a:r>
              <a:rPr lang="it-IT" sz="2000" b="1" i="0" u="none" strike="noStrike" cap="none">
                <a:solidFill>
                  <a:srgbClr val="000000"/>
                </a:solidFill>
                <a:latin typeface="Times New Roman"/>
                <a:ea typeface="Times New Roman"/>
                <a:cs typeface="Times New Roman"/>
                <a:sym typeface="Times New Roman"/>
              </a:rPr>
              <a:t>if_ammissible_get_list(soluzione_attuale, next_node): </a:t>
            </a:r>
            <a:r>
              <a:rPr lang="it-IT" sz="2000" b="0" i="0" u="none" strike="noStrike" cap="none">
                <a:solidFill>
                  <a:srgbClr val="000000"/>
                </a:solidFill>
                <a:latin typeface="Times New Roman"/>
                <a:ea typeface="Times New Roman"/>
                <a:cs typeface="Times New Roman"/>
                <a:sym typeface="Times New Roman"/>
              </a:rPr>
              <a:t>fornita la soluzione parziale attuale e il nodo di destinazione se l’aggiunta del nodo in coda è ammissibile viene effettuata e ritornata la lista aggiornata, altrimenti si ritorna la lista stessa. (Quindi restituisce una lista di Nodi)</a:t>
            </a:r>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000"/>
              <a:buFont typeface="Arial"/>
              <a:buChar char="•"/>
            </a:pPr>
            <a:r>
              <a:rPr lang="it-IT" sz="2000" b="1" i="0" u="none" strike="noStrike" cap="none">
                <a:solidFill>
                  <a:srgbClr val="000000"/>
                </a:solidFill>
                <a:latin typeface="Times New Roman"/>
                <a:ea typeface="Times New Roman"/>
                <a:cs typeface="Times New Roman"/>
                <a:sym typeface="Times New Roman"/>
              </a:rPr>
              <a:t>if_ammissible_merge_lists(soluzione_attuale, altra_lista): </a:t>
            </a:r>
            <a:r>
              <a:rPr lang="it-IT" sz="2000" b="0" i="0" u="none" strike="noStrike" cap="none">
                <a:solidFill>
                  <a:srgbClr val="000000"/>
                </a:solidFill>
                <a:latin typeface="Times New Roman"/>
                <a:ea typeface="Times New Roman"/>
                <a:cs typeface="Times New Roman"/>
                <a:sym typeface="Times New Roman"/>
              </a:rPr>
              <a:t>fornita la soluzione parziale attuale e ed una seconda lista, si aggiungono i nodi della seconda lista in coda alla prima utilizzando if_ammissible_get_list(soluzione_attuale, next_node). Alcuni nodi potrebbero essere non aggiunti poiché non rispettano l’ammissibilità. (Quindi restituisce una lista di Nodi)</a:t>
            </a:r>
            <a:endParaRPr/>
          </a:p>
          <a:p>
            <a:pPr marL="285750" marR="0" lvl="0" indent="-15875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Times New Roman"/>
              <a:ea typeface="Times New Roman"/>
              <a:cs typeface="Times New Roman"/>
              <a:sym typeface="Times New Roman"/>
            </a:endParaRPr>
          </a:p>
        </p:txBody>
      </p:sp>
      <p:pic>
        <p:nvPicPr>
          <p:cNvPr id="328" name="Google Shape;328;p2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29" name="Google Shape;329;p2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30" name="Google Shape;330;p2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1" name="Google Shape;331;p2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2" name="Google Shape;332;p2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3" name="Google Shape;333;p23"/>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4"/>
          <p:cNvSpPr/>
          <p:nvPr/>
        </p:nvSpPr>
        <p:spPr>
          <a:xfrm>
            <a:off x="344488" y="2683816"/>
            <a:ext cx="9074150" cy="16004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Arial"/>
              <a:buNone/>
            </a:pPr>
            <a:r>
              <a:rPr lang="it-IT" sz="4000" cap="small">
                <a:solidFill>
                  <a:schemeClr val="dk1"/>
                </a:solidFill>
                <a:latin typeface="Times New Roman"/>
                <a:ea typeface="Times New Roman"/>
                <a:cs typeface="Times New Roman"/>
                <a:sym typeface="Times New Roman"/>
              </a:rPr>
              <a:t>Algoritmi greedy ed euristiche costruttive</a:t>
            </a:r>
            <a:endParaRPr sz="40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p:txBody>
      </p:sp>
      <p:graphicFrame>
        <p:nvGraphicFramePr>
          <p:cNvPr id="339" name="Google Shape;339;p24"/>
          <p:cNvGraphicFramePr/>
          <p:nvPr/>
        </p:nvGraphicFramePr>
        <p:xfrm>
          <a:off x="776289" y="404814"/>
          <a:ext cx="3000000" cy="3000000"/>
        </p:xfrm>
        <a:graphic>
          <a:graphicData uri="http://schemas.openxmlformats.org/drawingml/2006/table">
            <a:tbl>
              <a:tblPr firstRow="1" firstCol="1" bandRow="1">
                <a:noFill/>
                <a:tableStyleId>{BC4B3D2E-30AC-4007-9A0C-4F6B47225F89}</a:tableStyleId>
              </a:tblPr>
              <a:tblGrid>
                <a:gridCol w="1937550">
                  <a:extLst>
                    <a:ext uri="{9D8B030D-6E8A-4147-A177-3AD203B41FA5}">
                      <a16:colId xmlns:a16="http://schemas.microsoft.com/office/drawing/2014/main" val="20000"/>
                    </a:ext>
                  </a:extLst>
                </a:gridCol>
                <a:gridCol w="6415875">
                  <a:extLst>
                    <a:ext uri="{9D8B030D-6E8A-4147-A177-3AD203B41FA5}">
                      <a16:colId xmlns:a16="http://schemas.microsoft.com/office/drawing/2014/main" val="20001"/>
                    </a:ext>
                  </a:extLst>
                </a:gridCol>
              </a:tblGrid>
              <a:tr h="244475">
                <a:tc>
                  <a:txBody>
                    <a:bodyPr/>
                    <a:lstStyle/>
                    <a:p>
                      <a:pPr marL="0" marR="0" lvl="0" indent="0" algn="l" rtl="0">
                        <a:spcBef>
                          <a:spcPts val="0"/>
                        </a:spcBef>
                        <a:spcAft>
                          <a:spcPts val="0"/>
                        </a:spcAft>
                        <a:buNone/>
                      </a:pPr>
                      <a:endParaRPr sz="16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2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pic>
        <p:nvPicPr>
          <p:cNvPr id="340" name="Google Shape;340;p24" descr="Unife_nero JPG"/>
          <p:cNvPicPr preferRelativeResize="0"/>
          <p:nvPr/>
        </p:nvPicPr>
        <p:blipFill rotWithShape="1">
          <a:blip r:embed="rId3">
            <a:alphaModFix/>
          </a:blip>
          <a:srcRect/>
          <a:stretch/>
        </p:blipFill>
        <p:spPr>
          <a:xfrm>
            <a:off x="776289" y="527051"/>
            <a:ext cx="2836291" cy="1249516"/>
          </a:xfrm>
          <a:prstGeom prst="rect">
            <a:avLst/>
          </a:prstGeom>
          <a:noFill/>
          <a:ln>
            <a:noFill/>
          </a:ln>
        </p:spPr>
      </p:pic>
      <p:pic>
        <p:nvPicPr>
          <p:cNvPr id="341" name="Google Shape;341;p24"/>
          <p:cNvPicPr preferRelativeResize="0"/>
          <p:nvPr/>
        </p:nvPicPr>
        <p:blipFill rotWithShape="1">
          <a:blip r:embed="rId4">
            <a:alphaModFix/>
          </a:blip>
          <a:srcRect/>
          <a:stretch/>
        </p:blipFill>
        <p:spPr>
          <a:xfrm>
            <a:off x="5618099" y="797641"/>
            <a:ext cx="3541678" cy="708336"/>
          </a:xfrm>
          <a:prstGeom prst="rect">
            <a:avLst/>
          </a:prstGeom>
          <a:noFill/>
          <a:ln>
            <a:noFill/>
          </a:ln>
        </p:spPr>
      </p:pic>
      <p:sp>
        <p:nvSpPr>
          <p:cNvPr id="342" name="Google Shape;342;p2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3" name="Google Shape;343;p2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4" name="Google Shape;344;p2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5"/>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descrizione generale</a:t>
            </a:r>
            <a:endParaRPr/>
          </a:p>
        </p:txBody>
      </p:sp>
      <p:sp>
        <p:nvSpPr>
          <p:cNvPr id="350" name="Google Shape;350;p25"/>
          <p:cNvSpPr txBox="1"/>
          <p:nvPr/>
        </p:nvSpPr>
        <p:spPr>
          <a:xfrm>
            <a:off x="398119" y="1988841"/>
            <a:ext cx="9019377" cy="424731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Per alcuni problemi, come in quello affrontato in questo progetto, non esiste un algoritmo efficiente per trovare una soluzione ottimale in tempi ragionevoli: le </a:t>
            </a:r>
            <a:r>
              <a:rPr lang="it-IT" sz="1800" b="1">
                <a:solidFill>
                  <a:schemeClr val="dk1"/>
                </a:solidFill>
                <a:latin typeface="Times New Roman"/>
                <a:ea typeface="Times New Roman"/>
                <a:cs typeface="Times New Roman"/>
                <a:sym typeface="Times New Roman"/>
              </a:rPr>
              <a:t>euristiche</a:t>
            </a:r>
            <a:r>
              <a:rPr lang="it-IT" sz="1800">
                <a:solidFill>
                  <a:schemeClr val="dk1"/>
                </a:solidFill>
                <a:latin typeface="Times New Roman"/>
                <a:ea typeface="Times New Roman"/>
                <a:cs typeface="Times New Roman"/>
                <a:sym typeface="Times New Roman"/>
              </a:rPr>
              <a:t> sono algoritmi a </a:t>
            </a:r>
            <a:r>
              <a:rPr lang="it-IT" sz="1800" b="1">
                <a:solidFill>
                  <a:schemeClr val="dk1"/>
                </a:solidFill>
                <a:latin typeface="Times New Roman"/>
                <a:ea typeface="Times New Roman"/>
                <a:cs typeface="Times New Roman"/>
                <a:sym typeface="Times New Roman"/>
              </a:rPr>
              <a:t>bassa complessità computazionale </a:t>
            </a:r>
            <a:r>
              <a:rPr lang="it-IT" sz="1800">
                <a:solidFill>
                  <a:schemeClr val="dk1"/>
                </a:solidFill>
                <a:latin typeface="Times New Roman"/>
                <a:ea typeface="Times New Roman"/>
                <a:cs typeface="Times New Roman"/>
                <a:sym typeface="Times New Roman"/>
              </a:rPr>
              <a:t>(P), che cercano di risolvere in modo rapido e approssimativo problemi molto difficili (NP), che richiederebbero tempi esponenziali per essere risolti in maniera esatta.</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Gli algoritmi euristici spesso hanno schemi e «</a:t>
            </a:r>
            <a:r>
              <a:rPr lang="it-IT" sz="1800" b="1">
                <a:solidFill>
                  <a:schemeClr val="dk1"/>
                </a:solidFill>
                <a:latin typeface="Times New Roman"/>
                <a:ea typeface="Times New Roman"/>
                <a:cs typeface="Times New Roman"/>
                <a:sym typeface="Times New Roman"/>
              </a:rPr>
              <a:t>template</a:t>
            </a:r>
            <a:r>
              <a:rPr lang="it-IT" sz="1800">
                <a:solidFill>
                  <a:schemeClr val="dk1"/>
                </a:solidFill>
                <a:latin typeface="Times New Roman"/>
                <a:ea typeface="Times New Roman"/>
                <a:cs typeface="Times New Roman"/>
                <a:sym typeface="Times New Roman"/>
              </a:rPr>
              <a:t>» generali ma vanno tutti adattati per risolvere il problema specifico preso in esame: sfruttare le caratteristiche intrinseche del problema è fondamentale per ottenere buone soluzioni.</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Spesso le soluzioni proposte dagli algoritmi euristici sono degli ottimi locali e non globali, quindi sono peggiori rispetto alla soluzione esatta del problema di partenza ma vengono generate in tempi ragionevoli e sono quasi sempre ammissibili.</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È opportuno accompagnare il risultato dell’euristica con un stima dell’errore commesso.</a:t>
            </a:r>
            <a:endParaRPr/>
          </a:p>
        </p:txBody>
      </p:sp>
      <p:pic>
        <p:nvPicPr>
          <p:cNvPr id="351" name="Google Shape;351;p2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52" name="Google Shape;352;p2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53" name="Google Shape;353;p2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 name="Google Shape;354;p2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2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6"/>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Famiglie di algoritmi euristici</a:t>
            </a:r>
            <a:endParaRPr/>
          </a:p>
        </p:txBody>
      </p:sp>
      <p:pic>
        <p:nvPicPr>
          <p:cNvPr id="361" name="Google Shape;361;p2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62" name="Google Shape;362;p26"/>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363" name="Google Shape;363;p26" descr="Costruttive &#10;• &#10;Greedy &#10;Ad hoc &#10;• Di miglioramento &#10;— Neighborhood based &#10;• Local search &#10;• Grasp &#10;• Tabu search &#10;• Iterated Local Search &#10;• Simulated Annealing &#10;• Variable Neighborhood Search &#10;• Adaptive Large Neighborhood Search &#10;— Population based &#10;• Algoritmi genetici &#10;• Scatter search &#10;• Path relinking &#10;• Swarm Optimization &#10;• Ibride / Parallele &#10;Famiglie &#10;di &#10;algoritmi &#10;euristici "/>
          <p:cNvPicPr preferRelativeResize="0"/>
          <p:nvPr/>
        </p:nvPicPr>
        <p:blipFill rotWithShape="1">
          <a:blip r:embed="rId5">
            <a:alphaModFix/>
          </a:blip>
          <a:srcRect r="33879"/>
          <a:stretch/>
        </p:blipFill>
        <p:spPr>
          <a:xfrm>
            <a:off x="704528" y="1674628"/>
            <a:ext cx="4968552" cy="4902882"/>
          </a:xfrm>
          <a:prstGeom prst="rect">
            <a:avLst/>
          </a:prstGeom>
          <a:noFill/>
          <a:ln>
            <a:noFill/>
          </a:ln>
        </p:spPr>
      </p:pic>
      <p:pic>
        <p:nvPicPr>
          <p:cNvPr id="364" name="Google Shape;364;p26" descr="Segno di spunta con riempimento a tinta unita"/>
          <p:cNvPicPr preferRelativeResize="0"/>
          <p:nvPr/>
        </p:nvPicPr>
        <p:blipFill rotWithShape="1">
          <a:blip r:embed="rId6">
            <a:alphaModFix/>
          </a:blip>
          <a:srcRect/>
          <a:stretch/>
        </p:blipFill>
        <p:spPr>
          <a:xfrm>
            <a:off x="3080792" y="1975750"/>
            <a:ext cx="648072" cy="648072"/>
          </a:xfrm>
          <a:prstGeom prst="rect">
            <a:avLst/>
          </a:prstGeom>
          <a:noFill/>
          <a:ln>
            <a:noFill/>
          </a:ln>
        </p:spPr>
      </p:pic>
      <p:pic>
        <p:nvPicPr>
          <p:cNvPr id="365" name="Google Shape;365;p26" descr="Chiudi con riempimento a tinta unita"/>
          <p:cNvPicPr preferRelativeResize="0"/>
          <p:nvPr/>
        </p:nvPicPr>
        <p:blipFill rotWithShape="1">
          <a:blip r:embed="rId7">
            <a:alphaModFix/>
          </a:blip>
          <a:srcRect/>
          <a:stretch/>
        </p:blipFill>
        <p:spPr>
          <a:xfrm>
            <a:off x="4022955" y="5054200"/>
            <a:ext cx="711628" cy="711628"/>
          </a:xfrm>
          <a:prstGeom prst="rect">
            <a:avLst/>
          </a:prstGeom>
          <a:noFill/>
          <a:ln>
            <a:noFill/>
          </a:ln>
        </p:spPr>
      </p:pic>
      <p:pic>
        <p:nvPicPr>
          <p:cNvPr id="366" name="Google Shape;366;p26" descr="Segno di spunta con riempimento a tinta unita"/>
          <p:cNvPicPr preferRelativeResize="0"/>
          <p:nvPr/>
        </p:nvPicPr>
        <p:blipFill rotWithShape="1">
          <a:blip r:embed="rId6">
            <a:alphaModFix/>
          </a:blip>
          <a:srcRect/>
          <a:stretch/>
        </p:blipFill>
        <p:spPr>
          <a:xfrm>
            <a:off x="4628964" y="3477997"/>
            <a:ext cx="648072" cy="648072"/>
          </a:xfrm>
          <a:prstGeom prst="rect">
            <a:avLst/>
          </a:prstGeom>
          <a:noFill/>
          <a:ln>
            <a:noFill/>
          </a:ln>
        </p:spPr>
      </p:pic>
      <p:sp>
        <p:nvSpPr>
          <p:cNvPr id="367" name="Google Shape;367;p26"/>
          <p:cNvSpPr txBox="1"/>
          <p:nvPr/>
        </p:nvSpPr>
        <p:spPr>
          <a:xfrm>
            <a:off x="4914578" y="4948349"/>
            <a:ext cx="4210050"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Il nostro problema da risolvere, TSP con finestre temporali, è troppo vincolato e di sicuro questi algoritmi non sono adatti!</a:t>
            </a:r>
            <a:endParaRPr/>
          </a:p>
        </p:txBody>
      </p:sp>
      <p:sp>
        <p:nvSpPr>
          <p:cNvPr id="368" name="Google Shape;368;p2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9" name="Google Shape;369;p2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0" name="Google Shape;370;p2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6"/>
                                        </p:tgtEl>
                                        <p:attrNameLst>
                                          <p:attrName>style.visibility</p:attrName>
                                        </p:attrNameLst>
                                      </p:cBhvr>
                                      <p:to>
                                        <p:strVal val="visible"/>
                                      </p:to>
                                    </p:set>
                                    <p:animEffect transition="in" filter="fade">
                                      <p:cBhvr>
                                        <p:cTn id="12" dur="500"/>
                                        <p:tgtEl>
                                          <p:spTgt spid="3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7"/>
                                        </p:tgtEl>
                                        <p:attrNameLst>
                                          <p:attrName>style.visibility</p:attrName>
                                        </p:attrNameLst>
                                      </p:cBhvr>
                                      <p:to>
                                        <p:strVal val="visible"/>
                                      </p:to>
                                    </p:set>
                                    <p:animEffect transition="in" filter="fade">
                                      <p:cBhvr>
                                        <p:cTn id="22"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costruttive: descrizione greedy</a:t>
            </a:r>
            <a:endParaRPr sz="3200" cap="small">
              <a:latin typeface="Times New Roman"/>
              <a:ea typeface="Times New Roman"/>
              <a:cs typeface="Times New Roman"/>
              <a:sym typeface="Times New Roman"/>
            </a:endParaRPr>
          </a:p>
        </p:txBody>
      </p:sp>
      <p:sp>
        <p:nvSpPr>
          <p:cNvPr id="376" name="Google Shape;376;p27"/>
          <p:cNvSpPr txBox="1"/>
          <p:nvPr/>
        </p:nvSpPr>
        <p:spPr>
          <a:xfrm>
            <a:off x="398119" y="1573422"/>
            <a:ext cx="9019377" cy="92333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Gli algoritmi «greedy» determinano la soluzione attraverso una serie di decisioni parziali localmente ottime senza mai modificare le decisioni già prese.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377" name="Google Shape;377;p2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78" name="Google Shape;378;p27"/>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379" name="Google Shape;379;p27" descr="Sia dato il problema di ottimo associato al sistema di insiemi indipendenti (E,F) &#10;con funzione obiettivo c, &#10;si dice Greedy un algoritmo A costruttivo e iterativo che costruisce l'insieme &#10;Xe F, soluzione ammissibile del problema, partendo dall'insieme vuoto O e &#10;inserendovi ad ogni passo l'elemento di E più &quot;promettente&quot; fra quelli che non &#10;violano l'indipendenza dell'insieme. &#10;Procedure Greedy (template) &#10;• &#10;• &#10;• &#10;Soluzione inizale So=Q, &#10;ad ogni step k &#10;- seleziona ek come l'elemento di E più promettente (criterio best) tra quelli &#10;non ancora esaminati, &#10;- valuta se la soluzione parziale Skuek e F (test di indipendenza o di &#10;ammissibilità delle soluzioni parziali) &#10;In caso positivo, estendi Sk con SkUek &#10;Itera o termina avendo esaminato tutto E o quando Sk è massimale (Sn S). &#10;Per costruzione, X=Sn è massimale &#10;La complessità di &quot;GreedY' dipende dalla complessità delle procedure Best e Ind, &#10;essendo predefinito il numero massimo di iterazioni (n) &#10;Per costruire un algoritmo greedy è sufficiente definire E ed F. e &#10;specificare Best e Ind nell'ambito del template "/>
          <p:cNvPicPr preferRelativeResize="0"/>
          <p:nvPr/>
        </p:nvPicPr>
        <p:blipFill rotWithShape="1">
          <a:blip r:embed="rId5">
            <a:alphaModFix/>
          </a:blip>
          <a:srcRect t="31070" b="30704"/>
          <a:stretch/>
        </p:blipFill>
        <p:spPr>
          <a:xfrm>
            <a:off x="1252644" y="2355918"/>
            <a:ext cx="7400711" cy="2121718"/>
          </a:xfrm>
          <a:prstGeom prst="rect">
            <a:avLst/>
          </a:prstGeom>
          <a:noFill/>
          <a:ln>
            <a:noFill/>
          </a:ln>
        </p:spPr>
      </p:pic>
      <p:sp>
        <p:nvSpPr>
          <p:cNvPr id="380" name="Google Shape;380;p27"/>
          <p:cNvSpPr txBox="1"/>
          <p:nvPr/>
        </p:nvSpPr>
        <p:spPr>
          <a:xfrm>
            <a:off x="704528" y="4649344"/>
            <a:ext cx="8712968" cy="175432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Abbiamo realizzato diverse tipologie di greedy andando a modificare il </a:t>
            </a:r>
            <a:r>
              <a:rPr lang="it-IT" sz="1800" b="1">
                <a:solidFill>
                  <a:schemeClr val="dk1"/>
                </a:solidFill>
                <a:latin typeface="Times New Roman"/>
                <a:ea typeface="Times New Roman"/>
                <a:cs typeface="Times New Roman"/>
                <a:sym typeface="Times New Roman"/>
              </a:rPr>
              <a:t>criterio best</a:t>
            </a:r>
            <a:r>
              <a:rPr lang="it-IT" sz="1800">
                <a:solidFill>
                  <a:schemeClr val="dk1"/>
                </a:solidFill>
                <a:latin typeface="Times New Roman"/>
                <a:ea typeface="Times New Roman"/>
                <a:cs typeface="Times New Roman"/>
                <a:sym typeface="Times New Roman"/>
              </a:rPr>
              <a:t>, cioè il modo in cui vengono scelte le attrazioni da visitare.</a:t>
            </a:r>
            <a:endParaRPr sz="1800" b="1">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Per tutte le greedy realizzate abbiamo mantenuto lo stesso </a:t>
            </a:r>
            <a:r>
              <a:rPr lang="it-IT" sz="1800" b="1">
                <a:solidFill>
                  <a:schemeClr val="dk1"/>
                </a:solidFill>
                <a:latin typeface="Times New Roman"/>
                <a:ea typeface="Times New Roman"/>
                <a:cs typeface="Times New Roman"/>
                <a:sym typeface="Times New Roman"/>
              </a:rPr>
              <a:t>criterio di ammissibilità</a:t>
            </a:r>
            <a:r>
              <a:rPr lang="it-IT" sz="1800">
                <a:solidFill>
                  <a:schemeClr val="dk1"/>
                </a:solidFill>
                <a:latin typeface="Times New Roman"/>
                <a:ea typeface="Times New Roman"/>
                <a:cs typeface="Times New Roman"/>
                <a:sym typeface="Times New Roman"/>
              </a:rPr>
              <a:t>: se c’è una finestra temporale che mi permette la visita dell’attrazione estratta e se visitarla mi permette di ritornare all’albergo entro il tempo di fine della gita allora tengo l’attrazione, altrimenti la scarto e passo alla successiva</a:t>
            </a:r>
            <a:endParaRPr/>
          </a:p>
        </p:txBody>
      </p:sp>
      <p:sp>
        <p:nvSpPr>
          <p:cNvPr id="381" name="Google Shape;381;p2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2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2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8"/>
          <p:cNvSpPr txBox="1">
            <a:spLocks noGrp="1"/>
          </p:cNvSpPr>
          <p:nvPr>
            <p:ph type="ctrTitle"/>
          </p:nvPr>
        </p:nvSpPr>
        <p:spPr>
          <a:xfrm>
            <a:off x="445853" y="425220"/>
            <a:ext cx="8420100" cy="7659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it-IT" sz="3200" cap="small">
                <a:latin typeface="Times New Roman"/>
                <a:ea typeface="Times New Roman"/>
                <a:cs typeface="Times New Roman"/>
                <a:sym typeface="Times New Roman"/>
              </a:rPr>
              <a:t>Controllo dell’ammissibilità</a:t>
            </a:r>
            <a:endParaRPr/>
          </a:p>
        </p:txBody>
      </p:sp>
      <p:pic>
        <p:nvPicPr>
          <p:cNvPr id="389" name="Google Shape;389;p2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390" name="Google Shape;390;p2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391" name="Google Shape;391;p28"/>
          <p:cNvSpPr txBox="1"/>
          <p:nvPr/>
        </p:nvSpPr>
        <p:spPr>
          <a:xfrm>
            <a:off x="272480" y="1091508"/>
            <a:ext cx="9344013"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La funzione </a:t>
            </a:r>
            <a:r>
              <a:rPr lang="it-IT" sz="2000" b="1">
                <a:solidFill>
                  <a:schemeClr val="dk1"/>
                </a:solidFill>
                <a:latin typeface="Times New Roman"/>
                <a:ea typeface="Times New Roman"/>
                <a:cs typeface="Times New Roman"/>
                <a:sym typeface="Times New Roman"/>
              </a:rPr>
              <a:t>isAmmissibile</a:t>
            </a:r>
            <a:r>
              <a:rPr lang="it-IT" sz="2000">
                <a:solidFill>
                  <a:schemeClr val="dk1"/>
                </a:solidFill>
                <a:latin typeface="Times New Roman"/>
                <a:ea typeface="Times New Roman"/>
                <a:cs typeface="Times New Roman"/>
                <a:sym typeface="Times New Roman"/>
              </a:rPr>
              <a:t> risponde alla seguente domanda:</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«Se alla mia soluzione attuale aggiungessi quel nodo, avrei il tempo per visitarlo e per ritornare all’albergo entro il tempo di fine gita stabilito?»</a:t>
            </a:r>
            <a:endParaRPr/>
          </a:p>
        </p:txBody>
      </p:sp>
      <p:pic>
        <p:nvPicPr>
          <p:cNvPr id="392" name="Google Shape;392;p28"/>
          <p:cNvPicPr preferRelativeResize="0"/>
          <p:nvPr/>
        </p:nvPicPr>
        <p:blipFill rotWithShape="1">
          <a:blip r:embed="rId5">
            <a:alphaModFix/>
          </a:blip>
          <a:srcRect/>
          <a:stretch/>
        </p:blipFill>
        <p:spPr>
          <a:xfrm>
            <a:off x="1266853" y="2329115"/>
            <a:ext cx="7372294" cy="4266486"/>
          </a:xfrm>
          <a:prstGeom prst="rect">
            <a:avLst/>
          </a:prstGeom>
          <a:noFill/>
          <a:ln>
            <a:noFill/>
          </a:ln>
        </p:spPr>
      </p:pic>
      <p:sp>
        <p:nvSpPr>
          <p:cNvPr id="393" name="Google Shape;393;p2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costruttive: best #0</a:t>
            </a:r>
            <a:endParaRPr/>
          </a:p>
        </p:txBody>
      </p:sp>
      <p:sp>
        <p:nvSpPr>
          <p:cNvPr id="401" name="Google Shape;401;p29"/>
          <p:cNvSpPr txBox="1"/>
          <p:nvPr/>
        </p:nvSpPr>
        <p:spPr>
          <a:xfrm>
            <a:off x="398119" y="1988841"/>
            <a:ext cx="9019377" cy="70788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Si ordinano le attrazioni con il gradimento in senso decrescente (prima le attrazioni con il gradimento maggiore):</a:t>
            </a:r>
            <a:endParaRPr/>
          </a:p>
        </p:txBody>
      </p:sp>
      <p:pic>
        <p:nvPicPr>
          <p:cNvPr id="402" name="Google Shape;402;p2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403" name="Google Shape;403;p29"/>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404" name="Google Shape;404;p29"/>
          <p:cNvPicPr preferRelativeResize="0"/>
          <p:nvPr/>
        </p:nvPicPr>
        <p:blipFill rotWithShape="1">
          <a:blip r:embed="rId5">
            <a:alphaModFix/>
          </a:blip>
          <a:srcRect/>
          <a:stretch/>
        </p:blipFill>
        <p:spPr>
          <a:xfrm>
            <a:off x="2183461" y="3284984"/>
            <a:ext cx="5539077" cy="1440160"/>
          </a:xfrm>
          <a:prstGeom prst="rect">
            <a:avLst/>
          </a:prstGeom>
          <a:noFill/>
          <a:ln>
            <a:noFill/>
          </a:ln>
        </p:spPr>
      </p:pic>
      <p:sp>
        <p:nvSpPr>
          <p:cNvPr id="405" name="Google Shape;405;p2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2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2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29"/>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29"/>
          <p:cNvSpPr txBox="1"/>
          <p:nvPr/>
        </p:nvSpPr>
        <p:spPr>
          <a:xfrm>
            <a:off x="7756971" y="3212976"/>
            <a:ext cx="1920797" cy="83099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200"/>
              <a:buFont typeface="Arial"/>
              <a:buChar char="•"/>
            </a:pPr>
            <a:r>
              <a:rPr lang="it-IT" sz="1200">
                <a:solidFill>
                  <a:schemeClr val="dk1"/>
                </a:solidFill>
                <a:latin typeface="Times New Roman"/>
                <a:ea typeface="Times New Roman"/>
                <a:cs typeface="Times New Roman"/>
                <a:sym typeface="Times New Roman"/>
              </a:rPr>
              <a:t>Descrivere:</a:t>
            </a:r>
            <a:endParaRPr/>
          </a:p>
          <a:p>
            <a:pPr marL="742950" marR="0" lvl="1" indent="-285750" algn="just" rtl="0">
              <a:spcBef>
                <a:spcPts val="0"/>
              </a:spcBef>
              <a:spcAft>
                <a:spcPts val="0"/>
              </a:spcAft>
              <a:buClr>
                <a:schemeClr val="dk1"/>
              </a:buClr>
              <a:buSzPts val="1200"/>
              <a:buFont typeface="Arial"/>
              <a:buChar char="•"/>
            </a:pPr>
            <a:r>
              <a:rPr lang="it-IT" sz="1200" b="0" i="0" u="none" strike="noStrike" cap="none">
                <a:solidFill>
                  <a:schemeClr val="dk1"/>
                </a:solidFill>
                <a:latin typeface="Times New Roman"/>
                <a:ea typeface="Times New Roman"/>
                <a:cs typeface="Times New Roman"/>
                <a:sym typeface="Times New Roman"/>
              </a:rPr>
              <a:t>Lambda</a:t>
            </a:r>
            <a:endParaRPr/>
          </a:p>
          <a:p>
            <a:pPr marL="742950" marR="0" lvl="1" indent="-285750" algn="just" rtl="0">
              <a:spcBef>
                <a:spcPts val="0"/>
              </a:spcBef>
              <a:spcAft>
                <a:spcPts val="0"/>
              </a:spcAft>
              <a:buClr>
                <a:schemeClr val="dk1"/>
              </a:buClr>
              <a:buSzPts val="1200"/>
              <a:buFont typeface="Arial"/>
              <a:buChar char="•"/>
            </a:pPr>
            <a:r>
              <a:rPr lang="it-IT" sz="1200" b="0" i="0" u="none" strike="noStrike" cap="none">
                <a:solidFill>
                  <a:schemeClr val="dk1"/>
                </a:solidFill>
                <a:latin typeface="Times New Roman"/>
                <a:ea typeface="Times New Roman"/>
                <a:cs typeface="Times New Roman"/>
                <a:sym typeface="Times New Roman"/>
              </a:rPr>
              <a:t>ASC/DSC</a:t>
            </a:r>
            <a:endParaRPr/>
          </a:p>
          <a:p>
            <a:pPr marL="742950" marR="0" lvl="1" indent="-285750" algn="just" rtl="0">
              <a:spcBef>
                <a:spcPts val="0"/>
              </a:spcBef>
              <a:spcAft>
                <a:spcPts val="0"/>
              </a:spcAft>
              <a:buClr>
                <a:schemeClr val="dk1"/>
              </a:buClr>
              <a:buSzPts val="1200"/>
              <a:buFont typeface="Arial"/>
              <a:buChar char="•"/>
            </a:pPr>
            <a:r>
              <a:rPr lang="it-IT" sz="1200" b="0" i="0" u="none" strike="noStrike" cap="none">
                <a:solidFill>
                  <a:schemeClr val="dk1"/>
                </a:solidFill>
                <a:latin typeface="Times New Roman"/>
                <a:ea typeface="Times New Roman"/>
                <a:cs typeface="Times New Roman"/>
                <a:sym typeface="Times New Roman"/>
              </a:rPr>
              <a:t>Globale/Locale</a:t>
            </a:r>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3"/>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Descrizione del problema</a:t>
            </a:r>
            <a:endParaRPr/>
          </a:p>
        </p:txBody>
      </p:sp>
      <p:sp>
        <p:nvSpPr>
          <p:cNvPr id="44" name="Google Shape;44;p3"/>
          <p:cNvSpPr txBox="1"/>
          <p:nvPr/>
        </p:nvSpPr>
        <p:spPr>
          <a:xfrm>
            <a:off x="344489" y="1533189"/>
            <a:ext cx="9062352"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Si vuole sviluppare il motore di una app destinata ai turisti in arrivo in una città sconosciuta, che pianifichi la visita ideale (cosa visitare e in che sequenza) in base alle preferenze del turista, in modo tale che questo parta dal suo albergo e torni al suo albergo. Data la lista di attrazioni, il gradimento di ciascuna, e la durata del percorso da un’attrazione all’altra, si calcoli il tour di massimo gradimento sapendo che il turista ha a disposizione solo un numero limitato di ore per visitare le attrazioni. Inoltre, ciascun luogo è accessibile solo durante uno o più intervalli della giornata, e un luogo visitato una seconda volta non fornisce alcuna gratificazione.</a:t>
            </a:r>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5" name="Google Shape;45;p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46" name="Google Shape;46;p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47" name="Google Shape;47;p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48;p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49;p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0"/>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costruttive: best #1</a:t>
            </a:r>
            <a:endParaRPr/>
          </a:p>
        </p:txBody>
      </p:sp>
      <p:sp>
        <p:nvSpPr>
          <p:cNvPr id="415" name="Google Shape;415;p30"/>
          <p:cNvSpPr txBox="1"/>
          <p:nvPr/>
        </p:nvSpPr>
        <p:spPr>
          <a:xfrm>
            <a:off x="398119" y="1988841"/>
            <a:ext cx="9019377" cy="70788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Si ordinano le attrazioni in base all’orario di apertura della loro prima Time Window in senso crescente (prima le attrazioni che aprono prima):</a:t>
            </a:r>
            <a:endParaRPr/>
          </a:p>
        </p:txBody>
      </p:sp>
      <p:pic>
        <p:nvPicPr>
          <p:cNvPr id="416" name="Google Shape;416;p3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417" name="Google Shape;417;p30"/>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418" name="Google Shape;418;p30"/>
          <p:cNvPicPr preferRelativeResize="0"/>
          <p:nvPr/>
        </p:nvPicPr>
        <p:blipFill rotWithShape="1">
          <a:blip r:embed="rId5">
            <a:alphaModFix/>
          </a:blip>
          <a:srcRect/>
          <a:stretch/>
        </p:blipFill>
        <p:spPr>
          <a:xfrm>
            <a:off x="2323435" y="3198570"/>
            <a:ext cx="5259130" cy="1440000"/>
          </a:xfrm>
          <a:prstGeom prst="rect">
            <a:avLst/>
          </a:prstGeom>
          <a:noFill/>
          <a:ln>
            <a:noFill/>
          </a:ln>
        </p:spPr>
      </p:pic>
      <p:sp>
        <p:nvSpPr>
          <p:cNvPr id="419" name="Google Shape;419;p3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3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1" name="Google Shape;421;p3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2" name="Google Shape;422;p30"/>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1"/>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costruttive: best #2</a:t>
            </a:r>
            <a:endParaRPr/>
          </a:p>
        </p:txBody>
      </p:sp>
      <p:sp>
        <p:nvSpPr>
          <p:cNvPr id="428" name="Google Shape;428;p31"/>
          <p:cNvSpPr txBox="1"/>
          <p:nvPr/>
        </p:nvSpPr>
        <p:spPr>
          <a:xfrm>
            <a:off x="398119" y="1988841"/>
            <a:ext cx="9019377" cy="70788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Si ordinano le attrazioni in base all’orario di chiusura della loro ultima Time Window disponibile in senso crescente (prima le attrazioni che chiudono prima):</a:t>
            </a:r>
            <a:endParaRPr/>
          </a:p>
        </p:txBody>
      </p:sp>
      <p:pic>
        <p:nvPicPr>
          <p:cNvPr id="429" name="Google Shape;429;p3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430" name="Google Shape;430;p31"/>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431" name="Google Shape;431;p31"/>
          <p:cNvPicPr preferRelativeResize="0"/>
          <p:nvPr/>
        </p:nvPicPr>
        <p:blipFill rotWithShape="1">
          <a:blip r:embed="rId5">
            <a:alphaModFix/>
          </a:blip>
          <a:srcRect/>
          <a:stretch/>
        </p:blipFill>
        <p:spPr>
          <a:xfrm>
            <a:off x="2193961" y="3198570"/>
            <a:ext cx="5427692" cy="1440000"/>
          </a:xfrm>
          <a:prstGeom prst="rect">
            <a:avLst/>
          </a:prstGeom>
          <a:noFill/>
          <a:ln>
            <a:noFill/>
          </a:ln>
        </p:spPr>
      </p:pic>
      <p:sp>
        <p:nvSpPr>
          <p:cNvPr id="432" name="Google Shape;432;p3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 name="Google Shape;433;p3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3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31"/>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2"/>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costruttive: best #3</a:t>
            </a:r>
            <a:endParaRPr/>
          </a:p>
        </p:txBody>
      </p:sp>
      <p:sp>
        <p:nvSpPr>
          <p:cNvPr id="441" name="Google Shape;441;p32"/>
          <p:cNvSpPr txBox="1"/>
          <p:nvPr/>
        </p:nvSpPr>
        <p:spPr>
          <a:xfrm>
            <a:off x="398119" y="1988841"/>
            <a:ext cx="9019377" cy="92333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Si ordinano le attrazioni in base al rapporto gradimento/(durata time window più breve) in senso decrescente</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(prima le attrazioni che hanno un alto (gradimento/durata TW più breve))</a:t>
            </a:r>
            <a:endParaRPr/>
          </a:p>
        </p:txBody>
      </p:sp>
      <p:pic>
        <p:nvPicPr>
          <p:cNvPr id="442" name="Google Shape;442;p3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443" name="Google Shape;443;p32"/>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444" name="Google Shape;444;p32"/>
          <p:cNvPicPr preferRelativeResize="0"/>
          <p:nvPr/>
        </p:nvPicPr>
        <p:blipFill rotWithShape="1">
          <a:blip r:embed="rId5">
            <a:alphaModFix/>
          </a:blip>
          <a:srcRect/>
          <a:stretch/>
        </p:blipFill>
        <p:spPr>
          <a:xfrm>
            <a:off x="2252999" y="2912171"/>
            <a:ext cx="5400000" cy="2118462"/>
          </a:xfrm>
          <a:prstGeom prst="rect">
            <a:avLst/>
          </a:prstGeom>
          <a:noFill/>
          <a:ln>
            <a:noFill/>
          </a:ln>
        </p:spPr>
      </p:pic>
      <p:pic>
        <p:nvPicPr>
          <p:cNvPr id="445" name="Google Shape;445;p32"/>
          <p:cNvPicPr preferRelativeResize="0"/>
          <p:nvPr/>
        </p:nvPicPr>
        <p:blipFill rotWithShape="1">
          <a:blip r:embed="rId6">
            <a:alphaModFix/>
          </a:blip>
          <a:srcRect/>
          <a:stretch/>
        </p:blipFill>
        <p:spPr>
          <a:xfrm>
            <a:off x="2252999" y="5229200"/>
            <a:ext cx="5400000" cy="1233907"/>
          </a:xfrm>
          <a:prstGeom prst="rect">
            <a:avLst/>
          </a:prstGeom>
          <a:noFill/>
          <a:ln>
            <a:noFill/>
          </a:ln>
        </p:spPr>
      </p:pic>
      <p:sp>
        <p:nvSpPr>
          <p:cNvPr id="446" name="Google Shape;446;p3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3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8" name="Google Shape;448;p3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 name="Google Shape;449;p32"/>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3"/>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costruttive: best #4</a:t>
            </a:r>
            <a:endParaRPr/>
          </a:p>
        </p:txBody>
      </p:sp>
      <p:sp>
        <p:nvSpPr>
          <p:cNvPr id="455" name="Google Shape;455;p33"/>
          <p:cNvSpPr txBox="1"/>
          <p:nvPr/>
        </p:nvSpPr>
        <p:spPr>
          <a:xfrm>
            <a:off x="398119" y="1988841"/>
            <a:ext cx="9019377" cy="70788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Si ordinano le attrazioni in base alla distanza dall’albergo in senso crescente</a:t>
            </a:r>
            <a:endParaRPr/>
          </a:p>
          <a:p>
            <a:pPr marL="285750" marR="0" lvl="0" indent="-285750" algn="just" rtl="0">
              <a:spcBef>
                <a:spcPts val="0"/>
              </a:spcBef>
              <a:spcAft>
                <a:spcPts val="0"/>
              </a:spcAft>
              <a:buClr>
                <a:schemeClr val="dk1"/>
              </a:buClr>
              <a:buSzPts val="2000"/>
              <a:buFont typeface="Arial"/>
              <a:buChar char="•"/>
            </a:pPr>
            <a:r>
              <a:rPr lang="it-IT" sz="2000">
                <a:solidFill>
                  <a:schemeClr val="dk1"/>
                </a:solidFill>
                <a:latin typeface="Times New Roman"/>
                <a:ea typeface="Times New Roman"/>
                <a:cs typeface="Times New Roman"/>
                <a:sym typeface="Times New Roman"/>
              </a:rPr>
              <a:t>(prima le attrazioni più vicine all’albergo)</a:t>
            </a:r>
            <a:endParaRPr/>
          </a:p>
        </p:txBody>
      </p:sp>
      <p:pic>
        <p:nvPicPr>
          <p:cNvPr id="456" name="Google Shape;456;p3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457" name="Google Shape;457;p33"/>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458" name="Google Shape;458;p33"/>
          <p:cNvPicPr preferRelativeResize="0"/>
          <p:nvPr/>
        </p:nvPicPr>
        <p:blipFill rotWithShape="1">
          <a:blip r:embed="rId5">
            <a:alphaModFix/>
          </a:blip>
          <a:srcRect/>
          <a:stretch/>
        </p:blipFill>
        <p:spPr>
          <a:xfrm>
            <a:off x="2253000" y="3517111"/>
            <a:ext cx="5400000" cy="1288325"/>
          </a:xfrm>
          <a:prstGeom prst="rect">
            <a:avLst/>
          </a:prstGeom>
          <a:noFill/>
          <a:ln>
            <a:noFill/>
          </a:ln>
        </p:spPr>
      </p:pic>
      <p:sp>
        <p:nvSpPr>
          <p:cNvPr id="459" name="Google Shape;459;p3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3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3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33"/>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4"/>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costruttive: best #5</a:t>
            </a:r>
            <a:endParaRPr/>
          </a:p>
        </p:txBody>
      </p:sp>
      <p:sp>
        <p:nvSpPr>
          <p:cNvPr id="468" name="Google Shape;468;p34"/>
          <p:cNvSpPr txBox="1"/>
          <p:nvPr/>
        </p:nvSpPr>
        <p:spPr>
          <a:xfrm>
            <a:off x="443310" y="1558956"/>
            <a:ext cx="9019377"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Best «locale» in cui si ordinano le attrazioni in base al valore di (distanza dall’hotel + attesa per visitare l’attrazione) in senso crescente.</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Per calcolare l’attesa sulla prossima attrazione ha bisogno di sapere il tempo attuale che viene estratto dal nodo corrente</a:t>
            </a:r>
            <a:endParaRPr/>
          </a:p>
        </p:txBody>
      </p:sp>
      <p:pic>
        <p:nvPicPr>
          <p:cNvPr id="469" name="Google Shape;469;p3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470" name="Google Shape;470;p34"/>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471" name="Google Shape;471;p34" descr="Immagine che contiene testo, Carattere, schermata, bianco&#10;&#10;Descrizione generata automaticamente"/>
          <p:cNvPicPr preferRelativeResize="0"/>
          <p:nvPr/>
        </p:nvPicPr>
        <p:blipFill rotWithShape="1">
          <a:blip r:embed="rId5">
            <a:alphaModFix/>
          </a:blip>
          <a:srcRect/>
          <a:stretch/>
        </p:blipFill>
        <p:spPr>
          <a:xfrm>
            <a:off x="3504266" y="2724174"/>
            <a:ext cx="2897466" cy="822880"/>
          </a:xfrm>
          <a:prstGeom prst="rect">
            <a:avLst/>
          </a:prstGeom>
          <a:noFill/>
          <a:ln>
            <a:noFill/>
          </a:ln>
        </p:spPr>
      </p:pic>
      <p:pic>
        <p:nvPicPr>
          <p:cNvPr id="472" name="Google Shape;472;p34" descr="Immagine che contiene testo, schermata, Carattere, numero&#10;&#10;Descrizione generata automaticamente"/>
          <p:cNvPicPr preferRelativeResize="0"/>
          <p:nvPr/>
        </p:nvPicPr>
        <p:blipFill rotWithShape="1">
          <a:blip r:embed="rId6">
            <a:alphaModFix/>
          </a:blip>
          <a:srcRect/>
          <a:stretch/>
        </p:blipFill>
        <p:spPr>
          <a:xfrm>
            <a:off x="992999" y="3722386"/>
            <a:ext cx="7920000" cy="2873215"/>
          </a:xfrm>
          <a:prstGeom prst="rect">
            <a:avLst/>
          </a:prstGeom>
          <a:noFill/>
          <a:ln>
            <a:noFill/>
          </a:ln>
        </p:spPr>
      </p:pic>
      <p:sp>
        <p:nvSpPr>
          <p:cNvPr id="473" name="Google Shape;473;p3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 name="Google Shape;474;p3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3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34"/>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5"/>
          <p:cNvSpPr txBox="1">
            <a:spLocks noGrp="1"/>
          </p:cNvSpPr>
          <p:nvPr>
            <p:ph type="ctrTitle"/>
          </p:nvPr>
        </p:nvSpPr>
        <p:spPr>
          <a:xfrm>
            <a:off x="1136786" y="661463"/>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costruttive: best #6  (1/2)</a:t>
            </a:r>
            <a:endParaRPr/>
          </a:p>
        </p:txBody>
      </p:sp>
      <p:sp>
        <p:nvSpPr>
          <p:cNvPr id="482" name="Google Shape;482;p35"/>
          <p:cNvSpPr txBox="1"/>
          <p:nvPr/>
        </p:nvSpPr>
        <p:spPr>
          <a:xfrm>
            <a:off x="443311" y="1238966"/>
            <a:ext cx="9019377" cy="34470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2000" b="1">
                <a:solidFill>
                  <a:schemeClr val="dk1"/>
                </a:solidFill>
                <a:latin typeface="Times New Roman"/>
                <a:ea typeface="Times New Roman"/>
                <a:cs typeface="Times New Roman"/>
                <a:sym typeface="Times New Roman"/>
              </a:rPr>
              <a:t>Greedy &amp; Random:</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Best «locale» che prende in ingresso il nodo corrente e si ordinano le attrazioni in base al valore di (gradimento/(distanza + attesa)) in senso decrescente.</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La distanza e l’attesa si considerano riferite dal nodo corrente verso il successivo, quindi è una best che deve essere chiamata ad ogni modifica della soluzione corrente perché ha bisogno dell’ultima attrazione in coda per poter calcolare dinamicamente i valori.</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Seleziono un’attrazione a caso tra le primi migliori N e la restituisco come attrazione scelta. N è un parametro che dipende anche dalla lunghezza della lista ordinata</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p:txBody>
      </p:sp>
      <p:pic>
        <p:nvPicPr>
          <p:cNvPr id="483" name="Google Shape;483;p3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484" name="Google Shape;484;p3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485" name="Google Shape;485;p3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3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3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35"/>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35"/>
          <p:cNvSpPr/>
          <p:nvPr/>
        </p:nvSpPr>
        <p:spPr>
          <a:xfrm rot="-5400000">
            <a:off x="2050388" y="3782011"/>
            <a:ext cx="548640" cy="3384376"/>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35"/>
          <p:cNvSpPr/>
          <p:nvPr/>
        </p:nvSpPr>
        <p:spPr>
          <a:xfrm>
            <a:off x="805288" y="4714927"/>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35"/>
          <p:cNvSpPr/>
          <p:nvPr/>
        </p:nvSpPr>
        <p:spPr>
          <a:xfrm>
            <a:off x="1662196" y="4714927"/>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35"/>
          <p:cNvSpPr/>
          <p:nvPr/>
        </p:nvSpPr>
        <p:spPr>
          <a:xfrm>
            <a:off x="2519104" y="4707023"/>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35"/>
          <p:cNvSpPr/>
          <p:nvPr/>
        </p:nvSpPr>
        <p:spPr>
          <a:xfrm>
            <a:off x="3376012" y="4714927"/>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35"/>
          <p:cNvSpPr/>
          <p:nvPr/>
        </p:nvSpPr>
        <p:spPr>
          <a:xfrm>
            <a:off x="4232920" y="4714927"/>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35"/>
          <p:cNvSpPr/>
          <p:nvPr/>
        </p:nvSpPr>
        <p:spPr>
          <a:xfrm>
            <a:off x="5089828" y="4707023"/>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35"/>
          <p:cNvSpPr/>
          <p:nvPr/>
        </p:nvSpPr>
        <p:spPr>
          <a:xfrm>
            <a:off x="5946736" y="4720586"/>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35"/>
          <p:cNvSpPr/>
          <p:nvPr/>
        </p:nvSpPr>
        <p:spPr>
          <a:xfrm>
            <a:off x="6803644" y="4720586"/>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35"/>
          <p:cNvSpPr/>
          <p:nvPr/>
        </p:nvSpPr>
        <p:spPr>
          <a:xfrm>
            <a:off x="7660552" y="4712682"/>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35"/>
          <p:cNvSpPr/>
          <p:nvPr/>
        </p:nvSpPr>
        <p:spPr>
          <a:xfrm>
            <a:off x="8517460" y="4714927"/>
            <a:ext cx="548640" cy="548640"/>
          </a:xfrm>
          <a:prstGeom prst="ellipse">
            <a:avLst/>
          </a:prstGeom>
          <a:solidFill>
            <a:srgbClr val="FFC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35"/>
          <p:cNvSpPr txBox="1"/>
          <p:nvPr/>
        </p:nvSpPr>
        <p:spPr>
          <a:xfrm>
            <a:off x="2065661" y="5721249"/>
            <a:ext cx="5180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600">
                <a:solidFill>
                  <a:schemeClr val="dk1"/>
                </a:solidFill>
                <a:latin typeface="Times New Roman"/>
                <a:ea typeface="Times New Roman"/>
                <a:cs typeface="Times New Roman"/>
                <a:sym typeface="Times New Roman"/>
              </a:rPr>
              <a:t>N</a:t>
            </a:r>
            <a:endParaRPr/>
          </a:p>
        </p:txBody>
      </p:sp>
      <p:sp>
        <p:nvSpPr>
          <p:cNvPr id="501" name="Google Shape;501;p35"/>
          <p:cNvSpPr/>
          <p:nvPr/>
        </p:nvSpPr>
        <p:spPr>
          <a:xfrm>
            <a:off x="806527" y="4714927"/>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35"/>
          <p:cNvSpPr/>
          <p:nvPr/>
        </p:nvSpPr>
        <p:spPr>
          <a:xfrm>
            <a:off x="1663435" y="4714927"/>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35"/>
          <p:cNvSpPr/>
          <p:nvPr/>
        </p:nvSpPr>
        <p:spPr>
          <a:xfrm>
            <a:off x="2520343" y="4707023"/>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35"/>
          <p:cNvSpPr/>
          <p:nvPr/>
        </p:nvSpPr>
        <p:spPr>
          <a:xfrm>
            <a:off x="3377251" y="4714927"/>
            <a:ext cx="548640" cy="548640"/>
          </a:xfrm>
          <a:prstGeom prst="ellipse">
            <a:avLst/>
          </a:prstGeom>
          <a:solidFill>
            <a:srgbClr val="7030A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35"/>
          <p:cNvSpPr/>
          <p:nvPr/>
        </p:nvSpPr>
        <p:spPr>
          <a:xfrm>
            <a:off x="4232920" y="4714927"/>
            <a:ext cx="548640" cy="548640"/>
          </a:xfrm>
          <a:prstGeom prst="ellipse">
            <a:avLst/>
          </a:prstGeom>
          <a:solidFill>
            <a:srgbClr val="FF0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35"/>
          <p:cNvSpPr/>
          <p:nvPr/>
        </p:nvSpPr>
        <p:spPr>
          <a:xfrm>
            <a:off x="5089828" y="4707023"/>
            <a:ext cx="548640" cy="548640"/>
          </a:xfrm>
          <a:prstGeom prst="ellipse">
            <a:avLst/>
          </a:prstGeom>
          <a:solidFill>
            <a:srgbClr val="FF0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35"/>
          <p:cNvSpPr/>
          <p:nvPr/>
        </p:nvSpPr>
        <p:spPr>
          <a:xfrm>
            <a:off x="5946736" y="4720586"/>
            <a:ext cx="548640" cy="548640"/>
          </a:xfrm>
          <a:prstGeom prst="ellipse">
            <a:avLst/>
          </a:prstGeom>
          <a:solidFill>
            <a:srgbClr val="FF0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35"/>
          <p:cNvSpPr/>
          <p:nvPr/>
        </p:nvSpPr>
        <p:spPr>
          <a:xfrm>
            <a:off x="6803644" y="4720586"/>
            <a:ext cx="548640" cy="548640"/>
          </a:xfrm>
          <a:prstGeom prst="ellipse">
            <a:avLst/>
          </a:prstGeom>
          <a:solidFill>
            <a:srgbClr val="FF0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35"/>
          <p:cNvSpPr/>
          <p:nvPr/>
        </p:nvSpPr>
        <p:spPr>
          <a:xfrm>
            <a:off x="7660552" y="4712682"/>
            <a:ext cx="548640" cy="548640"/>
          </a:xfrm>
          <a:prstGeom prst="ellipse">
            <a:avLst/>
          </a:prstGeom>
          <a:solidFill>
            <a:srgbClr val="FF0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35"/>
          <p:cNvSpPr/>
          <p:nvPr/>
        </p:nvSpPr>
        <p:spPr>
          <a:xfrm>
            <a:off x="8517460" y="4714927"/>
            <a:ext cx="548640" cy="548640"/>
          </a:xfrm>
          <a:prstGeom prst="ellipse">
            <a:avLst/>
          </a:prstGeom>
          <a:solidFill>
            <a:srgbClr val="FF000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35"/>
          <p:cNvSpPr/>
          <p:nvPr/>
        </p:nvSpPr>
        <p:spPr>
          <a:xfrm>
            <a:off x="2521344" y="4702998"/>
            <a:ext cx="548640" cy="548640"/>
          </a:xfrm>
          <a:prstGeom prst="ellipse">
            <a:avLst/>
          </a:prstGeom>
          <a:solidFill>
            <a:srgbClr val="00B050"/>
          </a:solidFill>
          <a:ln w="18000" cap="flat" cmpd="sng">
            <a:solidFill>
              <a:srgbClr val="000000"/>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par>
                                <p:cTn id="8" presetID="10" presetClass="entr" presetSubtype="0" fill="hold" nodeType="withEffect">
                                  <p:stCondLst>
                                    <p:cond delay="0"/>
                                  </p:stCondLst>
                                  <p:childTnLst>
                                    <p:set>
                                      <p:cBhvr>
                                        <p:cTn id="9" dur="1" fill="hold">
                                          <p:stCondLst>
                                            <p:cond delay="0"/>
                                          </p:stCondLst>
                                        </p:cTn>
                                        <p:tgtEl>
                                          <p:spTgt spid="491"/>
                                        </p:tgtEl>
                                        <p:attrNameLst>
                                          <p:attrName>style.visibility</p:attrName>
                                        </p:attrNameLst>
                                      </p:cBhvr>
                                      <p:to>
                                        <p:strVal val="visible"/>
                                      </p:to>
                                    </p:set>
                                    <p:animEffect transition="in" filter="fade">
                                      <p:cBhvr>
                                        <p:cTn id="10" dur="500"/>
                                        <p:tgtEl>
                                          <p:spTgt spid="491"/>
                                        </p:tgtEl>
                                      </p:cBhvr>
                                    </p:animEffect>
                                  </p:childTnLst>
                                </p:cTn>
                              </p:par>
                              <p:par>
                                <p:cTn id="11" presetID="10" presetClass="entr" presetSubtype="0" fill="hold" nodeType="withEffect">
                                  <p:stCondLst>
                                    <p:cond delay="0"/>
                                  </p:stCondLst>
                                  <p:childTnLst>
                                    <p:set>
                                      <p:cBhvr>
                                        <p:cTn id="12" dur="1" fill="hold">
                                          <p:stCondLst>
                                            <p:cond delay="0"/>
                                          </p:stCondLst>
                                        </p:cTn>
                                        <p:tgtEl>
                                          <p:spTgt spid="492"/>
                                        </p:tgtEl>
                                        <p:attrNameLst>
                                          <p:attrName>style.visibility</p:attrName>
                                        </p:attrNameLst>
                                      </p:cBhvr>
                                      <p:to>
                                        <p:strVal val="visible"/>
                                      </p:to>
                                    </p:set>
                                    <p:animEffect transition="in" filter="fade">
                                      <p:cBhvr>
                                        <p:cTn id="13" dur="500"/>
                                        <p:tgtEl>
                                          <p:spTgt spid="492"/>
                                        </p:tgtEl>
                                      </p:cBhvr>
                                    </p:animEffect>
                                  </p:childTnLst>
                                </p:cTn>
                              </p:par>
                              <p:par>
                                <p:cTn id="14" presetID="10" presetClass="entr" presetSubtype="0" fill="hold" nodeType="withEffect">
                                  <p:stCondLst>
                                    <p:cond delay="0"/>
                                  </p:stCondLst>
                                  <p:childTnLst>
                                    <p:set>
                                      <p:cBhvr>
                                        <p:cTn id="15" dur="1" fill="hold">
                                          <p:stCondLst>
                                            <p:cond delay="0"/>
                                          </p:stCondLst>
                                        </p:cTn>
                                        <p:tgtEl>
                                          <p:spTgt spid="493"/>
                                        </p:tgtEl>
                                        <p:attrNameLst>
                                          <p:attrName>style.visibility</p:attrName>
                                        </p:attrNameLst>
                                      </p:cBhvr>
                                      <p:to>
                                        <p:strVal val="visible"/>
                                      </p:to>
                                    </p:set>
                                    <p:animEffect transition="in" filter="fade">
                                      <p:cBhvr>
                                        <p:cTn id="16" dur="500"/>
                                        <p:tgtEl>
                                          <p:spTgt spid="493"/>
                                        </p:tgtEl>
                                      </p:cBhvr>
                                    </p:animEffect>
                                  </p:childTnLst>
                                </p:cTn>
                              </p:par>
                              <p:par>
                                <p:cTn id="17" presetID="10" presetClass="entr" presetSubtype="0" fill="hold" nodeType="withEffect">
                                  <p:stCondLst>
                                    <p:cond delay="0"/>
                                  </p:stCondLst>
                                  <p:childTnLst>
                                    <p:set>
                                      <p:cBhvr>
                                        <p:cTn id="18" dur="1" fill="hold">
                                          <p:stCondLst>
                                            <p:cond delay="0"/>
                                          </p:stCondLst>
                                        </p:cTn>
                                        <p:tgtEl>
                                          <p:spTgt spid="494"/>
                                        </p:tgtEl>
                                        <p:attrNameLst>
                                          <p:attrName>style.visibility</p:attrName>
                                        </p:attrNameLst>
                                      </p:cBhvr>
                                      <p:to>
                                        <p:strVal val="visible"/>
                                      </p:to>
                                    </p:set>
                                    <p:animEffect transition="in" filter="fade">
                                      <p:cBhvr>
                                        <p:cTn id="19" dur="500"/>
                                        <p:tgtEl>
                                          <p:spTgt spid="494"/>
                                        </p:tgtEl>
                                      </p:cBhvr>
                                    </p:animEffect>
                                  </p:childTnLst>
                                </p:cTn>
                              </p:par>
                              <p:par>
                                <p:cTn id="20" presetID="10" presetClass="entr" presetSubtype="0" fill="hold" nodeType="withEffect">
                                  <p:stCondLst>
                                    <p:cond delay="0"/>
                                  </p:stCondLst>
                                  <p:childTnLst>
                                    <p:set>
                                      <p:cBhvr>
                                        <p:cTn id="21" dur="1" fill="hold">
                                          <p:stCondLst>
                                            <p:cond delay="0"/>
                                          </p:stCondLst>
                                        </p:cTn>
                                        <p:tgtEl>
                                          <p:spTgt spid="495"/>
                                        </p:tgtEl>
                                        <p:attrNameLst>
                                          <p:attrName>style.visibility</p:attrName>
                                        </p:attrNameLst>
                                      </p:cBhvr>
                                      <p:to>
                                        <p:strVal val="visible"/>
                                      </p:to>
                                    </p:set>
                                    <p:animEffect transition="in" filter="fade">
                                      <p:cBhvr>
                                        <p:cTn id="22" dur="500"/>
                                        <p:tgtEl>
                                          <p:spTgt spid="495"/>
                                        </p:tgtEl>
                                      </p:cBhvr>
                                    </p:animEffect>
                                  </p:childTnLst>
                                </p:cTn>
                              </p:par>
                              <p:par>
                                <p:cTn id="23" presetID="10" presetClass="entr" presetSubtype="0" fill="hold" nodeType="withEffect">
                                  <p:stCondLst>
                                    <p:cond delay="0"/>
                                  </p:stCondLst>
                                  <p:childTnLst>
                                    <p:set>
                                      <p:cBhvr>
                                        <p:cTn id="24" dur="1" fill="hold">
                                          <p:stCondLst>
                                            <p:cond delay="0"/>
                                          </p:stCondLst>
                                        </p:cTn>
                                        <p:tgtEl>
                                          <p:spTgt spid="496"/>
                                        </p:tgtEl>
                                        <p:attrNameLst>
                                          <p:attrName>style.visibility</p:attrName>
                                        </p:attrNameLst>
                                      </p:cBhvr>
                                      <p:to>
                                        <p:strVal val="visible"/>
                                      </p:to>
                                    </p:set>
                                    <p:animEffect transition="in" filter="fade">
                                      <p:cBhvr>
                                        <p:cTn id="25" dur="500"/>
                                        <p:tgtEl>
                                          <p:spTgt spid="496"/>
                                        </p:tgtEl>
                                      </p:cBhvr>
                                    </p:animEffect>
                                  </p:childTnLst>
                                </p:cTn>
                              </p:par>
                              <p:par>
                                <p:cTn id="26" presetID="10" presetClass="entr" presetSubtype="0" fill="hold" nodeType="withEffect">
                                  <p:stCondLst>
                                    <p:cond delay="0"/>
                                  </p:stCondLst>
                                  <p:childTnLst>
                                    <p:set>
                                      <p:cBhvr>
                                        <p:cTn id="27" dur="1" fill="hold">
                                          <p:stCondLst>
                                            <p:cond delay="0"/>
                                          </p:stCondLst>
                                        </p:cTn>
                                        <p:tgtEl>
                                          <p:spTgt spid="497"/>
                                        </p:tgtEl>
                                        <p:attrNameLst>
                                          <p:attrName>style.visibility</p:attrName>
                                        </p:attrNameLst>
                                      </p:cBhvr>
                                      <p:to>
                                        <p:strVal val="visible"/>
                                      </p:to>
                                    </p:set>
                                    <p:animEffect transition="in" filter="fade">
                                      <p:cBhvr>
                                        <p:cTn id="28" dur="500"/>
                                        <p:tgtEl>
                                          <p:spTgt spid="497"/>
                                        </p:tgtEl>
                                      </p:cBhvr>
                                    </p:animEffect>
                                  </p:childTnLst>
                                </p:cTn>
                              </p:par>
                              <p:par>
                                <p:cTn id="29" presetID="10" presetClass="entr" presetSubtype="0" fill="hold" nodeType="withEffect">
                                  <p:stCondLst>
                                    <p:cond delay="0"/>
                                  </p:stCondLst>
                                  <p:childTnLst>
                                    <p:set>
                                      <p:cBhvr>
                                        <p:cTn id="30" dur="1" fill="hold">
                                          <p:stCondLst>
                                            <p:cond delay="0"/>
                                          </p:stCondLst>
                                        </p:cTn>
                                        <p:tgtEl>
                                          <p:spTgt spid="498"/>
                                        </p:tgtEl>
                                        <p:attrNameLst>
                                          <p:attrName>style.visibility</p:attrName>
                                        </p:attrNameLst>
                                      </p:cBhvr>
                                      <p:to>
                                        <p:strVal val="visible"/>
                                      </p:to>
                                    </p:set>
                                    <p:animEffect transition="in" filter="fade">
                                      <p:cBhvr>
                                        <p:cTn id="31" dur="500"/>
                                        <p:tgtEl>
                                          <p:spTgt spid="498"/>
                                        </p:tgtEl>
                                      </p:cBhvr>
                                    </p:animEffect>
                                  </p:childTnLst>
                                </p:cTn>
                              </p:par>
                              <p:par>
                                <p:cTn id="32" presetID="10" presetClass="entr" presetSubtype="0" fill="hold" nodeType="withEffect">
                                  <p:stCondLst>
                                    <p:cond delay="0"/>
                                  </p:stCondLst>
                                  <p:childTnLst>
                                    <p:set>
                                      <p:cBhvr>
                                        <p:cTn id="33" dur="1" fill="hold">
                                          <p:stCondLst>
                                            <p:cond delay="0"/>
                                          </p:stCondLst>
                                        </p:cTn>
                                        <p:tgtEl>
                                          <p:spTgt spid="499"/>
                                        </p:tgtEl>
                                        <p:attrNameLst>
                                          <p:attrName>style.visibility</p:attrName>
                                        </p:attrNameLst>
                                      </p:cBhvr>
                                      <p:to>
                                        <p:strVal val="visible"/>
                                      </p:to>
                                    </p:set>
                                    <p:animEffect transition="in" filter="fade">
                                      <p:cBhvr>
                                        <p:cTn id="34" dur="500"/>
                                        <p:tgtEl>
                                          <p:spTgt spid="49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89"/>
                                        </p:tgtEl>
                                        <p:attrNameLst>
                                          <p:attrName>style.visibility</p:attrName>
                                        </p:attrNameLst>
                                      </p:cBhvr>
                                      <p:to>
                                        <p:strVal val="visible"/>
                                      </p:to>
                                    </p:set>
                                    <p:animEffect transition="in" filter="fade">
                                      <p:cBhvr>
                                        <p:cTn id="39" dur="500"/>
                                        <p:tgtEl>
                                          <p:spTgt spid="489"/>
                                        </p:tgtEl>
                                      </p:cBhvr>
                                    </p:animEffect>
                                  </p:childTnLst>
                                </p:cTn>
                              </p:par>
                              <p:par>
                                <p:cTn id="40" presetID="10" presetClass="entr" presetSubtype="0" fill="hold" nodeType="withEffect">
                                  <p:stCondLst>
                                    <p:cond delay="0"/>
                                  </p:stCondLst>
                                  <p:childTnLst>
                                    <p:set>
                                      <p:cBhvr>
                                        <p:cTn id="41" dur="1" fill="hold">
                                          <p:stCondLst>
                                            <p:cond delay="0"/>
                                          </p:stCondLst>
                                        </p:cTn>
                                        <p:tgtEl>
                                          <p:spTgt spid="500"/>
                                        </p:tgtEl>
                                        <p:attrNameLst>
                                          <p:attrName>style.visibility</p:attrName>
                                        </p:attrNameLst>
                                      </p:cBhvr>
                                      <p:to>
                                        <p:strVal val="visible"/>
                                      </p:to>
                                    </p:set>
                                    <p:animEffect transition="in" filter="fade">
                                      <p:cBhvr>
                                        <p:cTn id="42" dur="500"/>
                                        <p:tgtEl>
                                          <p:spTgt spid="50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1"/>
                                        </p:tgtEl>
                                        <p:attrNameLst>
                                          <p:attrName>style.visibility</p:attrName>
                                        </p:attrNameLst>
                                      </p:cBhvr>
                                      <p:to>
                                        <p:strVal val="visible"/>
                                      </p:to>
                                    </p:set>
                                    <p:animEffect transition="in" filter="fade">
                                      <p:cBhvr>
                                        <p:cTn id="47" dur="500"/>
                                        <p:tgtEl>
                                          <p:spTgt spid="501"/>
                                        </p:tgtEl>
                                      </p:cBhvr>
                                    </p:animEffect>
                                  </p:childTnLst>
                                </p:cTn>
                              </p:par>
                              <p:par>
                                <p:cTn id="48" presetID="10" presetClass="entr" presetSubtype="0" fill="hold" nodeType="withEffect">
                                  <p:stCondLst>
                                    <p:cond delay="0"/>
                                  </p:stCondLst>
                                  <p:childTnLst>
                                    <p:set>
                                      <p:cBhvr>
                                        <p:cTn id="49" dur="1" fill="hold">
                                          <p:stCondLst>
                                            <p:cond delay="0"/>
                                          </p:stCondLst>
                                        </p:cTn>
                                        <p:tgtEl>
                                          <p:spTgt spid="502"/>
                                        </p:tgtEl>
                                        <p:attrNameLst>
                                          <p:attrName>style.visibility</p:attrName>
                                        </p:attrNameLst>
                                      </p:cBhvr>
                                      <p:to>
                                        <p:strVal val="visible"/>
                                      </p:to>
                                    </p:set>
                                    <p:animEffect transition="in" filter="fade">
                                      <p:cBhvr>
                                        <p:cTn id="50" dur="500"/>
                                        <p:tgtEl>
                                          <p:spTgt spid="502"/>
                                        </p:tgtEl>
                                      </p:cBhvr>
                                    </p:animEffect>
                                  </p:childTnLst>
                                </p:cTn>
                              </p:par>
                              <p:par>
                                <p:cTn id="51" presetID="10" presetClass="entr" presetSubtype="0" fill="hold" nodeType="withEffect">
                                  <p:stCondLst>
                                    <p:cond delay="0"/>
                                  </p:stCondLst>
                                  <p:childTnLst>
                                    <p:set>
                                      <p:cBhvr>
                                        <p:cTn id="52" dur="1" fill="hold">
                                          <p:stCondLst>
                                            <p:cond delay="0"/>
                                          </p:stCondLst>
                                        </p:cTn>
                                        <p:tgtEl>
                                          <p:spTgt spid="503"/>
                                        </p:tgtEl>
                                        <p:attrNameLst>
                                          <p:attrName>style.visibility</p:attrName>
                                        </p:attrNameLst>
                                      </p:cBhvr>
                                      <p:to>
                                        <p:strVal val="visible"/>
                                      </p:to>
                                    </p:set>
                                    <p:animEffect transition="in" filter="fade">
                                      <p:cBhvr>
                                        <p:cTn id="53" dur="500"/>
                                        <p:tgtEl>
                                          <p:spTgt spid="503"/>
                                        </p:tgtEl>
                                      </p:cBhvr>
                                    </p:animEffect>
                                  </p:childTnLst>
                                </p:cTn>
                              </p:par>
                              <p:par>
                                <p:cTn id="54" presetID="10" presetClass="entr" presetSubtype="0" fill="hold" nodeType="withEffect">
                                  <p:stCondLst>
                                    <p:cond delay="0"/>
                                  </p:stCondLst>
                                  <p:childTnLst>
                                    <p:set>
                                      <p:cBhvr>
                                        <p:cTn id="55" dur="1" fill="hold">
                                          <p:stCondLst>
                                            <p:cond delay="0"/>
                                          </p:stCondLst>
                                        </p:cTn>
                                        <p:tgtEl>
                                          <p:spTgt spid="504"/>
                                        </p:tgtEl>
                                        <p:attrNameLst>
                                          <p:attrName>style.visibility</p:attrName>
                                        </p:attrNameLst>
                                      </p:cBhvr>
                                      <p:to>
                                        <p:strVal val="visible"/>
                                      </p:to>
                                    </p:set>
                                    <p:animEffect transition="in" filter="fade">
                                      <p:cBhvr>
                                        <p:cTn id="56" dur="500"/>
                                        <p:tgtEl>
                                          <p:spTgt spid="504"/>
                                        </p:tgtEl>
                                      </p:cBhvr>
                                    </p:animEffect>
                                  </p:childTnLst>
                                </p:cTn>
                              </p:par>
                              <p:par>
                                <p:cTn id="57" presetID="10" presetClass="entr" presetSubtype="0" fill="hold" nodeType="withEffect">
                                  <p:stCondLst>
                                    <p:cond delay="0"/>
                                  </p:stCondLst>
                                  <p:childTnLst>
                                    <p:set>
                                      <p:cBhvr>
                                        <p:cTn id="58" dur="1" fill="hold">
                                          <p:stCondLst>
                                            <p:cond delay="0"/>
                                          </p:stCondLst>
                                        </p:cTn>
                                        <p:tgtEl>
                                          <p:spTgt spid="505"/>
                                        </p:tgtEl>
                                        <p:attrNameLst>
                                          <p:attrName>style.visibility</p:attrName>
                                        </p:attrNameLst>
                                      </p:cBhvr>
                                      <p:to>
                                        <p:strVal val="visible"/>
                                      </p:to>
                                    </p:set>
                                    <p:animEffect transition="in" filter="fade">
                                      <p:cBhvr>
                                        <p:cTn id="59" dur="500"/>
                                        <p:tgtEl>
                                          <p:spTgt spid="505"/>
                                        </p:tgtEl>
                                      </p:cBhvr>
                                    </p:animEffect>
                                  </p:childTnLst>
                                </p:cTn>
                              </p:par>
                              <p:par>
                                <p:cTn id="60" presetID="10" presetClass="entr" presetSubtype="0" fill="hold" nodeType="withEffect">
                                  <p:stCondLst>
                                    <p:cond delay="0"/>
                                  </p:stCondLst>
                                  <p:childTnLst>
                                    <p:set>
                                      <p:cBhvr>
                                        <p:cTn id="61" dur="1" fill="hold">
                                          <p:stCondLst>
                                            <p:cond delay="0"/>
                                          </p:stCondLst>
                                        </p:cTn>
                                        <p:tgtEl>
                                          <p:spTgt spid="506"/>
                                        </p:tgtEl>
                                        <p:attrNameLst>
                                          <p:attrName>style.visibility</p:attrName>
                                        </p:attrNameLst>
                                      </p:cBhvr>
                                      <p:to>
                                        <p:strVal val="visible"/>
                                      </p:to>
                                    </p:set>
                                    <p:animEffect transition="in" filter="fade">
                                      <p:cBhvr>
                                        <p:cTn id="62" dur="500"/>
                                        <p:tgtEl>
                                          <p:spTgt spid="506"/>
                                        </p:tgtEl>
                                      </p:cBhvr>
                                    </p:animEffect>
                                  </p:childTnLst>
                                </p:cTn>
                              </p:par>
                              <p:par>
                                <p:cTn id="63" presetID="10" presetClass="entr" presetSubtype="0" fill="hold" nodeType="withEffect">
                                  <p:stCondLst>
                                    <p:cond delay="0"/>
                                  </p:stCondLst>
                                  <p:childTnLst>
                                    <p:set>
                                      <p:cBhvr>
                                        <p:cTn id="64" dur="1" fill="hold">
                                          <p:stCondLst>
                                            <p:cond delay="0"/>
                                          </p:stCondLst>
                                        </p:cTn>
                                        <p:tgtEl>
                                          <p:spTgt spid="507"/>
                                        </p:tgtEl>
                                        <p:attrNameLst>
                                          <p:attrName>style.visibility</p:attrName>
                                        </p:attrNameLst>
                                      </p:cBhvr>
                                      <p:to>
                                        <p:strVal val="visible"/>
                                      </p:to>
                                    </p:set>
                                    <p:animEffect transition="in" filter="fade">
                                      <p:cBhvr>
                                        <p:cTn id="65" dur="500"/>
                                        <p:tgtEl>
                                          <p:spTgt spid="507"/>
                                        </p:tgtEl>
                                      </p:cBhvr>
                                    </p:animEffect>
                                  </p:childTnLst>
                                </p:cTn>
                              </p:par>
                              <p:par>
                                <p:cTn id="66" presetID="10" presetClass="entr" presetSubtype="0" fill="hold" nodeType="withEffect">
                                  <p:stCondLst>
                                    <p:cond delay="0"/>
                                  </p:stCondLst>
                                  <p:childTnLst>
                                    <p:set>
                                      <p:cBhvr>
                                        <p:cTn id="67" dur="1" fill="hold">
                                          <p:stCondLst>
                                            <p:cond delay="0"/>
                                          </p:stCondLst>
                                        </p:cTn>
                                        <p:tgtEl>
                                          <p:spTgt spid="508"/>
                                        </p:tgtEl>
                                        <p:attrNameLst>
                                          <p:attrName>style.visibility</p:attrName>
                                        </p:attrNameLst>
                                      </p:cBhvr>
                                      <p:to>
                                        <p:strVal val="visible"/>
                                      </p:to>
                                    </p:set>
                                    <p:animEffect transition="in" filter="fade">
                                      <p:cBhvr>
                                        <p:cTn id="68" dur="500"/>
                                        <p:tgtEl>
                                          <p:spTgt spid="508"/>
                                        </p:tgtEl>
                                      </p:cBhvr>
                                    </p:animEffect>
                                  </p:childTnLst>
                                </p:cTn>
                              </p:par>
                              <p:par>
                                <p:cTn id="69" presetID="10" presetClass="entr" presetSubtype="0" fill="hold" nodeType="withEffect">
                                  <p:stCondLst>
                                    <p:cond delay="0"/>
                                  </p:stCondLst>
                                  <p:childTnLst>
                                    <p:set>
                                      <p:cBhvr>
                                        <p:cTn id="70" dur="1" fill="hold">
                                          <p:stCondLst>
                                            <p:cond delay="0"/>
                                          </p:stCondLst>
                                        </p:cTn>
                                        <p:tgtEl>
                                          <p:spTgt spid="509"/>
                                        </p:tgtEl>
                                        <p:attrNameLst>
                                          <p:attrName>style.visibility</p:attrName>
                                        </p:attrNameLst>
                                      </p:cBhvr>
                                      <p:to>
                                        <p:strVal val="visible"/>
                                      </p:to>
                                    </p:set>
                                    <p:animEffect transition="in" filter="fade">
                                      <p:cBhvr>
                                        <p:cTn id="71" dur="500"/>
                                        <p:tgtEl>
                                          <p:spTgt spid="509"/>
                                        </p:tgtEl>
                                      </p:cBhvr>
                                    </p:animEffect>
                                  </p:childTnLst>
                                </p:cTn>
                              </p:par>
                              <p:par>
                                <p:cTn id="72" presetID="10" presetClass="entr" presetSubtype="0" fill="hold" nodeType="withEffect">
                                  <p:stCondLst>
                                    <p:cond delay="0"/>
                                  </p:stCondLst>
                                  <p:childTnLst>
                                    <p:set>
                                      <p:cBhvr>
                                        <p:cTn id="73" dur="1" fill="hold">
                                          <p:stCondLst>
                                            <p:cond delay="0"/>
                                          </p:stCondLst>
                                        </p:cTn>
                                        <p:tgtEl>
                                          <p:spTgt spid="510"/>
                                        </p:tgtEl>
                                        <p:attrNameLst>
                                          <p:attrName>style.visibility</p:attrName>
                                        </p:attrNameLst>
                                      </p:cBhvr>
                                      <p:to>
                                        <p:strVal val="visible"/>
                                      </p:to>
                                    </p:set>
                                    <p:animEffect transition="in" filter="fade">
                                      <p:cBhvr>
                                        <p:cTn id="74" dur="500"/>
                                        <p:tgtEl>
                                          <p:spTgt spid="51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11"/>
                                        </p:tgtEl>
                                        <p:attrNameLst>
                                          <p:attrName>style.visibility</p:attrName>
                                        </p:attrNameLst>
                                      </p:cBhvr>
                                      <p:to>
                                        <p:strVal val="visible"/>
                                      </p:to>
                                    </p:set>
                                    <p:animEffect transition="in" filter="fade">
                                      <p:cBhvr>
                                        <p:cTn id="79" dur="5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6"/>
          <p:cNvSpPr txBox="1">
            <a:spLocks noGrp="1"/>
          </p:cNvSpPr>
          <p:nvPr>
            <p:ph type="ctrTitle"/>
          </p:nvPr>
        </p:nvSpPr>
        <p:spPr>
          <a:xfrm>
            <a:off x="742950" y="620688"/>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800" cap="small">
                <a:latin typeface="Times New Roman"/>
                <a:ea typeface="Times New Roman"/>
                <a:cs typeface="Times New Roman"/>
                <a:sym typeface="Times New Roman"/>
              </a:rPr>
              <a:t>Euristiche costruttive: best #6 	(2/2)</a:t>
            </a:r>
            <a:endParaRPr/>
          </a:p>
        </p:txBody>
      </p:sp>
      <p:pic>
        <p:nvPicPr>
          <p:cNvPr id="517" name="Google Shape;517;p3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518" name="Google Shape;518;p36"/>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519" name="Google Shape;519;p36" descr="Immagine che contiene testo, schermata, Carattere, documento&#10;&#10;Descrizione generata automaticamente"/>
          <p:cNvPicPr preferRelativeResize="0"/>
          <p:nvPr/>
        </p:nvPicPr>
        <p:blipFill rotWithShape="1">
          <a:blip r:embed="rId5">
            <a:alphaModFix/>
          </a:blip>
          <a:srcRect/>
          <a:stretch/>
        </p:blipFill>
        <p:spPr>
          <a:xfrm>
            <a:off x="1064293" y="1279156"/>
            <a:ext cx="7777414" cy="5428067"/>
          </a:xfrm>
          <a:prstGeom prst="rect">
            <a:avLst/>
          </a:prstGeom>
          <a:noFill/>
          <a:ln>
            <a:noFill/>
          </a:ln>
        </p:spPr>
      </p:pic>
      <p:sp>
        <p:nvSpPr>
          <p:cNvPr id="520" name="Google Shape;520;p3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1" name="Google Shape;521;p3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2" name="Google Shape;522;p3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36"/>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36"/>
          <p:cNvSpPr/>
          <p:nvPr/>
        </p:nvSpPr>
        <p:spPr>
          <a:xfrm>
            <a:off x="1064293" y="4077072"/>
            <a:ext cx="5328867" cy="36004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a:spLocks noGrp="1"/>
          </p:cNvSpPr>
          <p:nvPr>
            <p:ph type="ctrTitle"/>
          </p:nvPr>
        </p:nvSpPr>
        <p:spPr>
          <a:xfrm>
            <a:off x="445853" y="705443"/>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Euristiche costruttive: best #7 </a:t>
            </a:r>
            <a:endParaRPr/>
          </a:p>
        </p:txBody>
      </p:sp>
      <p:sp>
        <p:nvSpPr>
          <p:cNvPr id="530" name="Google Shape;530;p37"/>
          <p:cNvSpPr txBox="1"/>
          <p:nvPr/>
        </p:nvSpPr>
        <p:spPr>
          <a:xfrm>
            <a:off x="398119" y="1988841"/>
            <a:ext cx="9019377"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31" name="Google Shape;531;p3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532" name="Google Shape;532;p37"/>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533" name="Google Shape;533;p37" descr="Immagine che contiene testo, schermata, linea, numero&#10;&#10;Descrizione generata automaticamente"/>
          <p:cNvPicPr preferRelativeResize="0"/>
          <p:nvPr/>
        </p:nvPicPr>
        <p:blipFill rotWithShape="1">
          <a:blip r:embed="rId5">
            <a:alphaModFix/>
          </a:blip>
          <a:srcRect/>
          <a:stretch/>
        </p:blipFill>
        <p:spPr>
          <a:xfrm>
            <a:off x="363881" y="1267321"/>
            <a:ext cx="9144000" cy="5143500"/>
          </a:xfrm>
          <a:prstGeom prst="rect">
            <a:avLst/>
          </a:prstGeom>
          <a:noFill/>
          <a:ln>
            <a:noFill/>
          </a:ln>
        </p:spPr>
      </p:pic>
      <p:pic>
        <p:nvPicPr>
          <p:cNvPr id="534" name="Google Shape;534;p37" descr="Immagine che contiene testo, schermata, diagramma, linea&#10;&#10;Descrizione generata automaticamente"/>
          <p:cNvPicPr preferRelativeResize="0"/>
          <p:nvPr/>
        </p:nvPicPr>
        <p:blipFill rotWithShape="1">
          <a:blip r:embed="rId6">
            <a:alphaModFix/>
          </a:blip>
          <a:srcRect/>
          <a:stretch/>
        </p:blipFill>
        <p:spPr>
          <a:xfrm>
            <a:off x="366011" y="1267321"/>
            <a:ext cx="9144000" cy="5143500"/>
          </a:xfrm>
          <a:prstGeom prst="rect">
            <a:avLst/>
          </a:prstGeom>
          <a:noFill/>
          <a:ln>
            <a:noFill/>
          </a:ln>
        </p:spPr>
      </p:pic>
      <p:pic>
        <p:nvPicPr>
          <p:cNvPr id="535" name="Google Shape;535;p37" descr="Immagine che contiene testo, schermata, linea, diagramma&#10;&#10;Descrizione generata automaticamente"/>
          <p:cNvPicPr preferRelativeResize="0"/>
          <p:nvPr/>
        </p:nvPicPr>
        <p:blipFill rotWithShape="1">
          <a:blip r:embed="rId7">
            <a:alphaModFix/>
          </a:blip>
          <a:srcRect/>
          <a:stretch/>
        </p:blipFill>
        <p:spPr>
          <a:xfrm>
            <a:off x="363881" y="1267321"/>
            <a:ext cx="9144000" cy="5143500"/>
          </a:xfrm>
          <a:prstGeom prst="rect">
            <a:avLst/>
          </a:prstGeom>
          <a:noFill/>
          <a:ln>
            <a:noFill/>
          </a:ln>
        </p:spPr>
      </p:pic>
      <p:pic>
        <p:nvPicPr>
          <p:cNvPr id="536" name="Google Shape;536;p37" descr="Immagine che contiene testo, schermata, diagramma, linea&#10;&#10;Descrizione generata automaticamente"/>
          <p:cNvPicPr preferRelativeResize="0"/>
          <p:nvPr/>
        </p:nvPicPr>
        <p:blipFill rotWithShape="1">
          <a:blip r:embed="rId8">
            <a:alphaModFix/>
          </a:blip>
          <a:srcRect/>
          <a:stretch/>
        </p:blipFill>
        <p:spPr>
          <a:xfrm>
            <a:off x="363881" y="1267321"/>
            <a:ext cx="9144000" cy="5143500"/>
          </a:xfrm>
          <a:prstGeom prst="rect">
            <a:avLst/>
          </a:prstGeom>
          <a:noFill/>
          <a:ln>
            <a:noFill/>
          </a:ln>
        </p:spPr>
      </p:pic>
      <p:pic>
        <p:nvPicPr>
          <p:cNvPr id="537" name="Google Shape;537;p37" descr="Immagine che contiene testo, schermata, diagramma, linea&#10;&#10;Descrizione generata automaticamente"/>
          <p:cNvPicPr preferRelativeResize="0"/>
          <p:nvPr/>
        </p:nvPicPr>
        <p:blipFill rotWithShape="1">
          <a:blip r:embed="rId9">
            <a:alphaModFix/>
          </a:blip>
          <a:srcRect/>
          <a:stretch/>
        </p:blipFill>
        <p:spPr>
          <a:xfrm>
            <a:off x="363881" y="1267321"/>
            <a:ext cx="9144000" cy="5143500"/>
          </a:xfrm>
          <a:prstGeom prst="rect">
            <a:avLst/>
          </a:prstGeom>
          <a:noFill/>
          <a:ln>
            <a:noFill/>
          </a:ln>
        </p:spPr>
      </p:pic>
      <p:pic>
        <p:nvPicPr>
          <p:cNvPr id="538" name="Google Shape;538;p37" descr="Immagine che contiene testo, schermata, diagramma, Diagramma&#10;&#10;Descrizione generata automaticamente"/>
          <p:cNvPicPr preferRelativeResize="0"/>
          <p:nvPr/>
        </p:nvPicPr>
        <p:blipFill rotWithShape="1">
          <a:blip r:embed="rId10">
            <a:alphaModFix/>
          </a:blip>
          <a:srcRect/>
          <a:stretch/>
        </p:blipFill>
        <p:spPr>
          <a:xfrm>
            <a:off x="363881" y="1267321"/>
            <a:ext cx="9144000" cy="5143500"/>
          </a:xfrm>
          <a:prstGeom prst="rect">
            <a:avLst/>
          </a:prstGeom>
          <a:noFill/>
          <a:ln>
            <a:noFill/>
          </a:ln>
        </p:spPr>
      </p:pic>
      <p:pic>
        <p:nvPicPr>
          <p:cNvPr id="539" name="Google Shape;539;p37" descr="Immagine che contiene testo, schermata, diagramma, Diagramma&#10;&#10;Descrizione generata automaticamente"/>
          <p:cNvPicPr preferRelativeResize="0"/>
          <p:nvPr/>
        </p:nvPicPr>
        <p:blipFill rotWithShape="1">
          <a:blip r:embed="rId11">
            <a:alphaModFix/>
          </a:blip>
          <a:srcRect/>
          <a:stretch/>
        </p:blipFill>
        <p:spPr>
          <a:xfrm>
            <a:off x="361751" y="1267321"/>
            <a:ext cx="9144000" cy="5143500"/>
          </a:xfrm>
          <a:prstGeom prst="rect">
            <a:avLst/>
          </a:prstGeom>
          <a:noFill/>
          <a:ln>
            <a:noFill/>
          </a:ln>
        </p:spPr>
      </p:pic>
      <p:pic>
        <p:nvPicPr>
          <p:cNvPr id="540" name="Google Shape;540;p37" descr="Immagine che contiene testo, schermata, Carattere, numero&#10;&#10;Descrizione generata automaticamente"/>
          <p:cNvPicPr preferRelativeResize="0"/>
          <p:nvPr/>
        </p:nvPicPr>
        <p:blipFill rotWithShape="1">
          <a:blip r:embed="rId12">
            <a:alphaModFix/>
          </a:blip>
          <a:srcRect/>
          <a:stretch/>
        </p:blipFill>
        <p:spPr>
          <a:xfrm>
            <a:off x="366011" y="1452101"/>
            <a:ext cx="9144000" cy="5143500"/>
          </a:xfrm>
          <a:prstGeom prst="rect">
            <a:avLst/>
          </a:prstGeom>
          <a:noFill/>
          <a:ln>
            <a:noFill/>
          </a:ln>
        </p:spPr>
      </p:pic>
      <p:sp>
        <p:nvSpPr>
          <p:cNvPr id="541" name="Google Shape;541;p3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2" name="Google Shape;542;p3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3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4"/>
                                        </p:tgtEl>
                                        <p:attrNameLst>
                                          <p:attrName>style.visibility</p:attrName>
                                        </p:attrNameLst>
                                      </p:cBhvr>
                                      <p:to>
                                        <p:strVal val="visible"/>
                                      </p:to>
                                    </p:set>
                                    <p:animEffect transition="in" filter="fade">
                                      <p:cBhvr>
                                        <p:cTn id="7" dur="500"/>
                                        <p:tgtEl>
                                          <p:spTgt spid="5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5"/>
                                        </p:tgtEl>
                                        <p:attrNameLst>
                                          <p:attrName>style.visibility</p:attrName>
                                        </p:attrNameLst>
                                      </p:cBhvr>
                                      <p:to>
                                        <p:strVal val="visible"/>
                                      </p:to>
                                    </p:set>
                                    <p:animEffect transition="in" filter="fade">
                                      <p:cBhvr>
                                        <p:cTn id="12" dur="500"/>
                                        <p:tgtEl>
                                          <p:spTgt spid="5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6"/>
                                        </p:tgtEl>
                                        <p:attrNameLst>
                                          <p:attrName>style.visibility</p:attrName>
                                        </p:attrNameLst>
                                      </p:cBhvr>
                                      <p:to>
                                        <p:strVal val="visible"/>
                                      </p:to>
                                    </p:set>
                                    <p:animEffect transition="in" filter="fade">
                                      <p:cBhvr>
                                        <p:cTn id="17" dur="500"/>
                                        <p:tgtEl>
                                          <p:spTgt spid="5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7"/>
                                        </p:tgtEl>
                                        <p:attrNameLst>
                                          <p:attrName>style.visibility</p:attrName>
                                        </p:attrNameLst>
                                      </p:cBhvr>
                                      <p:to>
                                        <p:strVal val="visible"/>
                                      </p:to>
                                    </p:set>
                                    <p:animEffect transition="in" filter="fade">
                                      <p:cBhvr>
                                        <p:cTn id="22" dur="500"/>
                                        <p:tgtEl>
                                          <p:spTgt spid="5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8"/>
                                        </p:tgtEl>
                                        <p:attrNameLst>
                                          <p:attrName>style.visibility</p:attrName>
                                        </p:attrNameLst>
                                      </p:cBhvr>
                                      <p:to>
                                        <p:strVal val="visible"/>
                                      </p:to>
                                    </p:set>
                                    <p:animEffect transition="in" filter="fade">
                                      <p:cBhvr>
                                        <p:cTn id="27" dur="500"/>
                                        <p:tgtEl>
                                          <p:spTgt spid="5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9"/>
                                        </p:tgtEl>
                                        <p:attrNameLst>
                                          <p:attrName>style.visibility</p:attrName>
                                        </p:attrNameLst>
                                      </p:cBhvr>
                                      <p:to>
                                        <p:strVal val="visible"/>
                                      </p:to>
                                    </p:set>
                                    <p:animEffect transition="in" filter="fade">
                                      <p:cBhvr>
                                        <p:cTn id="32" dur="500"/>
                                        <p:tgtEl>
                                          <p:spTgt spid="5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0"/>
                                        </p:tgtEl>
                                        <p:attrNameLst>
                                          <p:attrName>style.visibility</p:attrName>
                                        </p:attrNameLst>
                                      </p:cBhvr>
                                      <p:to>
                                        <p:strVal val="visible"/>
                                      </p:to>
                                    </p:set>
                                    <p:animEffect transition="in" filter="fade">
                                      <p:cBhvr>
                                        <p:cTn id="37"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8"/>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Clark &amp; Wright (C&amp;W)  (1/6)</a:t>
            </a:r>
            <a:endParaRPr/>
          </a:p>
        </p:txBody>
      </p:sp>
      <p:sp>
        <p:nvSpPr>
          <p:cNvPr id="549" name="Google Shape;549;p38"/>
          <p:cNvSpPr txBox="1"/>
          <p:nvPr/>
        </p:nvSpPr>
        <p:spPr>
          <a:xfrm>
            <a:off x="200472" y="1582973"/>
            <a:ext cx="9416021" cy="535531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La C&amp;W è un euristica ad HOC non greedy applicata al problema del VRP.</a:t>
            </a:r>
            <a:endParaRPr/>
          </a:p>
          <a:p>
            <a:pPr marL="285750" marR="0" lvl="0" indent="-285750" algn="l"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Il VRP prevede una flotta di veicoli ognuno con una massima capacità, un insieme di clienti ognuno con una quantità di domanda da soddisfare. Ogni veicolo deve servire i clienti a lui assegnati rispettando i propri carichi. </a:t>
            </a:r>
            <a:endParaRPr/>
          </a:p>
          <a:p>
            <a:pPr marL="285750" marR="0" lvl="0" indent="-285750" algn="l"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Esistono diverse versioni del VRP e il nostro problema potrebbe essere calato in un caso particolare di VRP.</a:t>
            </a:r>
            <a:endParaRPr/>
          </a:p>
          <a:p>
            <a:pPr marL="285750" marR="0" lvl="0" indent="-285750" algn="l"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C&amp;W si suddivide in due fasi fondamentali: </a:t>
            </a:r>
            <a:endParaRPr/>
          </a:p>
          <a:p>
            <a:pPr marL="742950" marR="0" lvl="1" indent="-285750" algn="l"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Creazione dei singoli petali: deposito, attrazione, deposito</a:t>
            </a:r>
            <a:endParaRPr/>
          </a:p>
          <a:p>
            <a:pPr marL="742950" marR="0" lvl="1" indent="-285750" algn="l"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Merging dei petali: per ogni coppia di petali si cerca d’unire la coppia calcolando il saving sul cammino percorso, si uniscono quindi le coppie di cammini con il maggior saving.</a:t>
            </a:r>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Esiste anche la verisone enhaced delle C&amp;W in cui si cerca si risolvere un problema di accoppiamento perfetto tra due insiemi di nodi duplicarti che rappresentano le varie routes e si vanno ad unire con archi avente un peso pari al saving.</a:t>
            </a:r>
            <a:endParaRPr/>
          </a:p>
          <a:p>
            <a:pPr marL="457200" marR="0" lvl="1" indent="0" algn="l"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Si possono prendere delle scelte diverse:</a:t>
            </a:r>
            <a:endParaRPr/>
          </a:p>
          <a:p>
            <a:pPr marL="742950" marR="0" lvl="1" indent="-285750" algn="l" rtl="0">
              <a:spcBef>
                <a:spcPts val="0"/>
              </a:spcBef>
              <a:spcAft>
                <a:spcPts val="0"/>
              </a:spcAft>
              <a:buClr>
                <a:schemeClr val="dk1"/>
              </a:buClr>
              <a:buSzPts val="1800"/>
              <a:buFont typeface="Noto Sans Symbols"/>
              <a:buChar char="❑"/>
            </a:pPr>
            <a:r>
              <a:rPr lang="it-IT" sz="1800" b="0" i="0" u="none" strike="noStrike" cap="none">
                <a:solidFill>
                  <a:schemeClr val="dk1"/>
                </a:solidFill>
                <a:latin typeface="Times New Roman"/>
                <a:ea typeface="Times New Roman"/>
                <a:cs typeface="Times New Roman"/>
                <a:sym typeface="Times New Roman"/>
              </a:rPr>
              <a:t>cluster first-route second</a:t>
            </a:r>
            <a:endParaRPr/>
          </a:p>
          <a:p>
            <a:pPr marL="742950" marR="0" lvl="1" indent="-285750" algn="l" rtl="0">
              <a:spcBef>
                <a:spcPts val="0"/>
              </a:spcBef>
              <a:spcAft>
                <a:spcPts val="0"/>
              </a:spcAft>
              <a:buClr>
                <a:schemeClr val="dk1"/>
              </a:buClr>
              <a:buSzPts val="1800"/>
              <a:buFont typeface="Noto Sans Symbols"/>
              <a:buChar char="❑"/>
            </a:pPr>
            <a:r>
              <a:rPr lang="it-IT" sz="1800" b="0" i="0" u="none" strike="noStrike" cap="none">
                <a:solidFill>
                  <a:schemeClr val="dk1"/>
                </a:solidFill>
                <a:latin typeface="Times New Roman"/>
                <a:ea typeface="Times New Roman"/>
                <a:cs typeface="Times New Roman"/>
                <a:sym typeface="Times New Roman"/>
              </a:rPr>
              <a:t>route first-cluster second</a:t>
            </a:r>
            <a:endParaRPr/>
          </a:p>
          <a:p>
            <a:pPr marL="742950" marR="0" lvl="1" indent="-171450" algn="l" rtl="0">
              <a:spcBef>
                <a:spcPts val="0"/>
              </a:spcBef>
              <a:spcAft>
                <a:spcPts val="0"/>
              </a:spcAft>
              <a:buClr>
                <a:schemeClr val="dk1"/>
              </a:buClr>
              <a:buSzPts val="1800"/>
              <a:buFont typeface="Noto Sans Symbols"/>
              <a:buNone/>
            </a:pPr>
            <a:endParaRPr sz="1800" b="0" i="0" u="none" strike="noStrike" cap="none">
              <a:solidFill>
                <a:schemeClr val="dk1"/>
              </a:solidFill>
              <a:latin typeface="Times New Roman"/>
              <a:ea typeface="Times New Roman"/>
              <a:cs typeface="Times New Roman"/>
              <a:sym typeface="Times New Roman"/>
            </a:endParaRPr>
          </a:p>
          <a:p>
            <a:pPr marL="742950" marR="0" lvl="1" indent="-171450" algn="l" rtl="0">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pic>
        <p:nvPicPr>
          <p:cNvPr id="550" name="Google Shape;550;p3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551" name="Google Shape;551;p3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552" name="Google Shape;552;p3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3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3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38"/>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9"/>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Clark &amp; Wright (C&amp;W)  (2/6)</a:t>
            </a:r>
            <a:endParaRPr/>
          </a:p>
        </p:txBody>
      </p:sp>
      <p:sp>
        <p:nvSpPr>
          <p:cNvPr id="561" name="Google Shape;561;p39"/>
          <p:cNvSpPr txBox="1"/>
          <p:nvPr/>
        </p:nvSpPr>
        <p:spPr>
          <a:xfrm>
            <a:off x="200472" y="1582973"/>
            <a:ext cx="9416021" cy="498598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a:buChar char="•"/>
            </a:pPr>
            <a:r>
              <a:rPr lang="it-IT" sz="2000" b="1">
                <a:solidFill>
                  <a:schemeClr val="dk1"/>
                </a:solidFill>
                <a:latin typeface="Times New Roman"/>
                <a:ea typeface="Times New Roman"/>
                <a:cs typeface="Times New Roman"/>
                <a:sym typeface="Times New Roman"/>
              </a:rPr>
              <a:t>Adattamento al nostro problema:</a:t>
            </a:r>
            <a:endParaRPr/>
          </a:p>
          <a:p>
            <a:pPr marL="285750" marR="0" lvl="0" indent="-158750" algn="just" rtl="0">
              <a:spcBef>
                <a:spcPts val="0"/>
              </a:spcBef>
              <a:spcAft>
                <a:spcPts val="0"/>
              </a:spcAft>
              <a:buClr>
                <a:schemeClr val="dk1"/>
              </a:buClr>
              <a:buSzPts val="2000"/>
              <a:buFont typeface="Arial"/>
              <a:buNone/>
            </a:pPr>
            <a:endParaRPr sz="2000" b="1">
              <a:solidFill>
                <a:schemeClr val="dk1"/>
              </a:solidFill>
              <a:latin typeface="Times New Roman"/>
              <a:ea typeface="Times New Roman"/>
              <a:cs typeface="Times New Roman"/>
              <a:sym typeface="Times New Roman"/>
            </a:endParaRPr>
          </a:p>
          <a:p>
            <a:pPr marL="742950" marR="0" lvl="1" indent="-285750" algn="just" rtl="0">
              <a:spcBef>
                <a:spcPts val="0"/>
              </a:spcBef>
              <a:spcAft>
                <a:spcPts val="0"/>
              </a:spcAft>
              <a:buClr>
                <a:schemeClr val="dk1"/>
              </a:buClr>
              <a:buSzPts val="2000"/>
              <a:buFont typeface="Arial"/>
              <a:buChar char="•"/>
            </a:pPr>
            <a:r>
              <a:rPr lang="it-IT" sz="2000" b="0" i="0" u="none" strike="noStrike" cap="none">
                <a:solidFill>
                  <a:schemeClr val="dk1"/>
                </a:solidFill>
                <a:latin typeface="Times New Roman"/>
                <a:ea typeface="Times New Roman"/>
                <a:cs typeface="Times New Roman"/>
                <a:sym typeface="Times New Roman"/>
              </a:rPr>
              <a:t>L’orienteering problem potrebbe essere visto come un particolare VRP con un solo veicolo (il turista) che deve soddisfare (visitare) i vari gruppi di clienti (attrazioni), si parte e si torna sempre al deposito (hotel) e si ha una domanda (durata tour) che non può mai essere superata. A rendere il problema più complesso è l’aggiunta delle TW poiché ogni cliente (attrazione) non può essere servito (visitato) al di fuori di una delle sue TW. </a:t>
            </a:r>
            <a:endParaRPr/>
          </a:p>
          <a:p>
            <a:pPr marL="742950" marR="0" lvl="1" indent="-158750" algn="just"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742950" marR="0" lvl="1" indent="-285750" algn="just" rtl="0">
              <a:spcBef>
                <a:spcPts val="0"/>
              </a:spcBef>
              <a:spcAft>
                <a:spcPts val="0"/>
              </a:spcAft>
              <a:buClr>
                <a:schemeClr val="dk1"/>
              </a:buClr>
              <a:buSzPts val="2000"/>
              <a:buFont typeface="Arial"/>
              <a:buChar char="•"/>
            </a:pPr>
            <a:r>
              <a:rPr lang="it-IT" sz="2000" b="0" i="0" u="none" strike="noStrike" cap="none">
                <a:solidFill>
                  <a:schemeClr val="dk1"/>
                </a:solidFill>
                <a:latin typeface="Times New Roman"/>
                <a:ea typeface="Times New Roman"/>
                <a:cs typeface="Times New Roman"/>
                <a:sym typeface="Times New Roman"/>
              </a:rPr>
              <a:t>Va prestata poi attenzione al fatto che nel cercare di combinare i vari petali durante l’algoritmo bisogna rispettare l’ordine imposto dai tempi di visita delle attrazioni che compongono il petalo.</a:t>
            </a:r>
            <a:endParaRPr/>
          </a:p>
          <a:p>
            <a:pPr marL="742950" marR="0" lvl="1" indent="-158750" algn="just" rtl="0">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742950" marR="0" lvl="1" indent="-285750" algn="just" rtl="0">
              <a:spcBef>
                <a:spcPts val="0"/>
              </a:spcBef>
              <a:spcAft>
                <a:spcPts val="0"/>
              </a:spcAft>
              <a:buClr>
                <a:schemeClr val="dk1"/>
              </a:buClr>
              <a:buSzPts val="2000"/>
              <a:buFont typeface="Arial"/>
              <a:buChar char="•"/>
            </a:pPr>
            <a:r>
              <a:rPr lang="it-IT" sz="2000" b="0" i="0" u="none" strike="noStrike" cap="none">
                <a:solidFill>
                  <a:schemeClr val="dk1"/>
                </a:solidFill>
                <a:latin typeface="Times New Roman"/>
                <a:ea typeface="Times New Roman"/>
                <a:cs typeface="Times New Roman"/>
                <a:sym typeface="Times New Roman"/>
              </a:rPr>
              <a:t>Eventuali attrazioni che non riescono ad essere unite in un unico tour vengono lasciate pendenti in un altro.</a:t>
            </a:r>
            <a:endParaRPr/>
          </a:p>
          <a:p>
            <a:pPr marL="457200" marR="0" lvl="1" indent="0" algn="just"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p:txBody>
      </p:sp>
      <p:pic>
        <p:nvPicPr>
          <p:cNvPr id="562" name="Google Shape;562;p3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563" name="Google Shape;563;p3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564" name="Google Shape;564;p3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5" name="Google Shape;565;p3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6" name="Google Shape;566;p3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7" name="Google Shape;567;p39"/>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4"/>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Che tipo di problema stiamo affrontando? (1/2)</a:t>
            </a:r>
            <a:endParaRPr/>
          </a:p>
        </p:txBody>
      </p:sp>
      <p:sp>
        <p:nvSpPr>
          <p:cNvPr id="55" name="Google Shape;55;p4"/>
          <p:cNvSpPr txBox="1"/>
          <p:nvPr/>
        </p:nvSpPr>
        <p:spPr>
          <a:xfrm>
            <a:off x="383402" y="1766293"/>
            <a:ext cx="9062352" cy="513986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000"/>
              <a:buFont typeface="Calibri"/>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Il problema pone come obbiettivo principale quello di massimizzare la gratificazione del turista che si appresta a visitare le attrazioni della città.</a:t>
            </a:r>
            <a:endParaRPr/>
          </a:p>
          <a:p>
            <a:pPr marL="0" marR="0" lvl="0" indent="0" algn="just" rtl="0">
              <a:spcBef>
                <a:spcPts val="0"/>
              </a:spcBef>
              <a:spcAft>
                <a:spcPts val="0"/>
              </a:spcAft>
              <a:buClr>
                <a:schemeClr val="dk1"/>
              </a:buClr>
              <a:buSzPts val="2000"/>
              <a:buFont typeface="Calibri"/>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A tal scopo possiamo immaginare le attrazioni della città come dei nodi di un grafo completo, che le collega tutte mediante percorsi diretti, ovvero gli archi del nodo.</a:t>
            </a:r>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 </a:t>
            </a:r>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A partire da tale grafo che rappresenta tutti i possibili elementi che possono andare a costituire la nostra soluzione (ovvero le attrazioni), vogliamo individuare, nel rispetto dei vincoli, un percorso che permetta al turista di partire dall’albergo, visitare un certo numero di attrazioni, e ritornare all’albergo nei tempi stabiliti dalla durata del tour. </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6" name="Google Shape;56;p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57" name="Google Shape;57;p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58" name="Google Shape;58;p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59;p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0"/>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Clark &amp; Wright (C&amp;W)  (3/6)</a:t>
            </a:r>
            <a:endParaRPr/>
          </a:p>
        </p:txBody>
      </p:sp>
      <p:sp>
        <p:nvSpPr>
          <p:cNvPr id="573" name="Google Shape;573;p40"/>
          <p:cNvSpPr txBox="1"/>
          <p:nvPr/>
        </p:nvSpPr>
        <p:spPr>
          <a:xfrm>
            <a:off x="398119" y="1473774"/>
            <a:ext cx="345638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b="1">
                <a:solidFill>
                  <a:schemeClr val="dk1"/>
                </a:solidFill>
                <a:latin typeface="Times New Roman"/>
                <a:ea typeface="Times New Roman"/>
                <a:cs typeface="Times New Roman"/>
                <a:sym typeface="Times New Roman"/>
              </a:rPr>
              <a:t>Esempio grafico dell’algoritmo:</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ts val="1800"/>
              <a:buFont typeface="Calibri"/>
              <a:buAutoNum type="arabicPeriod"/>
            </a:pPr>
            <a:r>
              <a:rPr lang="it-IT" sz="1800">
                <a:solidFill>
                  <a:schemeClr val="dk1"/>
                </a:solidFill>
                <a:latin typeface="Times New Roman"/>
                <a:ea typeface="Times New Roman"/>
                <a:cs typeface="Times New Roman"/>
                <a:sym typeface="Times New Roman"/>
              </a:rPr>
              <a:t>Definizione delle attrazioni e dell’hotel</a:t>
            </a:r>
            <a:endParaRPr/>
          </a:p>
        </p:txBody>
      </p:sp>
      <p:pic>
        <p:nvPicPr>
          <p:cNvPr id="574" name="Google Shape;574;p4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575" name="Google Shape;575;p4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576" name="Google Shape;576;p40"/>
          <p:cNvSpPr txBox="1"/>
          <p:nvPr/>
        </p:nvSpPr>
        <p:spPr>
          <a:xfrm>
            <a:off x="4808984" y="2046994"/>
            <a:ext cx="3456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2.  Creazione dei singoli petali</a:t>
            </a:r>
            <a:endParaRPr/>
          </a:p>
        </p:txBody>
      </p:sp>
      <p:sp>
        <p:nvSpPr>
          <p:cNvPr id="577" name="Google Shape;577;p40"/>
          <p:cNvSpPr/>
          <p:nvPr/>
        </p:nvSpPr>
        <p:spPr>
          <a:xfrm>
            <a:off x="1638629" y="3001678"/>
            <a:ext cx="198274" cy="216024"/>
          </a:xfrm>
          <a:prstGeom prst="ellipse">
            <a:avLst/>
          </a:prstGeom>
          <a:solidFill>
            <a:srgbClr val="95373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40"/>
          <p:cNvSpPr/>
          <p:nvPr/>
        </p:nvSpPr>
        <p:spPr>
          <a:xfrm>
            <a:off x="2830045" y="3242512"/>
            <a:ext cx="198274" cy="216024"/>
          </a:xfrm>
          <a:prstGeom prst="ellipse">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9" name="Google Shape;579;p40"/>
          <p:cNvSpPr/>
          <p:nvPr/>
        </p:nvSpPr>
        <p:spPr>
          <a:xfrm>
            <a:off x="3197179" y="4292797"/>
            <a:ext cx="198274" cy="216024"/>
          </a:xfrm>
          <a:prstGeom prst="ellipse">
            <a:avLst/>
          </a:prstGeom>
          <a:solidFill>
            <a:srgbClr val="FFC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40"/>
          <p:cNvSpPr/>
          <p:nvPr/>
        </p:nvSpPr>
        <p:spPr>
          <a:xfrm>
            <a:off x="2460755" y="5057249"/>
            <a:ext cx="198274" cy="216024"/>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1" name="Google Shape;581;p40"/>
          <p:cNvSpPr/>
          <p:nvPr/>
        </p:nvSpPr>
        <p:spPr>
          <a:xfrm>
            <a:off x="1737766" y="5213376"/>
            <a:ext cx="198274" cy="216024"/>
          </a:xfrm>
          <a:prstGeom prst="ellipse">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40"/>
          <p:cNvSpPr/>
          <p:nvPr/>
        </p:nvSpPr>
        <p:spPr>
          <a:xfrm>
            <a:off x="979129" y="4949237"/>
            <a:ext cx="198274" cy="216024"/>
          </a:xfrm>
          <a:prstGeom prst="ellipse">
            <a:avLst/>
          </a:prstGeom>
          <a:solidFill>
            <a:srgbClr val="0070C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3" name="Google Shape;583;p40"/>
          <p:cNvSpPr/>
          <p:nvPr/>
        </p:nvSpPr>
        <p:spPr>
          <a:xfrm>
            <a:off x="780855" y="4291365"/>
            <a:ext cx="198274" cy="216024"/>
          </a:xfrm>
          <a:prstGeom prst="ellipse">
            <a:avLst/>
          </a:prstGeom>
          <a:solidFill>
            <a:srgbClr val="7030A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4" name="Google Shape;584;p40"/>
          <p:cNvSpPr/>
          <p:nvPr/>
        </p:nvSpPr>
        <p:spPr>
          <a:xfrm>
            <a:off x="1028509" y="3367227"/>
            <a:ext cx="198274" cy="216024"/>
          </a:xfrm>
          <a:prstGeom prst="ellipse">
            <a:avLst/>
          </a:prstGeom>
          <a:solidFill>
            <a:srgbClr val="E5B8B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5" name="Google Shape;585;p40"/>
          <p:cNvSpPr/>
          <p:nvPr/>
        </p:nvSpPr>
        <p:spPr>
          <a:xfrm>
            <a:off x="1978685" y="4033904"/>
            <a:ext cx="198274" cy="216024"/>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40"/>
          <p:cNvSpPr/>
          <p:nvPr/>
        </p:nvSpPr>
        <p:spPr>
          <a:xfrm>
            <a:off x="6510546" y="2894299"/>
            <a:ext cx="198274" cy="216024"/>
          </a:xfrm>
          <a:prstGeom prst="ellipse">
            <a:avLst/>
          </a:prstGeom>
          <a:solidFill>
            <a:srgbClr val="95373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587" name="Google Shape;587;p40"/>
          <p:cNvSpPr/>
          <p:nvPr/>
        </p:nvSpPr>
        <p:spPr>
          <a:xfrm>
            <a:off x="7669914" y="3367227"/>
            <a:ext cx="198274" cy="216024"/>
          </a:xfrm>
          <a:prstGeom prst="ellipse">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588" name="Google Shape;588;p40"/>
          <p:cNvSpPr/>
          <p:nvPr/>
        </p:nvSpPr>
        <p:spPr>
          <a:xfrm>
            <a:off x="7902844" y="4383558"/>
            <a:ext cx="198274" cy="216024"/>
          </a:xfrm>
          <a:prstGeom prst="ellipse">
            <a:avLst/>
          </a:prstGeom>
          <a:solidFill>
            <a:srgbClr val="FFC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589" name="Google Shape;589;p40"/>
          <p:cNvSpPr/>
          <p:nvPr/>
        </p:nvSpPr>
        <p:spPr>
          <a:xfrm>
            <a:off x="6992616" y="5133624"/>
            <a:ext cx="198274" cy="216024"/>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590" name="Google Shape;590;p40"/>
          <p:cNvSpPr/>
          <p:nvPr/>
        </p:nvSpPr>
        <p:spPr>
          <a:xfrm>
            <a:off x="6149113" y="5429400"/>
            <a:ext cx="198274" cy="216024"/>
          </a:xfrm>
          <a:prstGeom prst="ellipse">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591" name="Google Shape;591;p40"/>
          <p:cNvSpPr/>
          <p:nvPr/>
        </p:nvSpPr>
        <p:spPr>
          <a:xfrm>
            <a:off x="5419513" y="5070058"/>
            <a:ext cx="198274" cy="216024"/>
          </a:xfrm>
          <a:prstGeom prst="ellipse">
            <a:avLst/>
          </a:prstGeom>
          <a:solidFill>
            <a:srgbClr val="0070C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592" name="Google Shape;592;p40"/>
          <p:cNvSpPr/>
          <p:nvPr/>
        </p:nvSpPr>
        <p:spPr>
          <a:xfrm>
            <a:off x="4813391" y="4080349"/>
            <a:ext cx="198274" cy="216024"/>
          </a:xfrm>
          <a:prstGeom prst="ellipse">
            <a:avLst/>
          </a:prstGeom>
          <a:solidFill>
            <a:srgbClr val="7030A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593" name="Google Shape;593;p40"/>
          <p:cNvSpPr/>
          <p:nvPr/>
        </p:nvSpPr>
        <p:spPr>
          <a:xfrm>
            <a:off x="5560370" y="3443602"/>
            <a:ext cx="198274" cy="216024"/>
          </a:xfrm>
          <a:prstGeom prst="ellipse">
            <a:avLst/>
          </a:prstGeom>
          <a:solidFill>
            <a:srgbClr val="E5B8B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594" name="Google Shape;594;p40"/>
          <p:cNvSpPr/>
          <p:nvPr/>
        </p:nvSpPr>
        <p:spPr>
          <a:xfrm>
            <a:off x="6510546" y="4110279"/>
            <a:ext cx="198274" cy="216024"/>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cxnSp>
        <p:nvCxnSpPr>
          <p:cNvPr id="595" name="Google Shape;595;p40"/>
          <p:cNvCxnSpPr>
            <a:stCxn id="594" idx="7"/>
            <a:endCxn id="587" idx="2"/>
          </p:cNvCxnSpPr>
          <p:nvPr/>
        </p:nvCxnSpPr>
        <p:spPr>
          <a:xfrm rot="-5400000">
            <a:off x="6841483" y="3313615"/>
            <a:ext cx="666600" cy="990000"/>
          </a:xfrm>
          <a:prstGeom prst="curvedConnector2">
            <a:avLst/>
          </a:prstGeom>
          <a:noFill/>
          <a:ln w="9525" cap="flat" cmpd="sng">
            <a:solidFill>
              <a:schemeClr val="dk1"/>
            </a:solidFill>
            <a:prstDash val="solid"/>
            <a:round/>
            <a:headEnd type="none" w="sm" len="sm"/>
            <a:tailEnd type="triangle" w="med" len="med"/>
          </a:ln>
        </p:spPr>
      </p:cxnSp>
      <p:cxnSp>
        <p:nvCxnSpPr>
          <p:cNvPr id="596" name="Google Shape;596;p40"/>
          <p:cNvCxnSpPr>
            <a:stCxn id="587" idx="4"/>
            <a:endCxn id="594" idx="6"/>
          </p:cNvCxnSpPr>
          <p:nvPr/>
        </p:nvCxnSpPr>
        <p:spPr>
          <a:xfrm rot="5400000">
            <a:off x="6921401" y="3370701"/>
            <a:ext cx="635100" cy="1060200"/>
          </a:xfrm>
          <a:prstGeom prst="curvedConnector2">
            <a:avLst/>
          </a:prstGeom>
          <a:noFill/>
          <a:ln w="9525" cap="flat" cmpd="sng">
            <a:solidFill>
              <a:schemeClr val="dk1"/>
            </a:solidFill>
            <a:prstDash val="solid"/>
            <a:round/>
            <a:headEnd type="none" w="sm" len="sm"/>
            <a:tailEnd type="triangle" w="med" len="med"/>
          </a:ln>
        </p:spPr>
      </p:cxnSp>
      <p:cxnSp>
        <p:nvCxnSpPr>
          <p:cNvPr id="597" name="Google Shape;597;p40"/>
          <p:cNvCxnSpPr>
            <a:stCxn id="594" idx="6"/>
            <a:endCxn id="588" idx="1"/>
          </p:cNvCxnSpPr>
          <p:nvPr/>
        </p:nvCxnSpPr>
        <p:spPr>
          <a:xfrm>
            <a:off x="6708820" y="4218291"/>
            <a:ext cx="1223100" cy="196800"/>
          </a:xfrm>
          <a:prstGeom prst="curvedConnector2">
            <a:avLst/>
          </a:prstGeom>
          <a:noFill/>
          <a:ln w="9525" cap="flat" cmpd="sng">
            <a:solidFill>
              <a:schemeClr val="dk1"/>
            </a:solidFill>
            <a:prstDash val="solid"/>
            <a:round/>
            <a:headEnd type="none" w="sm" len="sm"/>
            <a:tailEnd type="triangle" w="med" len="med"/>
          </a:ln>
        </p:spPr>
      </p:cxnSp>
      <p:cxnSp>
        <p:nvCxnSpPr>
          <p:cNvPr id="598" name="Google Shape;598;p40"/>
          <p:cNvCxnSpPr>
            <a:stCxn id="588" idx="2"/>
            <a:endCxn id="594" idx="5"/>
          </p:cNvCxnSpPr>
          <p:nvPr/>
        </p:nvCxnSpPr>
        <p:spPr>
          <a:xfrm rot="10800000">
            <a:off x="6679744" y="4294770"/>
            <a:ext cx="1223100" cy="196800"/>
          </a:xfrm>
          <a:prstGeom prst="curvedConnector2">
            <a:avLst/>
          </a:prstGeom>
          <a:noFill/>
          <a:ln w="9525" cap="flat" cmpd="sng">
            <a:solidFill>
              <a:schemeClr val="dk1"/>
            </a:solidFill>
            <a:prstDash val="solid"/>
            <a:round/>
            <a:headEnd type="none" w="sm" len="sm"/>
            <a:tailEnd type="triangle" w="med" len="med"/>
          </a:ln>
        </p:spPr>
      </p:cxnSp>
      <p:cxnSp>
        <p:nvCxnSpPr>
          <p:cNvPr id="599" name="Google Shape;599;p40"/>
          <p:cNvCxnSpPr>
            <a:stCxn id="594" idx="4"/>
            <a:endCxn id="589" idx="0"/>
          </p:cNvCxnSpPr>
          <p:nvPr/>
        </p:nvCxnSpPr>
        <p:spPr>
          <a:xfrm rot="-5400000" flipH="1">
            <a:off x="6447083" y="4488903"/>
            <a:ext cx="807300" cy="482100"/>
          </a:xfrm>
          <a:prstGeom prst="curvedConnector3">
            <a:avLst>
              <a:gd name="adj1" fmla="val 12246"/>
            </a:avLst>
          </a:prstGeom>
          <a:noFill/>
          <a:ln w="9525" cap="flat" cmpd="sng">
            <a:solidFill>
              <a:schemeClr val="dk1"/>
            </a:solidFill>
            <a:prstDash val="solid"/>
            <a:round/>
            <a:headEnd type="none" w="sm" len="sm"/>
            <a:tailEnd type="triangle" w="med" len="med"/>
          </a:ln>
        </p:spPr>
      </p:cxnSp>
      <p:cxnSp>
        <p:nvCxnSpPr>
          <p:cNvPr id="600" name="Google Shape;600;p40"/>
          <p:cNvCxnSpPr>
            <a:stCxn id="589" idx="1"/>
            <a:endCxn id="594" idx="4"/>
          </p:cNvCxnSpPr>
          <p:nvPr/>
        </p:nvCxnSpPr>
        <p:spPr>
          <a:xfrm rot="5400000" flipH="1">
            <a:off x="6396153" y="4539760"/>
            <a:ext cx="839100" cy="411900"/>
          </a:xfrm>
          <a:prstGeom prst="curvedConnector3">
            <a:avLst>
              <a:gd name="adj1" fmla="val 37278"/>
            </a:avLst>
          </a:prstGeom>
          <a:noFill/>
          <a:ln w="9525" cap="flat" cmpd="sng">
            <a:solidFill>
              <a:schemeClr val="dk1"/>
            </a:solidFill>
            <a:prstDash val="solid"/>
            <a:round/>
            <a:headEnd type="none" w="sm" len="sm"/>
            <a:tailEnd type="triangle" w="med" len="med"/>
          </a:ln>
        </p:spPr>
      </p:cxnSp>
      <p:cxnSp>
        <p:nvCxnSpPr>
          <p:cNvPr id="601" name="Google Shape;601;p40"/>
          <p:cNvCxnSpPr>
            <a:stCxn id="586" idx="6"/>
            <a:endCxn id="594" idx="0"/>
          </p:cNvCxnSpPr>
          <p:nvPr/>
        </p:nvCxnSpPr>
        <p:spPr>
          <a:xfrm flipH="1">
            <a:off x="6609820" y="3002311"/>
            <a:ext cx="99000" cy="1107900"/>
          </a:xfrm>
          <a:prstGeom prst="curvedConnector4">
            <a:avLst>
              <a:gd name="adj1" fmla="val -230909"/>
              <a:gd name="adj2" fmla="val 54877"/>
            </a:avLst>
          </a:prstGeom>
          <a:noFill/>
          <a:ln w="9525" cap="flat" cmpd="sng">
            <a:solidFill>
              <a:schemeClr val="dk1"/>
            </a:solidFill>
            <a:prstDash val="solid"/>
            <a:round/>
            <a:headEnd type="none" w="sm" len="sm"/>
            <a:tailEnd type="triangle" w="med" len="med"/>
          </a:ln>
        </p:spPr>
      </p:cxnSp>
      <p:cxnSp>
        <p:nvCxnSpPr>
          <p:cNvPr id="602" name="Google Shape;602;p40"/>
          <p:cNvCxnSpPr>
            <a:stCxn id="592" idx="7"/>
            <a:endCxn id="594" idx="2"/>
          </p:cNvCxnSpPr>
          <p:nvPr/>
        </p:nvCxnSpPr>
        <p:spPr>
          <a:xfrm rot="-5400000" flipH="1">
            <a:off x="5693478" y="3401135"/>
            <a:ext cx="106200" cy="1527900"/>
          </a:xfrm>
          <a:prstGeom prst="curvedConnector4">
            <a:avLst>
              <a:gd name="adj1" fmla="val -215255"/>
              <a:gd name="adj2" fmla="val 50951"/>
            </a:avLst>
          </a:prstGeom>
          <a:noFill/>
          <a:ln w="9525" cap="flat" cmpd="sng">
            <a:solidFill>
              <a:schemeClr val="dk1"/>
            </a:solidFill>
            <a:prstDash val="solid"/>
            <a:round/>
            <a:headEnd type="none" w="sm" len="sm"/>
            <a:tailEnd type="triangle" w="med" len="med"/>
          </a:ln>
        </p:spPr>
      </p:cxnSp>
      <p:cxnSp>
        <p:nvCxnSpPr>
          <p:cNvPr id="603" name="Google Shape;603;p40"/>
          <p:cNvCxnSpPr>
            <a:stCxn id="594" idx="0"/>
            <a:endCxn id="586" idx="2"/>
          </p:cNvCxnSpPr>
          <p:nvPr/>
        </p:nvCxnSpPr>
        <p:spPr>
          <a:xfrm rot="5400000" flipH="1">
            <a:off x="6006233" y="3506829"/>
            <a:ext cx="1107900" cy="99000"/>
          </a:xfrm>
          <a:prstGeom prst="curvedConnector4">
            <a:avLst>
              <a:gd name="adj1" fmla="val 45129"/>
              <a:gd name="adj2" fmla="val 331047"/>
            </a:avLst>
          </a:prstGeom>
          <a:noFill/>
          <a:ln w="9525" cap="flat" cmpd="sng">
            <a:solidFill>
              <a:schemeClr val="dk1"/>
            </a:solidFill>
            <a:prstDash val="solid"/>
            <a:round/>
            <a:headEnd type="none" w="sm" len="sm"/>
            <a:tailEnd type="triangle" w="med" len="med"/>
          </a:ln>
        </p:spPr>
      </p:cxnSp>
      <p:cxnSp>
        <p:nvCxnSpPr>
          <p:cNvPr id="604" name="Google Shape;604;p40"/>
          <p:cNvCxnSpPr>
            <a:stCxn id="593" idx="6"/>
            <a:endCxn id="594" idx="1"/>
          </p:cNvCxnSpPr>
          <p:nvPr/>
        </p:nvCxnSpPr>
        <p:spPr>
          <a:xfrm>
            <a:off x="5758644" y="3551614"/>
            <a:ext cx="780900" cy="590400"/>
          </a:xfrm>
          <a:prstGeom prst="curvedConnector2">
            <a:avLst/>
          </a:prstGeom>
          <a:noFill/>
          <a:ln w="9525" cap="flat" cmpd="sng">
            <a:solidFill>
              <a:schemeClr val="dk1"/>
            </a:solidFill>
            <a:prstDash val="solid"/>
            <a:round/>
            <a:headEnd type="none" w="sm" len="sm"/>
            <a:tailEnd type="triangle" w="med" len="med"/>
          </a:ln>
        </p:spPr>
      </p:cxnSp>
      <p:cxnSp>
        <p:nvCxnSpPr>
          <p:cNvPr id="605" name="Google Shape;605;p40"/>
          <p:cNvCxnSpPr>
            <a:stCxn id="594" idx="2"/>
            <a:endCxn id="593" idx="3"/>
          </p:cNvCxnSpPr>
          <p:nvPr/>
        </p:nvCxnSpPr>
        <p:spPr>
          <a:xfrm rot="10800000">
            <a:off x="5589546" y="3627891"/>
            <a:ext cx="921000" cy="590400"/>
          </a:xfrm>
          <a:prstGeom prst="curvedConnector2">
            <a:avLst/>
          </a:prstGeom>
          <a:noFill/>
          <a:ln w="9525" cap="flat" cmpd="sng">
            <a:solidFill>
              <a:schemeClr val="dk1"/>
            </a:solidFill>
            <a:prstDash val="solid"/>
            <a:round/>
            <a:headEnd type="none" w="sm" len="sm"/>
            <a:tailEnd type="triangle" w="med" len="med"/>
          </a:ln>
        </p:spPr>
      </p:cxnSp>
      <p:cxnSp>
        <p:nvCxnSpPr>
          <p:cNvPr id="606" name="Google Shape;606;p40"/>
          <p:cNvCxnSpPr>
            <a:stCxn id="590" idx="1"/>
            <a:endCxn id="594" idx="2"/>
          </p:cNvCxnSpPr>
          <p:nvPr/>
        </p:nvCxnSpPr>
        <p:spPr>
          <a:xfrm rot="-5400000">
            <a:off x="5723050" y="4673536"/>
            <a:ext cx="1242600" cy="332400"/>
          </a:xfrm>
          <a:prstGeom prst="curvedConnector2">
            <a:avLst/>
          </a:prstGeom>
          <a:noFill/>
          <a:ln w="9525" cap="flat" cmpd="sng">
            <a:solidFill>
              <a:schemeClr val="dk1"/>
            </a:solidFill>
            <a:prstDash val="solid"/>
            <a:round/>
            <a:headEnd type="none" w="sm" len="sm"/>
            <a:tailEnd type="triangle" w="med" len="med"/>
          </a:ln>
        </p:spPr>
      </p:cxnSp>
      <p:cxnSp>
        <p:nvCxnSpPr>
          <p:cNvPr id="607" name="Google Shape;607;p40"/>
          <p:cNvCxnSpPr>
            <a:stCxn id="594" idx="3"/>
            <a:endCxn id="590" idx="6"/>
          </p:cNvCxnSpPr>
          <p:nvPr/>
        </p:nvCxnSpPr>
        <p:spPr>
          <a:xfrm rot="5400000">
            <a:off x="5822133" y="4819817"/>
            <a:ext cx="1242600" cy="192300"/>
          </a:xfrm>
          <a:prstGeom prst="curvedConnector2">
            <a:avLst/>
          </a:prstGeom>
          <a:noFill/>
          <a:ln w="9525" cap="flat" cmpd="sng">
            <a:solidFill>
              <a:schemeClr val="dk1"/>
            </a:solidFill>
            <a:prstDash val="solid"/>
            <a:round/>
            <a:headEnd type="none" w="sm" len="sm"/>
            <a:tailEnd type="triangle" w="med" len="med"/>
          </a:ln>
        </p:spPr>
      </p:cxnSp>
      <p:cxnSp>
        <p:nvCxnSpPr>
          <p:cNvPr id="608" name="Google Shape;608;p40"/>
          <p:cNvCxnSpPr>
            <a:stCxn id="591" idx="1"/>
            <a:endCxn id="594" idx="2"/>
          </p:cNvCxnSpPr>
          <p:nvPr/>
        </p:nvCxnSpPr>
        <p:spPr>
          <a:xfrm rot="-5400000">
            <a:off x="5537800" y="4128944"/>
            <a:ext cx="883500" cy="1062000"/>
          </a:xfrm>
          <a:prstGeom prst="curvedConnector2">
            <a:avLst/>
          </a:prstGeom>
          <a:noFill/>
          <a:ln w="9525" cap="flat" cmpd="sng">
            <a:solidFill>
              <a:schemeClr val="dk1"/>
            </a:solidFill>
            <a:prstDash val="solid"/>
            <a:round/>
            <a:headEnd type="none" w="sm" len="sm"/>
            <a:tailEnd type="triangle" w="med" len="med"/>
          </a:ln>
        </p:spPr>
      </p:cxnSp>
      <p:cxnSp>
        <p:nvCxnSpPr>
          <p:cNvPr id="609" name="Google Shape;609;p40"/>
          <p:cNvCxnSpPr>
            <a:stCxn id="594" idx="2"/>
            <a:endCxn id="592" idx="5"/>
          </p:cNvCxnSpPr>
          <p:nvPr/>
        </p:nvCxnSpPr>
        <p:spPr>
          <a:xfrm flipH="1">
            <a:off x="4982646" y="4218291"/>
            <a:ext cx="1527900" cy="46500"/>
          </a:xfrm>
          <a:prstGeom prst="curvedConnector4">
            <a:avLst>
              <a:gd name="adj1" fmla="val 49051"/>
              <a:gd name="adj2" fmla="val 723896"/>
            </a:avLst>
          </a:prstGeom>
          <a:noFill/>
          <a:ln w="9525" cap="flat" cmpd="sng">
            <a:solidFill>
              <a:schemeClr val="dk1"/>
            </a:solidFill>
            <a:prstDash val="solid"/>
            <a:round/>
            <a:headEnd type="none" w="sm" len="sm"/>
            <a:tailEnd type="triangle" w="med" len="med"/>
          </a:ln>
        </p:spPr>
      </p:cxnSp>
      <p:cxnSp>
        <p:nvCxnSpPr>
          <p:cNvPr id="610" name="Google Shape;610;p40"/>
          <p:cNvCxnSpPr>
            <a:stCxn id="594" idx="2"/>
            <a:endCxn id="591" idx="6"/>
          </p:cNvCxnSpPr>
          <p:nvPr/>
        </p:nvCxnSpPr>
        <p:spPr>
          <a:xfrm flipH="1">
            <a:off x="5617746" y="4218291"/>
            <a:ext cx="892800" cy="959700"/>
          </a:xfrm>
          <a:prstGeom prst="curvedConnector3">
            <a:avLst>
              <a:gd name="adj1" fmla="val 50000"/>
            </a:avLst>
          </a:prstGeom>
          <a:noFill/>
          <a:ln w="9525" cap="flat" cmpd="sng">
            <a:solidFill>
              <a:schemeClr val="dk1"/>
            </a:solidFill>
            <a:prstDash val="solid"/>
            <a:round/>
            <a:headEnd type="none" w="sm" len="sm"/>
            <a:tailEnd type="triangle" w="med" len="med"/>
          </a:ln>
        </p:spPr>
      </p:cxnSp>
      <p:sp>
        <p:nvSpPr>
          <p:cNvPr id="611" name="Google Shape;611;p4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2" name="Google Shape;612;p4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3" name="Google Shape;613;p4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4" name="Google Shape;614;p40"/>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500"/>
                                        <p:tgtEl>
                                          <p:spTgt spid="577"/>
                                        </p:tgtEl>
                                      </p:cBhvr>
                                    </p:animEffect>
                                  </p:childTnLst>
                                </p:cTn>
                              </p:par>
                              <p:par>
                                <p:cTn id="8" presetID="10" presetClass="entr" presetSubtype="0" fill="hold" nodeType="withEffect">
                                  <p:stCondLst>
                                    <p:cond delay="0"/>
                                  </p:stCondLst>
                                  <p:childTnLst>
                                    <p:set>
                                      <p:cBhvr>
                                        <p:cTn id="9" dur="1" fill="hold">
                                          <p:stCondLst>
                                            <p:cond delay="0"/>
                                          </p:stCondLst>
                                        </p:cTn>
                                        <p:tgtEl>
                                          <p:spTgt spid="578"/>
                                        </p:tgtEl>
                                        <p:attrNameLst>
                                          <p:attrName>style.visibility</p:attrName>
                                        </p:attrNameLst>
                                      </p:cBhvr>
                                      <p:to>
                                        <p:strVal val="visible"/>
                                      </p:to>
                                    </p:set>
                                    <p:animEffect transition="in" filter="fade">
                                      <p:cBhvr>
                                        <p:cTn id="10" dur="500"/>
                                        <p:tgtEl>
                                          <p:spTgt spid="578"/>
                                        </p:tgtEl>
                                      </p:cBhvr>
                                    </p:animEffect>
                                  </p:childTnLst>
                                </p:cTn>
                              </p:par>
                              <p:par>
                                <p:cTn id="11" presetID="10" presetClass="entr" presetSubtype="0" fill="hold" nodeType="withEffect">
                                  <p:stCondLst>
                                    <p:cond delay="0"/>
                                  </p:stCondLst>
                                  <p:childTnLst>
                                    <p:set>
                                      <p:cBhvr>
                                        <p:cTn id="12" dur="1" fill="hold">
                                          <p:stCondLst>
                                            <p:cond delay="0"/>
                                          </p:stCondLst>
                                        </p:cTn>
                                        <p:tgtEl>
                                          <p:spTgt spid="579"/>
                                        </p:tgtEl>
                                        <p:attrNameLst>
                                          <p:attrName>style.visibility</p:attrName>
                                        </p:attrNameLst>
                                      </p:cBhvr>
                                      <p:to>
                                        <p:strVal val="visible"/>
                                      </p:to>
                                    </p:set>
                                    <p:animEffect transition="in" filter="fade">
                                      <p:cBhvr>
                                        <p:cTn id="13" dur="500"/>
                                        <p:tgtEl>
                                          <p:spTgt spid="579"/>
                                        </p:tgtEl>
                                      </p:cBhvr>
                                    </p:animEffect>
                                  </p:childTnLst>
                                </p:cTn>
                              </p:par>
                              <p:par>
                                <p:cTn id="14" presetID="10" presetClass="entr" presetSubtype="0" fill="hold" nodeType="withEffect">
                                  <p:stCondLst>
                                    <p:cond delay="0"/>
                                  </p:stCondLst>
                                  <p:childTnLst>
                                    <p:set>
                                      <p:cBhvr>
                                        <p:cTn id="15" dur="1" fill="hold">
                                          <p:stCondLst>
                                            <p:cond delay="0"/>
                                          </p:stCondLst>
                                        </p:cTn>
                                        <p:tgtEl>
                                          <p:spTgt spid="580"/>
                                        </p:tgtEl>
                                        <p:attrNameLst>
                                          <p:attrName>style.visibility</p:attrName>
                                        </p:attrNameLst>
                                      </p:cBhvr>
                                      <p:to>
                                        <p:strVal val="visible"/>
                                      </p:to>
                                    </p:set>
                                    <p:animEffect transition="in" filter="fade">
                                      <p:cBhvr>
                                        <p:cTn id="16" dur="500"/>
                                        <p:tgtEl>
                                          <p:spTgt spid="580"/>
                                        </p:tgtEl>
                                      </p:cBhvr>
                                    </p:animEffect>
                                  </p:childTnLst>
                                </p:cTn>
                              </p:par>
                              <p:par>
                                <p:cTn id="17" presetID="10" presetClass="entr" presetSubtype="0" fill="hold" nodeType="withEffect">
                                  <p:stCondLst>
                                    <p:cond delay="0"/>
                                  </p:stCondLst>
                                  <p:childTnLst>
                                    <p:set>
                                      <p:cBhvr>
                                        <p:cTn id="18" dur="1" fill="hold">
                                          <p:stCondLst>
                                            <p:cond delay="0"/>
                                          </p:stCondLst>
                                        </p:cTn>
                                        <p:tgtEl>
                                          <p:spTgt spid="581"/>
                                        </p:tgtEl>
                                        <p:attrNameLst>
                                          <p:attrName>style.visibility</p:attrName>
                                        </p:attrNameLst>
                                      </p:cBhvr>
                                      <p:to>
                                        <p:strVal val="visible"/>
                                      </p:to>
                                    </p:set>
                                    <p:animEffect transition="in" filter="fade">
                                      <p:cBhvr>
                                        <p:cTn id="19" dur="500"/>
                                        <p:tgtEl>
                                          <p:spTgt spid="581"/>
                                        </p:tgtEl>
                                      </p:cBhvr>
                                    </p:animEffect>
                                  </p:childTnLst>
                                </p:cTn>
                              </p:par>
                              <p:par>
                                <p:cTn id="20" presetID="10" presetClass="entr" presetSubtype="0" fill="hold" nodeType="withEffect">
                                  <p:stCondLst>
                                    <p:cond delay="0"/>
                                  </p:stCondLst>
                                  <p:childTnLst>
                                    <p:set>
                                      <p:cBhvr>
                                        <p:cTn id="21" dur="1" fill="hold">
                                          <p:stCondLst>
                                            <p:cond delay="0"/>
                                          </p:stCondLst>
                                        </p:cTn>
                                        <p:tgtEl>
                                          <p:spTgt spid="582"/>
                                        </p:tgtEl>
                                        <p:attrNameLst>
                                          <p:attrName>style.visibility</p:attrName>
                                        </p:attrNameLst>
                                      </p:cBhvr>
                                      <p:to>
                                        <p:strVal val="visible"/>
                                      </p:to>
                                    </p:set>
                                    <p:animEffect transition="in" filter="fade">
                                      <p:cBhvr>
                                        <p:cTn id="22" dur="500"/>
                                        <p:tgtEl>
                                          <p:spTgt spid="582"/>
                                        </p:tgtEl>
                                      </p:cBhvr>
                                    </p:animEffect>
                                  </p:childTnLst>
                                </p:cTn>
                              </p:par>
                              <p:par>
                                <p:cTn id="23" presetID="10" presetClass="entr" presetSubtype="0" fill="hold" nodeType="withEffect">
                                  <p:stCondLst>
                                    <p:cond delay="0"/>
                                  </p:stCondLst>
                                  <p:childTnLst>
                                    <p:set>
                                      <p:cBhvr>
                                        <p:cTn id="24" dur="1" fill="hold">
                                          <p:stCondLst>
                                            <p:cond delay="0"/>
                                          </p:stCondLst>
                                        </p:cTn>
                                        <p:tgtEl>
                                          <p:spTgt spid="583"/>
                                        </p:tgtEl>
                                        <p:attrNameLst>
                                          <p:attrName>style.visibility</p:attrName>
                                        </p:attrNameLst>
                                      </p:cBhvr>
                                      <p:to>
                                        <p:strVal val="visible"/>
                                      </p:to>
                                    </p:set>
                                    <p:animEffect transition="in" filter="fade">
                                      <p:cBhvr>
                                        <p:cTn id="25" dur="500"/>
                                        <p:tgtEl>
                                          <p:spTgt spid="583"/>
                                        </p:tgtEl>
                                      </p:cBhvr>
                                    </p:animEffect>
                                  </p:childTnLst>
                                </p:cTn>
                              </p:par>
                              <p:par>
                                <p:cTn id="26" presetID="10" presetClass="entr" presetSubtype="0" fill="hold" nodeType="withEffect">
                                  <p:stCondLst>
                                    <p:cond delay="0"/>
                                  </p:stCondLst>
                                  <p:childTnLst>
                                    <p:set>
                                      <p:cBhvr>
                                        <p:cTn id="27" dur="1" fill="hold">
                                          <p:stCondLst>
                                            <p:cond delay="0"/>
                                          </p:stCondLst>
                                        </p:cTn>
                                        <p:tgtEl>
                                          <p:spTgt spid="584"/>
                                        </p:tgtEl>
                                        <p:attrNameLst>
                                          <p:attrName>style.visibility</p:attrName>
                                        </p:attrNameLst>
                                      </p:cBhvr>
                                      <p:to>
                                        <p:strVal val="visible"/>
                                      </p:to>
                                    </p:set>
                                    <p:animEffect transition="in" filter="fade">
                                      <p:cBhvr>
                                        <p:cTn id="28" dur="500"/>
                                        <p:tgtEl>
                                          <p:spTgt spid="584"/>
                                        </p:tgtEl>
                                      </p:cBhvr>
                                    </p:animEffect>
                                  </p:childTnLst>
                                </p:cTn>
                              </p:par>
                              <p:par>
                                <p:cTn id="29" presetID="10" presetClass="entr" presetSubtype="0" fill="hold" nodeType="withEffect">
                                  <p:stCondLst>
                                    <p:cond delay="0"/>
                                  </p:stCondLst>
                                  <p:childTnLst>
                                    <p:set>
                                      <p:cBhvr>
                                        <p:cTn id="30" dur="1" fill="hold">
                                          <p:stCondLst>
                                            <p:cond delay="0"/>
                                          </p:stCondLst>
                                        </p:cTn>
                                        <p:tgtEl>
                                          <p:spTgt spid="585"/>
                                        </p:tgtEl>
                                        <p:attrNameLst>
                                          <p:attrName>style.visibility</p:attrName>
                                        </p:attrNameLst>
                                      </p:cBhvr>
                                      <p:to>
                                        <p:strVal val="visible"/>
                                      </p:to>
                                    </p:set>
                                    <p:animEffect transition="in" filter="fade">
                                      <p:cBhvr>
                                        <p:cTn id="31" dur="500"/>
                                        <p:tgtEl>
                                          <p:spTgt spid="58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93"/>
                                        </p:tgtEl>
                                        <p:attrNameLst>
                                          <p:attrName>style.visibility</p:attrName>
                                        </p:attrNameLst>
                                      </p:cBhvr>
                                      <p:to>
                                        <p:strVal val="visible"/>
                                      </p:to>
                                    </p:set>
                                    <p:animEffect transition="in" filter="fade">
                                      <p:cBhvr>
                                        <p:cTn id="36" dur="500"/>
                                        <p:tgtEl>
                                          <p:spTgt spid="593"/>
                                        </p:tgtEl>
                                      </p:cBhvr>
                                    </p:animEffect>
                                  </p:childTnLst>
                                </p:cTn>
                              </p:par>
                              <p:par>
                                <p:cTn id="37" presetID="10" presetClass="entr" presetSubtype="0" fill="hold" nodeType="withEffect">
                                  <p:stCondLst>
                                    <p:cond delay="0"/>
                                  </p:stCondLst>
                                  <p:childTnLst>
                                    <p:set>
                                      <p:cBhvr>
                                        <p:cTn id="38" dur="1" fill="hold">
                                          <p:stCondLst>
                                            <p:cond delay="0"/>
                                          </p:stCondLst>
                                        </p:cTn>
                                        <p:tgtEl>
                                          <p:spTgt spid="586"/>
                                        </p:tgtEl>
                                        <p:attrNameLst>
                                          <p:attrName>style.visibility</p:attrName>
                                        </p:attrNameLst>
                                      </p:cBhvr>
                                      <p:to>
                                        <p:strVal val="visible"/>
                                      </p:to>
                                    </p:set>
                                    <p:animEffect transition="in" filter="fade">
                                      <p:cBhvr>
                                        <p:cTn id="39" dur="500"/>
                                        <p:tgtEl>
                                          <p:spTgt spid="586"/>
                                        </p:tgtEl>
                                      </p:cBhvr>
                                    </p:animEffect>
                                  </p:childTnLst>
                                </p:cTn>
                              </p:par>
                              <p:par>
                                <p:cTn id="40" presetID="10" presetClass="entr" presetSubtype="0" fill="hold" nodeType="withEffect">
                                  <p:stCondLst>
                                    <p:cond delay="0"/>
                                  </p:stCondLst>
                                  <p:childTnLst>
                                    <p:set>
                                      <p:cBhvr>
                                        <p:cTn id="41" dur="1" fill="hold">
                                          <p:stCondLst>
                                            <p:cond delay="0"/>
                                          </p:stCondLst>
                                        </p:cTn>
                                        <p:tgtEl>
                                          <p:spTgt spid="587"/>
                                        </p:tgtEl>
                                        <p:attrNameLst>
                                          <p:attrName>style.visibility</p:attrName>
                                        </p:attrNameLst>
                                      </p:cBhvr>
                                      <p:to>
                                        <p:strVal val="visible"/>
                                      </p:to>
                                    </p:set>
                                    <p:animEffect transition="in" filter="fade">
                                      <p:cBhvr>
                                        <p:cTn id="42" dur="500"/>
                                        <p:tgtEl>
                                          <p:spTgt spid="587"/>
                                        </p:tgtEl>
                                      </p:cBhvr>
                                    </p:animEffect>
                                  </p:childTnLst>
                                </p:cTn>
                              </p:par>
                              <p:par>
                                <p:cTn id="43" presetID="10" presetClass="entr" presetSubtype="0" fill="hold" nodeType="withEffect">
                                  <p:stCondLst>
                                    <p:cond delay="0"/>
                                  </p:stCondLst>
                                  <p:childTnLst>
                                    <p:set>
                                      <p:cBhvr>
                                        <p:cTn id="44" dur="1" fill="hold">
                                          <p:stCondLst>
                                            <p:cond delay="0"/>
                                          </p:stCondLst>
                                        </p:cTn>
                                        <p:tgtEl>
                                          <p:spTgt spid="588"/>
                                        </p:tgtEl>
                                        <p:attrNameLst>
                                          <p:attrName>style.visibility</p:attrName>
                                        </p:attrNameLst>
                                      </p:cBhvr>
                                      <p:to>
                                        <p:strVal val="visible"/>
                                      </p:to>
                                    </p:set>
                                    <p:animEffect transition="in" filter="fade">
                                      <p:cBhvr>
                                        <p:cTn id="45" dur="500"/>
                                        <p:tgtEl>
                                          <p:spTgt spid="588"/>
                                        </p:tgtEl>
                                      </p:cBhvr>
                                    </p:animEffect>
                                  </p:childTnLst>
                                </p:cTn>
                              </p:par>
                              <p:par>
                                <p:cTn id="46" presetID="10" presetClass="entr" presetSubtype="0" fill="hold" nodeType="withEffect">
                                  <p:stCondLst>
                                    <p:cond delay="0"/>
                                  </p:stCondLst>
                                  <p:childTnLst>
                                    <p:set>
                                      <p:cBhvr>
                                        <p:cTn id="47" dur="1" fill="hold">
                                          <p:stCondLst>
                                            <p:cond delay="0"/>
                                          </p:stCondLst>
                                        </p:cTn>
                                        <p:tgtEl>
                                          <p:spTgt spid="589"/>
                                        </p:tgtEl>
                                        <p:attrNameLst>
                                          <p:attrName>style.visibility</p:attrName>
                                        </p:attrNameLst>
                                      </p:cBhvr>
                                      <p:to>
                                        <p:strVal val="visible"/>
                                      </p:to>
                                    </p:set>
                                    <p:animEffect transition="in" filter="fade">
                                      <p:cBhvr>
                                        <p:cTn id="48" dur="500"/>
                                        <p:tgtEl>
                                          <p:spTgt spid="589"/>
                                        </p:tgtEl>
                                      </p:cBhvr>
                                    </p:animEffect>
                                  </p:childTnLst>
                                </p:cTn>
                              </p:par>
                              <p:par>
                                <p:cTn id="49" presetID="10" presetClass="entr" presetSubtype="0" fill="hold" nodeType="withEffect">
                                  <p:stCondLst>
                                    <p:cond delay="0"/>
                                  </p:stCondLst>
                                  <p:childTnLst>
                                    <p:set>
                                      <p:cBhvr>
                                        <p:cTn id="50" dur="1" fill="hold">
                                          <p:stCondLst>
                                            <p:cond delay="0"/>
                                          </p:stCondLst>
                                        </p:cTn>
                                        <p:tgtEl>
                                          <p:spTgt spid="590"/>
                                        </p:tgtEl>
                                        <p:attrNameLst>
                                          <p:attrName>style.visibility</p:attrName>
                                        </p:attrNameLst>
                                      </p:cBhvr>
                                      <p:to>
                                        <p:strVal val="visible"/>
                                      </p:to>
                                    </p:set>
                                    <p:animEffect transition="in" filter="fade">
                                      <p:cBhvr>
                                        <p:cTn id="51" dur="500"/>
                                        <p:tgtEl>
                                          <p:spTgt spid="590"/>
                                        </p:tgtEl>
                                      </p:cBhvr>
                                    </p:animEffect>
                                  </p:childTnLst>
                                </p:cTn>
                              </p:par>
                              <p:par>
                                <p:cTn id="52" presetID="10" presetClass="entr" presetSubtype="0" fill="hold" nodeType="withEffect">
                                  <p:stCondLst>
                                    <p:cond delay="0"/>
                                  </p:stCondLst>
                                  <p:childTnLst>
                                    <p:set>
                                      <p:cBhvr>
                                        <p:cTn id="53" dur="1" fill="hold">
                                          <p:stCondLst>
                                            <p:cond delay="0"/>
                                          </p:stCondLst>
                                        </p:cTn>
                                        <p:tgtEl>
                                          <p:spTgt spid="591"/>
                                        </p:tgtEl>
                                        <p:attrNameLst>
                                          <p:attrName>style.visibility</p:attrName>
                                        </p:attrNameLst>
                                      </p:cBhvr>
                                      <p:to>
                                        <p:strVal val="visible"/>
                                      </p:to>
                                    </p:set>
                                    <p:animEffect transition="in" filter="fade">
                                      <p:cBhvr>
                                        <p:cTn id="54" dur="500"/>
                                        <p:tgtEl>
                                          <p:spTgt spid="591"/>
                                        </p:tgtEl>
                                      </p:cBhvr>
                                    </p:animEffect>
                                  </p:childTnLst>
                                </p:cTn>
                              </p:par>
                              <p:par>
                                <p:cTn id="55" presetID="10" presetClass="entr" presetSubtype="0" fill="hold" nodeType="withEffect">
                                  <p:stCondLst>
                                    <p:cond delay="0"/>
                                  </p:stCondLst>
                                  <p:childTnLst>
                                    <p:set>
                                      <p:cBhvr>
                                        <p:cTn id="56" dur="1" fill="hold">
                                          <p:stCondLst>
                                            <p:cond delay="0"/>
                                          </p:stCondLst>
                                        </p:cTn>
                                        <p:tgtEl>
                                          <p:spTgt spid="592"/>
                                        </p:tgtEl>
                                        <p:attrNameLst>
                                          <p:attrName>style.visibility</p:attrName>
                                        </p:attrNameLst>
                                      </p:cBhvr>
                                      <p:to>
                                        <p:strVal val="visible"/>
                                      </p:to>
                                    </p:set>
                                    <p:animEffect transition="in" filter="fade">
                                      <p:cBhvr>
                                        <p:cTn id="57" dur="500"/>
                                        <p:tgtEl>
                                          <p:spTgt spid="59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95"/>
                                        </p:tgtEl>
                                        <p:attrNameLst>
                                          <p:attrName>style.visibility</p:attrName>
                                        </p:attrNameLst>
                                      </p:cBhvr>
                                      <p:to>
                                        <p:strVal val="visible"/>
                                      </p:to>
                                    </p:set>
                                    <p:animEffect transition="in" filter="fade">
                                      <p:cBhvr>
                                        <p:cTn id="62" dur="500"/>
                                        <p:tgtEl>
                                          <p:spTgt spid="595"/>
                                        </p:tgtEl>
                                      </p:cBhvr>
                                    </p:animEffect>
                                  </p:childTnLst>
                                </p:cTn>
                              </p:par>
                              <p:par>
                                <p:cTn id="63" presetID="10" presetClass="entr" presetSubtype="0" fill="hold" nodeType="withEffect">
                                  <p:stCondLst>
                                    <p:cond delay="0"/>
                                  </p:stCondLst>
                                  <p:childTnLst>
                                    <p:set>
                                      <p:cBhvr>
                                        <p:cTn id="64" dur="1" fill="hold">
                                          <p:stCondLst>
                                            <p:cond delay="0"/>
                                          </p:stCondLst>
                                        </p:cTn>
                                        <p:tgtEl>
                                          <p:spTgt spid="596"/>
                                        </p:tgtEl>
                                        <p:attrNameLst>
                                          <p:attrName>style.visibility</p:attrName>
                                        </p:attrNameLst>
                                      </p:cBhvr>
                                      <p:to>
                                        <p:strVal val="visible"/>
                                      </p:to>
                                    </p:set>
                                    <p:animEffect transition="in" filter="fade">
                                      <p:cBhvr>
                                        <p:cTn id="65" dur="500"/>
                                        <p:tgtEl>
                                          <p:spTgt spid="596"/>
                                        </p:tgtEl>
                                      </p:cBhvr>
                                    </p:animEffect>
                                  </p:childTnLst>
                                </p:cTn>
                              </p:par>
                              <p:par>
                                <p:cTn id="66" presetID="10" presetClass="entr" presetSubtype="0" fill="hold" nodeType="withEffect">
                                  <p:stCondLst>
                                    <p:cond delay="0"/>
                                  </p:stCondLst>
                                  <p:childTnLst>
                                    <p:set>
                                      <p:cBhvr>
                                        <p:cTn id="67" dur="1" fill="hold">
                                          <p:stCondLst>
                                            <p:cond delay="0"/>
                                          </p:stCondLst>
                                        </p:cTn>
                                        <p:tgtEl>
                                          <p:spTgt spid="597"/>
                                        </p:tgtEl>
                                        <p:attrNameLst>
                                          <p:attrName>style.visibility</p:attrName>
                                        </p:attrNameLst>
                                      </p:cBhvr>
                                      <p:to>
                                        <p:strVal val="visible"/>
                                      </p:to>
                                    </p:set>
                                    <p:animEffect transition="in" filter="fade">
                                      <p:cBhvr>
                                        <p:cTn id="68" dur="500"/>
                                        <p:tgtEl>
                                          <p:spTgt spid="597"/>
                                        </p:tgtEl>
                                      </p:cBhvr>
                                    </p:animEffect>
                                  </p:childTnLst>
                                </p:cTn>
                              </p:par>
                              <p:par>
                                <p:cTn id="69" presetID="10" presetClass="entr" presetSubtype="0" fill="hold" nodeType="withEffect">
                                  <p:stCondLst>
                                    <p:cond delay="0"/>
                                  </p:stCondLst>
                                  <p:childTnLst>
                                    <p:set>
                                      <p:cBhvr>
                                        <p:cTn id="70" dur="1" fill="hold">
                                          <p:stCondLst>
                                            <p:cond delay="0"/>
                                          </p:stCondLst>
                                        </p:cTn>
                                        <p:tgtEl>
                                          <p:spTgt spid="598"/>
                                        </p:tgtEl>
                                        <p:attrNameLst>
                                          <p:attrName>style.visibility</p:attrName>
                                        </p:attrNameLst>
                                      </p:cBhvr>
                                      <p:to>
                                        <p:strVal val="visible"/>
                                      </p:to>
                                    </p:set>
                                    <p:animEffect transition="in" filter="fade">
                                      <p:cBhvr>
                                        <p:cTn id="71" dur="500"/>
                                        <p:tgtEl>
                                          <p:spTgt spid="598"/>
                                        </p:tgtEl>
                                      </p:cBhvr>
                                    </p:animEffect>
                                  </p:childTnLst>
                                </p:cTn>
                              </p:par>
                              <p:par>
                                <p:cTn id="72" presetID="10" presetClass="entr" presetSubtype="0" fill="hold" nodeType="withEffect">
                                  <p:stCondLst>
                                    <p:cond delay="0"/>
                                  </p:stCondLst>
                                  <p:childTnLst>
                                    <p:set>
                                      <p:cBhvr>
                                        <p:cTn id="73" dur="1" fill="hold">
                                          <p:stCondLst>
                                            <p:cond delay="0"/>
                                          </p:stCondLst>
                                        </p:cTn>
                                        <p:tgtEl>
                                          <p:spTgt spid="599"/>
                                        </p:tgtEl>
                                        <p:attrNameLst>
                                          <p:attrName>style.visibility</p:attrName>
                                        </p:attrNameLst>
                                      </p:cBhvr>
                                      <p:to>
                                        <p:strVal val="visible"/>
                                      </p:to>
                                    </p:set>
                                    <p:animEffect transition="in" filter="fade">
                                      <p:cBhvr>
                                        <p:cTn id="74" dur="500"/>
                                        <p:tgtEl>
                                          <p:spTgt spid="599"/>
                                        </p:tgtEl>
                                      </p:cBhvr>
                                    </p:animEffect>
                                  </p:childTnLst>
                                </p:cTn>
                              </p:par>
                              <p:par>
                                <p:cTn id="75" presetID="10" presetClass="entr" presetSubtype="0" fill="hold" nodeType="withEffect">
                                  <p:stCondLst>
                                    <p:cond delay="0"/>
                                  </p:stCondLst>
                                  <p:childTnLst>
                                    <p:set>
                                      <p:cBhvr>
                                        <p:cTn id="76" dur="1" fill="hold">
                                          <p:stCondLst>
                                            <p:cond delay="0"/>
                                          </p:stCondLst>
                                        </p:cTn>
                                        <p:tgtEl>
                                          <p:spTgt spid="600"/>
                                        </p:tgtEl>
                                        <p:attrNameLst>
                                          <p:attrName>style.visibility</p:attrName>
                                        </p:attrNameLst>
                                      </p:cBhvr>
                                      <p:to>
                                        <p:strVal val="visible"/>
                                      </p:to>
                                    </p:set>
                                    <p:animEffect transition="in" filter="fade">
                                      <p:cBhvr>
                                        <p:cTn id="77" dur="500"/>
                                        <p:tgtEl>
                                          <p:spTgt spid="600"/>
                                        </p:tgtEl>
                                      </p:cBhvr>
                                    </p:animEffect>
                                  </p:childTnLst>
                                </p:cTn>
                              </p:par>
                              <p:par>
                                <p:cTn id="78" presetID="10" presetClass="entr" presetSubtype="0" fill="hold" nodeType="withEffect">
                                  <p:stCondLst>
                                    <p:cond delay="0"/>
                                  </p:stCondLst>
                                  <p:childTnLst>
                                    <p:set>
                                      <p:cBhvr>
                                        <p:cTn id="79" dur="1" fill="hold">
                                          <p:stCondLst>
                                            <p:cond delay="0"/>
                                          </p:stCondLst>
                                        </p:cTn>
                                        <p:tgtEl>
                                          <p:spTgt spid="603"/>
                                        </p:tgtEl>
                                        <p:attrNameLst>
                                          <p:attrName>style.visibility</p:attrName>
                                        </p:attrNameLst>
                                      </p:cBhvr>
                                      <p:to>
                                        <p:strVal val="visible"/>
                                      </p:to>
                                    </p:set>
                                    <p:animEffect transition="in" filter="fade">
                                      <p:cBhvr>
                                        <p:cTn id="80" dur="500"/>
                                        <p:tgtEl>
                                          <p:spTgt spid="603"/>
                                        </p:tgtEl>
                                      </p:cBhvr>
                                    </p:animEffect>
                                  </p:childTnLst>
                                </p:cTn>
                              </p:par>
                              <p:par>
                                <p:cTn id="81" presetID="10" presetClass="entr" presetSubtype="0" fill="hold" nodeType="withEffect">
                                  <p:stCondLst>
                                    <p:cond delay="0"/>
                                  </p:stCondLst>
                                  <p:childTnLst>
                                    <p:set>
                                      <p:cBhvr>
                                        <p:cTn id="82" dur="1" fill="hold">
                                          <p:stCondLst>
                                            <p:cond delay="0"/>
                                          </p:stCondLst>
                                        </p:cTn>
                                        <p:tgtEl>
                                          <p:spTgt spid="601"/>
                                        </p:tgtEl>
                                        <p:attrNameLst>
                                          <p:attrName>style.visibility</p:attrName>
                                        </p:attrNameLst>
                                      </p:cBhvr>
                                      <p:to>
                                        <p:strVal val="visible"/>
                                      </p:to>
                                    </p:set>
                                    <p:animEffect transition="in" filter="fade">
                                      <p:cBhvr>
                                        <p:cTn id="83" dur="500"/>
                                        <p:tgtEl>
                                          <p:spTgt spid="601"/>
                                        </p:tgtEl>
                                      </p:cBhvr>
                                    </p:animEffect>
                                  </p:childTnLst>
                                </p:cTn>
                              </p:par>
                              <p:par>
                                <p:cTn id="84" presetID="10" presetClass="entr" presetSubtype="0" fill="hold" nodeType="withEffect">
                                  <p:stCondLst>
                                    <p:cond delay="0"/>
                                  </p:stCondLst>
                                  <p:childTnLst>
                                    <p:set>
                                      <p:cBhvr>
                                        <p:cTn id="85" dur="1" fill="hold">
                                          <p:stCondLst>
                                            <p:cond delay="0"/>
                                          </p:stCondLst>
                                        </p:cTn>
                                        <p:tgtEl>
                                          <p:spTgt spid="607"/>
                                        </p:tgtEl>
                                        <p:attrNameLst>
                                          <p:attrName>style.visibility</p:attrName>
                                        </p:attrNameLst>
                                      </p:cBhvr>
                                      <p:to>
                                        <p:strVal val="visible"/>
                                      </p:to>
                                    </p:set>
                                    <p:animEffect transition="in" filter="fade">
                                      <p:cBhvr>
                                        <p:cTn id="86" dur="500"/>
                                        <p:tgtEl>
                                          <p:spTgt spid="607"/>
                                        </p:tgtEl>
                                      </p:cBhvr>
                                    </p:animEffect>
                                  </p:childTnLst>
                                </p:cTn>
                              </p:par>
                              <p:par>
                                <p:cTn id="87" presetID="10" presetClass="entr" presetSubtype="0" fill="hold" nodeType="withEffect">
                                  <p:stCondLst>
                                    <p:cond delay="0"/>
                                  </p:stCondLst>
                                  <p:childTnLst>
                                    <p:set>
                                      <p:cBhvr>
                                        <p:cTn id="88" dur="1" fill="hold">
                                          <p:stCondLst>
                                            <p:cond delay="0"/>
                                          </p:stCondLst>
                                        </p:cTn>
                                        <p:tgtEl>
                                          <p:spTgt spid="606"/>
                                        </p:tgtEl>
                                        <p:attrNameLst>
                                          <p:attrName>style.visibility</p:attrName>
                                        </p:attrNameLst>
                                      </p:cBhvr>
                                      <p:to>
                                        <p:strVal val="visible"/>
                                      </p:to>
                                    </p:set>
                                    <p:animEffect transition="in" filter="fade">
                                      <p:cBhvr>
                                        <p:cTn id="89" dur="500"/>
                                        <p:tgtEl>
                                          <p:spTgt spid="606"/>
                                        </p:tgtEl>
                                      </p:cBhvr>
                                    </p:animEffect>
                                  </p:childTnLst>
                                </p:cTn>
                              </p:par>
                              <p:par>
                                <p:cTn id="90" presetID="10" presetClass="entr" presetSubtype="0" fill="hold" nodeType="withEffect">
                                  <p:stCondLst>
                                    <p:cond delay="0"/>
                                  </p:stCondLst>
                                  <p:childTnLst>
                                    <p:set>
                                      <p:cBhvr>
                                        <p:cTn id="91" dur="1" fill="hold">
                                          <p:stCondLst>
                                            <p:cond delay="0"/>
                                          </p:stCondLst>
                                        </p:cTn>
                                        <p:tgtEl>
                                          <p:spTgt spid="610"/>
                                        </p:tgtEl>
                                        <p:attrNameLst>
                                          <p:attrName>style.visibility</p:attrName>
                                        </p:attrNameLst>
                                      </p:cBhvr>
                                      <p:to>
                                        <p:strVal val="visible"/>
                                      </p:to>
                                    </p:set>
                                    <p:animEffect transition="in" filter="fade">
                                      <p:cBhvr>
                                        <p:cTn id="92" dur="500"/>
                                        <p:tgtEl>
                                          <p:spTgt spid="610"/>
                                        </p:tgtEl>
                                      </p:cBhvr>
                                    </p:animEffect>
                                  </p:childTnLst>
                                </p:cTn>
                              </p:par>
                              <p:par>
                                <p:cTn id="93" presetID="10" presetClass="entr" presetSubtype="0" fill="hold" nodeType="withEffect">
                                  <p:stCondLst>
                                    <p:cond delay="0"/>
                                  </p:stCondLst>
                                  <p:childTnLst>
                                    <p:set>
                                      <p:cBhvr>
                                        <p:cTn id="94" dur="1" fill="hold">
                                          <p:stCondLst>
                                            <p:cond delay="0"/>
                                          </p:stCondLst>
                                        </p:cTn>
                                        <p:tgtEl>
                                          <p:spTgt spid="608"/>
                                        </p:tgtEl>
                                        <p:attrNameLst>
                                          <p:attrName>style.visibility</p:attrName>
                                        </p:attrNameLst>
                                      </p:cBhvr>
                                      <p:to>
                                        <p:strVal val="visible"/>
                                      </p:to>
                                    </p:set>
                                    <p:animEffect transition="in" filter="fade">
                                      <p:cBhvr>
                                        <p:cTn id="95" dur="500"/>
                                        <p:tgtEl>
                                          <p:spTgt spid="608"/>
                                        </p:tgtEl>
                                      </p:cBhvr>
                                    </p:animEffect>
                                  </p:childTnLst>
                                </p:cTn>
                              </p:par>
                              <p:par>
                                <p:cTn id="96" presetID="10" presetClass="entr" presetSubtype="0" fill="hold" nodeType="withEffect">
                                  <p:stCondLst>
                                    <p:cond delay="0"/>
                                  </p:stCondLst>
                                  <p:childTnLst>
                                    <p:set>
                                      <p:cBhvr>
                                        <p:cTn id="97" dur="1" fill="hold">
                                          <p:stCondLst>
                                            <p:cond delay="0"/>
                                          </p:stCondLst>
                                        </p:cTn>
                                        <p:tgtEl>
                                          <p:spTgt spid="609"/>
                                        </p:tgtEl>
                                        <p:attrNameLst>
                                          <p:attrName>style.visibility</p:attrName>
                                        </p:attrNameLst>
                                      </p:cBhvr>
                                      <p:to>
                                        <p:strVal val="visible"/>
                                      </p:to>
                                    </p:set>
                                    <p:animEffect transition="in" filter="fade">
                                      <p:cBhvr>
                                        <p:cTn id="98" dur="500"/>
                                        <p:tgtEl>
                                          <p:spTgt spid="609"/>
                                        </p:tgtEl>
                                      </p:cBhvr>
                                    </p:animEffect>
                                  </p:childTnLst>
                                </p:cTn>
                              </p:par>
                              <p:par>
                                <p:cTn id="99" presetID="10" presetClass="entr" presetSubtype="0" fill="hold" nodeType="withEffect">
                                  <p:stCondLst>
                                    <p:cond delay="0"/>
                                  </p:stCondLst>
                                  <p:childTnLst>
                                    <p:set>
                                      <p:cBhvr>
                                        <p:cTn id="100" dur="1" fill="hold">
                                          <p:stCondLst>
                                            <p:cond delay="0"/>
                                          </p:stCondLst>
                                        </p:cTn>
                                        <p:tgtEl>
                                          <p:spTgt spid="602"/>
                                        </p:tgtEl>
                                        <p:attrNameLst>
                                          <p:attrName>style.visibility</p:attrName>
                                        </p:attrNameLst>
                                      </p:cBhvr>
                                      <p:to>
                                        <p:strVal val="visible"/>
                                      </p:to>
                                    </p:set>
                                    <p:animEffect transition="in" filter="fade">
                                      <p:cBhvr>
                                        <p:cTn id="101" dur="500"/>
                                        <p:tgtEl>
                                          <p:spTgt spid="602"/>
                                        </p:tgtEl>
                                      </p:cBhvr>
                                    </p:animEffect>
                                  </p:childTnLst>
                                </p:cTn>
                              </p:par>
                              <p:par>
                                <p:cTn id="102" presetID="10" presetClass="entr" presetSubtype="0" fill="hold" nodeType="withEffect">
                                  <p:stCondLst>
                                    <p:cond delay="0"/>
                                  </p:stCondLst>
                                  <p:childTnLst>
                                    <p:set>
                                      <p:cBhvr>
                                        <p:cTn id="103" dur="1" fill="hold">
                                          <p:stCondLst>
                                            <p:cond delay="0"/>
                                          </p:stCondLst>
                                        </p:cTn>
                                        <p:tgtEl>
                                          <p:spTgt spid="605"/>
                                        </p:tgtEl>
                                        <p:attrNameLst>
                                          <p:attrName>style.visibility</p:attrName>
                                        </p:attrNameLst>
                                      </p:cBhvr>
                                      <p:to>
                                        <p:strVal val="visible"/>
                                      </p:to>
                                    </p:set>
                                    <p:animEffect transition="in" filter="fade">
                                      <p:cBhvr>
                                        <p:cTn id="104" dur="500"/>
                                        <p:tgtEl>
                                          <p:spTgt spid="605"/>
                                        </p:tgtEl>
                                      </p:cBhvr>
                                    </p:animEffect>
                                  </p:childTnLst>
                                </p:cTn>
                              </p:par>
                              <p:par>
                                <p:cTn id="105" presetID="10" presetClass="entr" presetSubtype="0" fill="hold" nodeType="withEffect">
                                  <p:stCondLst>
                                    <p:cond delay="0"/>
                                  </p:stCondLst>
                                  <p:childTnLst>
                                    <p:set>
                                      <p:cBhvr>
                                        <p:cTn id="106" dur="1" fill="hold">
                                          <p:stCondLst>
                                            <p:cond delay="0"/>
                                          </p:stCondLst>
                                        </p:cTn>
                                        <p:tgtEl>
                                          <p:spTgt spid="604"/>
                                        </p:tgtEl>
                                        <p:attrNameLst>
                                          <p:attrName>style.visibility</p:attrName>
                                        </p:attrNameLst>
                                      </p:cBhvr>
                                      <p:to>
                                        <p:strVal val="visible"/>
                                      </p:to>
                                    </p:set>
                                    <p:animEffect transition="in" filter="fade">
                                      <p:cBhvr>
                                        <p:cTn id="107" dur="5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1"/>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Clark &amp; Wright (C&amp;W)  (4/6)</a:t>
            </a:r>
            <a:endParaRPr/>
          </a:p>
        </p:txBody>
      </p:sp>
      <p:sp>
        <p:nvSpPr>
          <p:cNvPr id="620" name="Google Shape;620;p41"/>
          <p:cNvSpPr txBox="1"/>
          <p:nvPr/>
        </p:nvSpPr>
        <p:spPr>
          <a:xfrm>
            <a:off x="514429" y="1617389"/>
            <a:ext cx="3456384"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3.  Unione dei singoli petali i cui tempi di visita lo permettono</a:t>
            </a:r>
            <a:endParaRPr/>
          </a:p>
        </p:txBody>
      </p:sp>
      <p:pic>
        <p:nvPicPr>
          <p:cNvPr id="621" name="Google Shape;621;p4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622" name="Google Shape;622;p4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623" name="Google Shape;623;p41"/>
          <p:cNvSpPr txBox="1"/>
          <p:nvPr/>
        </p:nvSpPr>
        <p:spPr>
          <a:xfrm>
            <a:off x="4996961" y="1565397"/>
            <a:ext cx="3456384" cy="10772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600">
                <a:solidFill>
                  <a:schemeClr val="dk1"/>
                </a:solidFill>
                <a:latin typeface="Times New Roman"/>
                <a:ea typeface="Times New Roman"/>
                <a:cs typeface="Times New Roman"/>
                <a:sym typeface="Times New Roman"/>
              </a:rPr>
              <a:t>4.  Si continuano ad unire le nuove routes generate ( in questo caso i petali di sx non si riescono ad unire poiché non è garantito il ritorno all’hotel).</a:t>
            </a:r>
            <a:endParaRPr/>
          </a:p>
        </p:txBody>
      </p:sp>
      <p:sp>
        <p:nvSpPr>
          <p:cNvPr id="624" name="Google Shape;624;p41"/>
          <p:cNvSpPr txBox="1"/>
          <p:nvPr/>
        </p:nvSpPr>
        <p:spPr>
          <a:xfrm>
            <a:off x="384594" y="5407632"/>
            <a:ext cx="9464949"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Ogni volta che si controlla una coppia di routes è importante capire se:</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Agganciare ultimo nodo della prima con il primo nodo della seconda (</a:t>
            </a:r>
            <a:r>
              <a:rPr lang="it-IT" sz="1800">
                <a:solidFill>
                  <a:srgbClr val="76923C"/>
                </a:solidFill>
                <a:latin typeface="Times New Roman"/>
                <a:ea typeface="Times New Roman"/>
                <a:cs typeface="Times New Roman"/>
                <a:sym typeface="Times New Roman"/>
              </a:rPr>
              <a:t>arco verde</a:t>
            </a:r>
            <a:r>
              <a:rPr lang="it-IT" sz="1800">
                <a:solidFill>
                  <a:schemeClr val="dk1"/>
                </a:solidFill>
                <a:latin typeface="Times New Roman"/>
                <a:ea typeface="Times New Roman"/>
                <a:cs typeface="Times New Roman"/>
                <a:sym typeface="Times New Roman"/>
              </a:rPr>
              <a:t>)</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Agganciare ultimo nodo della seconda con primo nodo della prima (</a:t>
            </a:r>
            <a:r>
              <a:rPr lang="it-IT" sz="1800">
                <a:solidFill>
                  <a:srgbClr val="00B0F0"/>
                </a:solidFill>
                <a:latin typeface="Times New Roman"/>
                <a:ea typeface="Times New Roman"/>
                <a:cs typeface="Times New Roman"/>
                <a:sym typeface="Times New Roman"/>
              </a:rPr>
              <a:t>arco azzurro</a:t>
            </a:r>
            <a:r>
              <a:rPr lang="it-IT" sz="1800">
                <a:solidFill>
                  <a:schemeClr val="dk1"/>
                </a:solidFill>
                <a:latin typeface="Times New Roman"/>
                <a:ea typeface="Times New Roman"/>
                <a:cs typeface="Times New Roman"/>
                <a:sym typeface="Times New Roman"/>
              </a:rPr>
              <a:t>)</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Il criterio di aggancio dipende dal confronto dei tempi di visita.</a:t>
            </a:r>
            <a:endParaRPr/>
          </a:p>
        </p:txBody>
      </p:sp>
      <p:sp>
        <p:nvSpPr>
          <p:cNvPr id="625" name="Google Shape;625;p41"/>
          <p:cNvSpPr/>
          <p:nvPr/>
        </p:nvSpPr>
        <p:spPr>
          <a:xfrm>
            <a:off x="1861717" y="2549856"/>
            <a:ext cx="198274" cy="216024"/>
          </a:xfrm>
          <a:prstGeom prst="ellipse">
            <a:avLst/>
          </a:prstGeom>
          <a:solidFill>
            <a:srgbClr val="95373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26" name="Google Shape;626;p41"/>
          <p:cNvSpPr/>
          <p:nvPr/>
        </p:nvSpPr>
        <p:spPr>
          <a:xfrm>
            <a:off x="3053133" y="2790690"/>
            <a:ext cx="198274" cy="216024"/>
          </a:xfrm>
          <a:prstGeom prst="ellipse">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27" name="Google Shape;627;p41"/>
          <p:cNvSpPr/>
          <p:nvPr/>
        </p:nvSpPr>
        <p:spPr>
          <a:xfrm>
            <a:off x="3420267" y="3840975"/>
            <a:ext cx="198274" cy="216024"/>
          </a:xfrm>
          <a:prstGeom prst="ellipse">
            <a:avLst/>
          </a:prstGeom>
          <a:solidFill>
            <a:srgbClr val="FFC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28" name="Google Shape;628;p41"/>
          <p:cNvSpPr/>
          <p:nvPr/>
        </p:nvSpPr>
        <p:spPr>
          <a:xfrm>
            <a:off x="2683843" y="4605427"/>
            <a:ext cx="198274" cy="216024"/>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29" name="Google Shape;629;p41"/>
          <p:cNvSpPr/>
          <p:nvPr/>
        </p:nvSpPr>
        <p:spPr>
          <a:xfrm>
            <a:off x="1960854" y="4761554"/>
            <a:ext cx="198274" cy="216024"/>
          </a:xfrm>
          <a:prstGeom prst="ellipse">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30" name="Google Shape;630;p41"/>
          <p:cNvSpPr/>
          <p:nvPr/>
        </p:nvSpPr>
        <p:spPr>
          <a:xfrm>
            <a:off x="1202217" y="4497415"/>
            <a:ext cx="198274" cy="216024"/>
          </a:xfrm>
          <a:prstGeom prst="ellipse">
            <a:avLst/>
          </a:prstGeom>
          <a:solidFill>
            <a:srgbClr val="0070C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31" name="Google Shape;631;p41"/>
          <p:cNvSpPr/>
          <p:nvPr/>
        </p:nvSpPr>
        <p:spPr>
          <a:xfrm>
            <a:off x="618026" y="3982531"/>
            <a:ext cx="198274" cy="216024"/>
          </a:xfrm>
          <a:prstGeom prst="ellipse">
            <a:avLst/>
          </a:prstGeom>
          <a:solidFill>
            <a:srgbClr val="7030A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32" name="Google Shape;632;p41"/>
          <p:cNvSpPr/>
          <p:nvPr/>
        </p:nvSpPr>
        <p:spPr>
          <a:xfrm>
            <a:off x="1087288" y="2845962"/>
            <a:ext cx="198274" cy="216024"/>
          </a:xfrm>
          <a:prstGeom prst="ellipse">
            <a:avLst/>
          </a:prstGeom>
          <a:solidFill>
            <a:srgbClr val="E5B8B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33" name="Google Shape;633;p41"/>
          <p:cNvSpPr/>
          <p:nvPr/>
        </p:nvSpPr>
        <p:spPr>
          <a:xfrm>
            <a:off x="2201773" y="3582082"/>
            <a:ext cx="198274" cy="216024"/>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cxnSp>
        <p:nvCxnSpPr>
          <p:cNvPr id="634" name="Google Shape;634;p41"/>
          <p:cNvCxnSpPr>
            <a:stCxn id="633" idx="7"/>
            <a:endCxn id="626" idx="2"/>
          </p:cNvCxnSpPr>
          <p:nvPr/>
        </p:nvCxnSpPr>
        <p:spPr>
          <a:xfrm rot="-5400000">
            <a:off x="2354660" y="2915168"/>
            <a:ext cx="714900" cy="682200"/>
          </a:xfrm>
          <a:prstGeom prst="curvedConnector2">
            <a:avLst/>
          </a:prstGeom>
          <a:noFill/>
          <a:ln w="9525" cap="flat" cmpd="sng">
            <a:solidFill>
              <a:schemeClr val="dk1"/>
            </a:solidFill>
            <a:prstDash val="solid"/>
            <a:round/>
            <a:headEnd type="none" w="sm" len="sm"/>
            <a:tailEnd type="triangle" w="med" len="med"/>
          </a:ln>
        </p:spPr>
      </p:cxnSp>
      <p:cxnSp>
        <p:nvCxnSpPr>
          <p:cNvPr id="635" name="Google Shape;635;p41"/>
          <p:cNvCxnSpPr>
            <a:stCxn id="626" idx="4"/>
            <a:endCxn id="633" idx="6"/>
          </p:cNvCxnSpPr>
          <p:nvPr/>
        </p:nvCxnSpPr>
        <p:spPr>
          <a:xfrm rot="5400000">
            <a:off x="2434520" y="2972364"/>
            <a:ext cx="683400" cy="752100"/>
          </a:xfrm>
          <a:prstGeom prst="curvedConnector2">
            <a:avLst/>
          </a:prstGeom>
          <a:noFill/>
          <a:ln w="9525" cap="flat" cmpd="sng">
            <a:solidFill>
              <a:schemeClr val="dk1"/>
            </a:solidFill>
            <a:prstDash val="solid"/>
            <a:round/>
            <a:headEnd type="none" w="sm" len="sm"/>
            <a:tailEnd type="triangle" w="med" len="med"/>
          </a:ln>
        </p:spPr>
      </p:cxnSp>
      <p:cxnSp>
        <p:nvCxnSpPr>
          <p:cNvPr id="636" name="Google Shape;636;p41"/>
          <p:cNvCxnSpPr>
            <a:stCxn id="633" idx="6"/>
            <a:endCxn id="627" idx="1"/>
          </p:cNvCxnSpPr>
          <p:nvPr/>
        </p:nvCxnSpPr>
        <p:spPr>
          <a:xfrm>
            <a:off x="2400047" y="3690094"/>
            <a:ext cx="1049400" cy="182400"/>
          </a:xfrm>
          <a:prstGeom prst="curvedConnector2">
            <a:avLst/>
          </a:prstGeom>
          <a:noFill/>
          <a:ln w="9525" cap="flat" cmpd="sng">
            <a:solidFill>
              <a:schemeClr val="dk1"/>
            </a:solidFill>
            <a:prstDash val="solid"/>
            <a:round/>
            <a:headEnd type="none" w="sm" len="sm"/>
            <a:tailEnd type="triangle" w="med" len="med"/>
          </a:ln>
        </p:spPr>
      </p:cxnSp>
      <p:cxnSp>
        <p:nvCxnSpPr>
          <p:cNvPr id="637" name="Google Shape;637;p41"/>
          <p:cNvCxnSpPr>
            <a:stCxn id="627" idx="2"/>
            <a:endCxn id="633" idx="5"/>
          </p:cNvCxnSpPr>
          <p:nvPr/>
        </p:nvCxnSpPr>
        <p:spPr>
          <a:xfrm rot="10800000">
            <a:off x="2370867" y="3766587"/>
            <a:ext cx="1049400" cy="182400"/>
          </a:xfrm>
          <a:prstGeom prst="curvedConnector2">
            <a:avLst/>
          </a:prstGeom>
          <a:noFill/>
          <a:ln w="9525" cap="flat" cmpd="sng">
            <a:solidFill>
              <a:schemeClr val="dk1"/>
            </a:solidFill>
            <a:prstDash val="solid"/>
            <a:round/>
            <a:headEnd type="none" w="sm" len="sm"/>
            <a:tailEnd type="triangle" w="med" len="med"/>
          </a:ln>
        </p:spPr>
      </p:cxnSp>
      <p:cxnSp>
        <p:nvCxnSpPr>
          <p:cNvPr id="638" name="Google Shape;638;p41"/>
          <p:cNvCxnSpPr>
            <a:stCxn id="633" idx="4"/>
            <a:endCxn id="628" idx="0"/>
          </p:cNvCxnSpPr>
          <p:nvPr/>
        </p:nvCxnSpPr>
        <p:spPr>
          <a:xfrm rot="-5400000" flipH="1">
            <a:off x="2138310" y="3960706"/>
            <a:ext cx="807300" cy="482100"/>
          </a:xfrm>
          <a:prstGeom prst="curvedConnector3">
            <a:avLst>
              <a:gd name="adj1" fmla="val 12246"/>
            </a:avLst>
          </a:prstGeom>
          <a:noFill/>
          <a:ln w="9525" cap="flat" cmpd="sng">
            <a:solidFill>
              <a:schemeClr val="dk1"/>
            </a:solidFill>
            <a:prstDash val="solid"/>
            <a:round/>
            <a:headEnd type="none" w="sm" len="sm"/>
            <a:tailEnd type="triangle" w="med" len="med"/>
          </a:ln>
        </p:spPr>
      </p:cxnSp>
      <p:cxnSp>
        <p:nvCxnSpPr>
          <p:cNvPr id="639" name="Google Shape;639;p41"/>
          <p:cNvCxnSpPr>
            <a:stCxn id="628" idx="1"/>
            <a:endCxn id="633" idx="4"/>
          </p:cNvCxnSpPr>
          <p:nvPr/>
        </p:nvCxnSpPr>
        <p:spPr>
          <a:xfrm rot="5400000" flipH="1">
            <a:off x="2087380" y="4011563"/>
            <a:ext cx="839100" cy="411900"/>
          </a:xfrm>
          <a:prstGeom prst="curvedConnector3">
            <a:avLst>
              <a:gd name="adj1" fmla="val 37278"/>
            </a:avLst>
          </a:prstGeom>
          <a:noFill/>
          <a:ln w="9525" cap="flat" cmpd="sng">
            <a:solidFill>
              <a:schemeClr val="dk1"/>
            </a:solidFill>
            <a:prstDash val="solid"/>
            <a:round/>
            <a:headEnd type="none" w="sm" len="sm"/>
            <a:tailEnd type="triangle" w="med" len="med"/>
          </a:ln>
        </p:spPr>
      </p:cxnSp>
      <p:cxnSp>
        <p:nvCxnSpPr>
          <p:cNvPr id="640" name="Google Shape;640;p41"/>
          <p:cNvCxnSpPr>
            <a:stCxn id="625" idx="0"/>
            <a:endCxn id="626" idx="7"/>
          </p:cNvCxnSpPr>
          <p:nvPr/>
        </p:nvCxnSpPr>
        <p:spPr>
          <a:xfrm rot="-5400000" flipH="1">
            <a:off x="2455404" y="2055306"/>
            <a:ext cx="272400" cy="1261500"/>
          </a:xfrm>
          <a:prstGeom prst="curvedConnector3">
            <a:avLst>
              <a:gd name="adj1" fmla="val -8392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641" name="Google Shape;641;p41"/>
          <p:cNvCxnSpPr>
            <a:stCxn id="626" idx="1"/>
            <a:endCxn id="625" idx="7"/>
          </p:cNvCxnSpPr>
          <p:nvPr/>
        </p:nvCxnSpPr>
        <p:spPr>
          <a:xfrm rot="5400000" flipH="1">
            <a:off x="2436120" y="2176276"/>
            <a:ext cx="240900" cy="1051200"/>
          </a:xfrm>
          <a:prstGeom prst="curvedConnector3">
            <a:avLst>
              <a:gd name="adj1" fmla="val 160552"/>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642" name="Google Shape;642;p41"/>
          <p:cNvCxnSpPr>
            <a:stCxn id="627" idx="6"/>
            <a:endCxn id="628" idx="4"/>
          </p:cNvCxnSpPr>
          <p:nvPr/>
        </p:nvCxnSpPr>
        <p:spPr>
          <a:xfrm flipH="1">
            <a:off x="2783041" y="3948987"/>
            <a:ext cx="835500" cy="872400"/>
          </a:xfrm>
          <a:prstGeom prst="curvedConnector4">
            <a:avLst>
              <a:gd name="adj1" fmla="val -27361"/>
              <a:gd name="adj2" fmla="val 12621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643" name="Google Shape;643;p41"/>
          <p:cNvCxnSpPr>
            <a:stCxn id="628" idx="5"/>
            <a:endCxn id="627" idx="5"/>
          </p:cNvCxnSpPr>
          <p:nvPr/>
        </p:nvCxnSpPr>
        <p:spPr>
          <a:xfrm rot="-5400000">
            <a:off x="2839130" y="4039365"/>
            <a:ext cx="764400" cy="736500"/>
          </a:xfrm>
          <a:prstGeom prst="curvedConnector3">
            <a:avLst>
              <a:gd name="adj1" fmla="val -12114"/>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644" name="Google Shape;644;p41"/>
          <p:cNvCxnSpPr>
            <a:stCxn id="631" idx="2"/>
            <a:endCxn id="632" idx="2"/>
          </p:cNvCxnSpPr>
          <p:nvPr/>
        </p:nvCxnSpPr>
        <p:spPr>
          <a:xfrm rot="10800000" flipH="1">
            <a:off x="618026" y="2953843"/>
            <a:ext cx="469200" cy="1136700"/>
          </a:xfrm>
          <a:prstGeom prst="curvedConnector3">
            <a:avLst>
              <a:gd name="adj1" fmla="val -4872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645" name="Google Shape;645;p41"/>
          <p:cNvCxnSpPr>
            <a:stCxn id="632" idx="3"/>
            <a:endCxn id="631" idx="2"/>
          </p:cNvCxnSpPr>
          <p:nvPr/>
        </p:nvCxnSpPr>
        <p:spPr>
          <a:xfrm rot="5400000">
            <a:off x="337075" y="3311300"/>
            <a:ext cx="1060200" cy="498300"/>
          </a:xfrm>
          <a:prstGeom prst="curvedConnector4">
            <a:avLst>
              <a:gd name="adj1" fmla="val 14665"/>
              <a:gd name="adj2" fmla="val 112233"/>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646" name="Google Shape;646;p41"/>
          <p:cNvCxnSpPr>
            <a:stCxn id="629" idx="4"/>
            <a:endCxn id="630" idx="2"/>
          </p:cNvCxnSpPr>
          <p:nvPr/>
        </p:nvCxnSpPr>
        <p:spPr>
          <a:xfrm rot="5400000" flipH="1">
            <a:off x="1444991" y="4362578"/>
            <a:ext cx="372300" cy="857700"/>
          </a:xfrm>
          <a:prstGeom prst="curvedConnector4">
            <a:avLst>
              <a:gd name="adj1" fmla="val -61403"/>
              <a:gd name="adj2" fmla="val 12666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647" name="Google Shape;647;p41"/>
          <p:cNvCxnSpPr>
            <a:stCxn id="630" idx="4"/>
            <a:endCxn id="629" idx="3"/>
          </p:cNvCxnSpPr>
          <p:nvPr/>
        </p:nvCxnSpPr>
        <p:spPr>
          <a:xfrm rot="-5400000" flipH="1">
            <a:off x="1529354" y="4485439"/>
            <a:ext cx="232500" cy="688500"/>
          </a:xfrm>
          <a:prstGeom prst="curvedConnector2">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sp>
        <p:nvSpPr>
          <p:cNvPr id="648" name="Google Shape;648;p41"/>
          <p:cNvSpPr/>
          <p:nvPr/>
        </p:nvSpPr>
        <p:spPr>
          <a:xfrm>
            <a:off x="6413675" y="2797504"/>
            <a:ext cx="198274" cy="216024"/>
          </a:xfrm>
          <a:prstGeom prst="ellipse">
            <a:avLst/>
          </a:prstGeom>
          <a:solidFill>
            <a:srgbClr val="95373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49" name="Google Shape;649;p41"/>
          <p:cNvSpPr/>
          <p:nvPr/>
        </p:nvSpPr>
        <p:spPr>
          <a:xfrm>
            <a:off x="7605091" y="3038338"/>
            <a:ext cx="198274" cy="216024"/>
          </a:xfrm>
          <a:prstGeom prst="ellipse">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50" name="Google Shape;650;p41"/>
          <p:cNvSpPr/>
          <p:nvPr/>
        </p:nvSpPr>
        <p:spPr>
          <a:xfrm>
            <a:off x="7972225" y="4088623"/>
            <a:ext cx="198274" cy="216024"/>
          </a:xfrm>
          <a:prstGeom prst="ellipse">
            <a:avLst/>
          </a:prstGeom>
          <a:solidFill>
            <a:srgbClr val="FFC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51" name="Google Shape;651;p41"/>
          <p:cNvSpPr/>
          <p:nvPr/>
        </p:nvSpPr>
        <p:spPr>
          <a:xfrm>
            <a:off x="7235801" y="4853075"/>
            <a:ext cx="198274" cy="216024"/>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52" name="Google Shape;652;p41"/>
          <p:cNvSpPr/>
          <p:nvPr/>
        </p:nvSpPr>
        <p:spPr>
          <a:xfrm>
            <a:off x="6512812" y="5009202"/>
            <a:ext cx="198274" cy="216024"/>
          </a:xfrm>
          <a:prstGeom prst="ellipse">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53" name="Google Shape;653;p41"/>
          <p:cNvSpPr/>
          <p:nvPr/>
        </p:nvSpPr>
        <p:spPr>
          <a:xfrm>
            <a:off x="5754175" y="4745063"/>
            <a:ext cx="198274" cy="216024"/>
          </a:xfrm>
          <a:prstGeom prst="ellipse">
            <a:avLst/>
          </a:prstGeom>
          <a:solidFill>
            <a:srgbClr val="0070C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54" name="Google Shape;654;p41"/>
          <p:cNvSpPr/>
          <p:nvPr/>
        </p:nvSpPr>
        <p:spPr>
          <a:xfrm>
            <a:off x="5555901" y="4087191"/>
            <a:ext cx="198274" cy="216024"/>
          </a:xfrm>
          <a:prstGeom prst="ellipse">
            <a:avLst/>
          </a:prstGeom>
          <a:solidFill>
            <a:srgbClr val="7030A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55" name="Google Shape;655;p41"/>
          <p:cNvSpPr/>
          <p:nvPr/>
        </p:nvSpPr>
        <p:spPr>
          <a:xfrm>
            <a:off x="5803555" y="3163053"/>
            <a:ext cx="198274" cy="216024"/>
          </a:xfrm>
          <a:prstGeom prst="ellipse">
            <a:avLst/>
          </a:prstGeom>
          <a:solidFill>
            <a:srgbClr val="E5B8B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656" name="Google Shape;656;p41"/>
          <p:cNvSpPr/>
          <p:nvPr/>
        </p:nvSpPr>
        <p:spPr>
          <a:xfrm>
            <a:off x="6753731" y="3829730"/>
            <a:ext cx="198274" cy="216024"/>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cxnSp>
        <p:nvCxnSpPr>
          <p:cNvPr id="657" name="Google Shape;657;p41"/>
          <p:cNvCxnSpPr>
            <a:stCxn id="648" idx="4"/>
            <a:endCxn id="656" idx="2"/>
          </p:cNvCxnSpPr>
          <p:nvPr/>
        </p:nvCxnSpPr>
        <p:spPr>
          <a:xfrm rot="-5400000" flipH="1">
            <a:off x="6171112" y="3355228"/>
            <a:ext cx="924300" cy="240900"/>
          </a:xfrm>
          <a:prstGeom prst="curvedConnector2">
            <a:avLst/>
          </a:prstGeom>
          <a:noFill/>
          <a:ln w="9525" cap="flat" cmpd="sng">
            <a:solidFill>
              <a:schemeClr val="dk1"/>
            </a:solidFill>
            <a:prstDash val="solid"/>
            <a:round/>
            <a:headEnd type="none" w="sm" len="sm"/>
            <a:tailEnd type="triangle" w="med" len="med"/>
          </a:ln>
        </p:spPr>
      </p:cxnSp>
      <p:cxnSp>
        <p:nvCxnSpPr>
          <p:cNvPr id="658" name="Google Shape;658;p41"/>
          <p:cNvCxnSpPr>
            <a:stCxn id="649" idx="4"/>
            <a:endCxn id="656" idx="6"/>
          </p:cNvCxnSpPr>
          <p:nvPr/>
        </p:nvCxnSpPr>
        <p:spPr>
          <a:xfrm rot="5400000">
            <a:off x="6986478" y="3220012"/>
            <a:ext cx="683400" cy="752100"/>
          </a:xfrm>
          <a:prstGeom prst="curvedConnector2">
            <a:avLst/>
          </a:prstGeom>
          <a:noFill/>
          <a:ln w="9525" cap="flat" cmpd="sng">
            <a:solidFill>
              <a:schemeClr val="dk1"/>
            </a:solidFill>
            <a:prstDash val="solid"/>
            <a:round/>
            <a:headEnd type="none" w="sm" len="sm"/>
            <a:tailEnd type="triangle" w="med" len="med"/>
          </a:ln>
        </p:spPr>
      </p:cxnSp>
      <p:cxnSp>
        <p:nvCxnSpPr>
          <p:cNvPr id="659" name="Google Shape;659;p41"/>
          <p:cNvCxnSpPr>
            <a:stCxn id="656" idx="6"/>
            <a:endCxn id="650" idx="1"/>
          </p:cNvCxnSpPr>
          <p:nvPr/>
        </p:nvCxnSpPr>
        <p:spPr>
          <a:xfrm>
            <a:off x="6952005" y="3937742"/>
            <a:ext cx="1049400" cy="182400"/>
          </a:xfrm>
          <a:prstGeom prst="curvedConnector2">
            <a:avLst/>
          </a:prstGeom>
          <a:noFill/>
          <a:ln w="9525" cap="flat" cmpd="sng">
            <a:solidFill>
              <a:schemeClr val="dk1"/>
            </a:solidFill>
            <a:prstDash val="solid"/>
            <a:round/>
            <a:headEnd type="none" w="sm" len="sm"/>
            <a:tailEnd type="triangle" w="med" len="med"/>
          </a:ln>
        </p:spPr>
      </p:cxnSp>
      <p:cxnSp>
        <p:nvCxnSpPr>
          <p:cNvPr id="660" name="Google Shape;660;p41"/>
          <p:cNvCxnSpPr>
            <a:stCxn id="651" idx="1"/>
            <a:endCxn id="656" idx="4"/>
          </p:cNvCxnSpPr>
          <p:nvPr/>
        </p:nvCxnSpPr>
        <p:spPr>
          <a:xfrm rot="5400000" flipH="1">
            <a:off x="6639338" y="4259211"/>
            <a:ext cx="839100" cy="411900"/>
          </a:xfrm>
          <a:prstGeom prst="curvedConnector3">
            <a:avLst>
              <a:gd name="adj1" fmla="val 37278"/>
            </a:avLst>
          </a:prstGeom>
          <a:noFill/>
          <a:ln w="9525" cap="flat" cmpd="sng">
            <a:solidFill>
              <a:schemeClr val="dk1"/>
            </a:solidFill>
            <a:prstDash val="solid"/>
            <a:round/>
            <a:headEnd type="none" w="sm" len="sm"/>
            <a:tailEnd type="triangle" w="med" len="med"/>
          </a:ln>
        </p:spPr>
      </p:cxnSp>
      <p:cxnSp>
        <p:nvCxnSpPr>
          <p:cNvPr id="661" name="Google Shape;661;p41"/>
          <p:cNvCxnSpPr>
            <a:stCxn id="648" idx="0"/>
            <a:endCxn id="649" idx="7"/>
          </p:cNvCxnSpPr>
          <p:nvPr/>
        </p:nvCxnSpPr>
        <p:spPr>
          <a:xfrm rot="-5400000" flipH="1">
            <a:off x="7007362" y="2302954"/>
            <a:ext cx="272400" cy="1261500"/>
          </a:xfrm>
          <a:prstGeom prst="curvedConnector3">
            <a:avLst>
              <a:gd name="adj1" fmla="val -83921"/>
            </a:avLst>
          </a:prstGeom>
          <a:noFill/>
          <a:ln w="9525" cap="flat" cmpd="sng">
            <a:solidFill>
              <a:schemeClr val="dk1"/>
            </a:solidFill>
            <a:prstDash val="solid"/>
            <a:round/>
            <a:headEnd type="none" w="sm" len="sm"/>
            <a:tailEnd type="triangle" w="med" len="med"/>
          </a:ln>
        </p:spPr>
      </p:cxnSp>
      <p:cxnSp>
        <p:nvCxnSpPr>
          <p:cNvPr id="662" name="Google Shape;662;p41"/>
          <p:cNvCxnSpPr>
            <a:stCxn id="650" idx="6"/>
            <a:endCxn id="651" idx="4"/>
          </p:cNvCxnSpPr>
          <p:nvPr/>
        </p:nvCxnSpPr>
        <p:spPr>
          <a:xfrm flipH="1">
            <a:off x="7334999" y="4196635"/>
            <a:ext cx="835500" cy="872400"/>
          </a:xfrm>
          <a:prstGeom prst="curvedConnector4">
            <a:avLst>
              <a:gd name="adj1" fmla="val -27361"/>
              <a:gd name="adj2" fmla="val 126211"/>
            </a:avLst>
          </a:prstGeom>
          <a:noFill/>
          <a:ln w="9525" cap="flat" cmpd="sng">
            <a:solidFill>
              <a:schemeClr val="dk1"/>
            </a:solidFill>
            <a:prstDash val="solid"/>
            <a:round/>
            <a:headEnd type="none" w="sm" len="sm"/>
            <a:tailEnd type="triangle" w="med" len="med"/>
          </a:ln>
        </p:spPr>
      </p:cxnSp>
      <p:cxnSp>
        <p:nvCxnSpPr>
          <p:cNvPr id="663" name="Google Shape;663;p41"/>
          <p:cNvCxnSpPr>
            <a:stCxn id="654" idx="2"/>
            <a:endCxn id="655" idx="2"/>
          </p:cNvCxnSpPr>
          <p:nvPr/>
        </p:nvCxnSpPr>
        <p:spPr>
          <a:xfrm rot="10800000" flipH="1">
            <a:off x="5555901" y="3271203"/>
            <a:ext cx="247800" cy="924000"/>
          </a:xfrm>
          <a:prstGeom prst="curvedConnector3">
            <a:avLst>
              <a:gd name="adj1" fmla="val -193729"/>
            </a:avLst>
          </a:prstGeom>
          <a:noFill/>
          <a:ln w="9525" cap="flat" cmpd="sng">
            <a:solidFill>
              <a:schemeClr val="dk1"/>
            </a:solidFill>
            <a:prstDash val="solid"/>
            <a:round/>
            <a:headEnd type="none" w="sm" len="sm"/>
            <a:tailEnd type="triangle" w="med" len="med"/>
          </a:ln>
        </p:spPr>
      </p:cxnSp>
      <p:cxnSp>
        <p:nvCxnSpPr>
          <p:cNvPr id="664" name="Google Shape;664;p41"/>
          <p:cNvCxnSpPr>
            <a:stCxn id="652" idx="4"/>
            <a:endCxn id="653" idx="2"/>
          </p:cNvCxnSpPr>
          <p:nvPr/>
        </p:nvCxnSpPr>
        <p:spPr>
          <a:xfrm rot="5400000" flipH="1">
            <a:off x="5996949" y="4610226"/>
            <a:ext cx="372300" cy="857700"/>
          </a:xfrm>
          <a:prstGeom prst="curvedConnector4">
            <a:avLst>
              <a:gd name="adj1" fmla="val -61403"/>
              <a:gd name="adj2" fmla="val 126661"/>
            </a:avLst>
          </a:prstGeom>
          <a:noFill/>
          <a:ln w="9525" cap="flat" cmpd="sng">
            <a:solidFill>
              <a:schemeClr val="dk1"/>
            </a:solidFill>
            <a:prstDash val="solid"/>
            <a:round/>
            <a:headEnd type="none" w="sm" len="sm"/>
            <a:tailEnd type="triangle" w="med" len="med"/>
          </a:ln>
        </p:spPr>
      </p:cxnSp>
      <p:sp>
        <p:nvSpPr>
          <p:cNvPr id="665" name="Google Shape;665;p41"/>
          <p:cNvSpPr/>
          <p:nvPr/>
        </p:nvSpPr>
        <p:spPr>
          <a:xfrm>
            <a:off x="3123637" y="2120523"/>
            <a:ext cx="3513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2800" b="1" cap="none">
                <a:solidFill>
                  <a:srgbClr val="E5B8B7"/>
                </a:solidFill>
                <a:latin typeface="Calibri"/>
                <a:ea typeface="Calibri"/>
                <a:cs typeface="Calibri"/>
                <a:sym typeface="Calibri"/>
              </a:rPr>
              <a:t>?</a:t>
            </a:r>
            <a:endParaRPr/>
          </a:p>
        </p:txBody>
      </p:sp>
      <p:sp>
        <p:nvSpPr>
          <p:cNvPr id="666" name="Google Shape;666;p41"/>
          <p:cNvSpPr/>
          <p:nvPr/>
        </p:nvSpPr>
        <p:spPr>
          <a:xfrm>
            <a:off x="3855325" y="4235805"/>
            <a:ext cx="3513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2800" b="1" cap="none">
                <a:solidFill>
                  <a:srgbClr val="E5B8B7"/>
                </a:solidFill>
                <a:latin typeface="Calibri"/>
                <a:ea typeface="Calibri"/>
                <a:cs typeface="Calibri"/>
                <a:sym typeface="Calibri"/>
              </a:rPr>
              <a:t>?</a:t>
            </a:r>
            <a:endParaRPr/>
          </a:p>
        </p:txBody>
      </p:sp>
      <p:sp>
        <p:nvSpPr>
          <p:cNvPr id="667" name="Google Shape;667;p41"/>
          <p:cNvSpPr/>
          <p:nvPr/>
        </p:nvSpPr>
        <p:spPr>
          <a:xfrm>
            <a:off x="235224" y="2720357"/>
            <a:ext cx="3513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2800" b="1" cap="none">
                <a:solidFill>
                  <a:srgbClr val="E5B8B7"/>
                </a:solidFill>
                <a:latin typeface="Calibri"/>
                <a:ea typeface="Calibri"/>
                <a:cs typeface="Calibri"/>
                <a:sym typeface="Calibri"/>
              </a:rPr>
              <a:t>?</a:t>
            </a:r>
            <a:endParaRPr/>
          </a:p>
        </p:txBody>
      </p:sp>
      <p:sp>
        <p:nvSpPr>
          <p:cNvPr id="668" name="Google Shape;668;p41"/>
          <p:cNvSpPr/>
          <p:nvPr/>
        </p:nvSpPr>
        <p:spPr>
          <a:xfrm>
            <a:off x="593967" y="4845483"/>
            <a:ext cx="3513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2800" b="1" cap="none">
                <a:solidFill>
                  <a:srgbClr val="E5B8B7"/>
                </a:solidFill>
                <a:latin typeface="Calibri"/>
                <a:ea typeface="Calibri"/>
                <a:cs typeface="Calibri"/>
                <a:sym typeface="Calibri"/>
              </a:rPr>
              <a:t>?</a:t>
            </a:r>
            <a:endParaRPr/>
          </a:p>
        </p:txBody>
      </p:sp>
      <p:cxnSp>
        <p:nvCxnSpPr>
          <p:cNvPr id="669" name="Google Shape;669;p41"/>
          <p:cNvCxnSpPr>
            <a:stCxn id="656" idx="4"/>
            <a:endCxn id="652" idx="0"/>
          </p:cNvCxnSpPr>
          <p:nvPr/>
        </p:nvCxnSpPr>
        <p:spPr>
          <a:xfrm rot="5400000">
            <a:off x="6250768" y="4406954"/>
            <a:ext cx="963300" cy="2409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670" name="Google Shape;670;p41"/>
          <p:cNvCxnSpPr>
            <a:stCxn id="653" idx="7"/>
            <a:endCxn id="656" idx="3"/>
          </p:cNvCxnSpPr>
          <p:nvPr/>
        </p:nvCxnSpPr>
        <p:spPr>
          <a:xfrm rot="-5400000">
            <a:off x="5971862" y="3965649"/>
            <a:ext cx="762600" cy="8595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671" name="Google Shape;671;p41"/>
          <p:cNvCxnSpPr>
            <a:stCxn id="655" idx="6"/>
            <a:endCxn id="656" idx="2"/>
          </p:cNvCxnSpPr>
          <p:nvPr/>
        </p:nvCxnSpPr>
        <p:spPr>
          <a:xfrm>
            <a:off x="6001829" y="3271065"/>
            <a:ext cx="751800" cy="6666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672" name="Google Shape;672;p41"/>
          <p:cNvCxnSpPr>
            <a:stCxn id="656" idx="2"/>
            <a:endCxn id="654" idx="6"/>
          </p:cNvCxnSpPr>
          <p:nvPr/>
        </p:nvCxnSpPr>
        <p:spPr>
          <a:xfrm flipH="1">
            <a:off x="5754131" y="3937742"/>
            <a:ext cx="999600" cy="2574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673" name="Google Shape;673;p41"/>
          <p:cNvCxnSpPr>
            <a:stCxn id="633" idx="4"/>
            <a:endCxn id="629" idx="6"/>
          </p:cNvCxnSpPr>
          <p:nvPr/>
        </p:nvCxnSpPr>
        <p:spPr>
          <a:xfrm rot="5400000">
            <a:off x="1694160" y="4262956"/>
            <a:ext cx="1071600" cy="141900"/>
          </a:xfrm>
          <a:prstGeom prst="curvedConnector2">
            <a:avLst/>
          </a:prstGeom>
          <a:noFill/>
          <a:ln w="9525" cap="flat" cmpd="sng">
            <a:solidFill>
              <a:schemeClr val="dk1"/>
            </a:solidFill>
            <a:prstDash val="solid"/>
            <a:round/>
            <a:headEnd type="none" w="sm" len="sm"/>
            <a:tailEnd type="triangle" w="med" len="med"/>
          </a:ln>
        </p:spPr>
      </p:cxnSp>
      <p:cxnSp>
        <p:nvCxnSpPr>
          <p:cNvPr id="674" name="Google Shape;674;p41"/>
          <p:cNvCxnSpPr>
            <a:stCxn id="629" idx="0"/>
            <a:endCxn id="633" idx="2"/>
          </p:cNvCxnSpPr>
          <p:nvPr/>
        </p:nvCxnSpPr>
        <p:spPr>
          <a:xfrm rot="-5400000">
            <a:off x="1595141" y="4154804"/>
            <a:ext cx="1071600" cy="141900"/>
          </a:xfrm>
          <a:prstGeom prst="curvedConnector2">
            <a:avLst/>
          </a:prstGeom>
          <a:noFill/>
          <a:ln w="9525" cap="flat" cmpd="sng">
            <a:solidFill>
              <a:schemeClr val="dk1"/>
            </a:solidFill>
            <a:prstDash val="solid"/>
            <a:round/>
            <a:headEnd type="none" w="sm" len="sm"/>
            <a:tailEnd type="triangle" w="med" len="med"/>
          </a:ln>
        </p:spPr>
      </p:cxnSp>
      <p:cxnSp>
        <p:nvCxnSpPr>
          <p:cNvPr id="675" name="Google Shape;675;p41"/>
          <p:cNvCxnSpPr>
            <a:stCxn id="633" idx="1"/>
            <a:endCxn id="625" idx="3"/>
          </p:cNvCxnSpPr>
          <p:nvPr/>
        </p:nvCxnSpPr>
        <p:spPr>
          <a:xfrm rot="5400000" flipH="1">
            <a:off x="1620910" y="3003818"/>
            <a:ext cx="879600" cy="3402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676" name="Google Shape;676;p41"/>
          <p:cNvCxnSpPr>
            <a:stCxn id="625" idx="6"/>
            <a:endCxn id="633" idx="0"/>
          </p:cNvCxnSpPr>
          <p:nvPr/>
        </p:nvCxnSpPr>
        <p:spPr>
          <a:xfrm>
            <a:off x="2059991" y="2657868"/>
            <a:ext cx="240900" cy="924300"/>
          </a:xfrm>
          <a:prstGeom prst="curvedConnector2">
            <a:avLst/>
          </a:prstGeom>
          <a:noFill/>
          <a:ln w="9525" cap="flat" cmpd="sng">
            <a:solidFill>
              <a:schemeClr val="dk1"/>
            </a:solidFill>
            <a:prstDash val="solid"/>
            <a:round/>
            <a:headEnd type="none" w="sm" len="sm"/>
            <a:tailEnd type="triangle" w="med" len="med"/>
          </a:ln>
        </p:spPr>
      </p:cxnSp>
      <p:cxnSp>
        <p:nvCxnSpPr>
          <p:cNvPr id="677" name="Google Shape;677;p41"/>
          <p:cNvCxnSpPr>
            <a:stCxn id="633" idx="2"/>
            <a:endCxn id="632" idx="4"/>
          </p:cNvCxnSpPr>
          <p:nvPr/>
        </p:nvCxnSpPr>
        <p:spPr>
          <a:xfrm rot="10800000">
            <a:off x="1186573" y="3061894"/>
            <a:ext cx="1015200" cy="628200"/>
          </a:xfrm>
          <a:prstGeom prst="curvedConnector2">
            <a:avLst/>
          </a:prstGeom>
          <a:noFill/>
          <a:ln w="9525" cap="flat" cmpd="sng">
            <a:solidFill>
              <a:schemeClr val="dk1"/>
            </a:solidFill>
            <a:prstDash val="solid"/>
            <a:round/>
            <a:headEnd type="none" w="sm" len="sm"/>
            <a:tailEnd type="triangle" w="med" len="med"/>
          </a:ln>
        </p:spPr>
      </p:cxnSp>
      <p:cxnSp>
        <p:nvCxnSpPr>
          <p:cNvPr id="678" name="Google Shape;678;p41"/>
          <p:cNvCxnSpPr>
            <a:stCxn id="632" idx="6"/>
            <a:endCxn id="633" idx="1"/>
          </p:cNvCxnSpPr>
          <p:nvPr/>
        </p:nvCxnSpPr>
        <p:spPr>
          <a:xfrm>
            <a:off x="1285562" y="2953974"/>
            <a:ext cx="945300" cy="659700"/>
          </a:xfrm>
          <a:prstGeom prst="curvedConnector2">
            <a:avLst/>
          </a:prstGeom>
          <a:noFill/>
          <a:ln w="9525" cap="flat" cmpd="sng">
            <a:solidFill>
              <a:schemeClr val="dk1"/>
            </a:solidFill>
            <a:prstDash val="solid"/>
            <a:round/>
            <a:headEnd type="none" w="sm" len="sm"/>
            <a:tailEnd type="triangle" w="med" len="med"/>
          </a:ln>
        </p:spPr>
      </p:cxnSp>
      <p:cxnSp>
        <p:nvCxnSpPr>
          <p:cNvPr id="679" name="Google Shape;679;p41"/>
          <p:cNvCxnSpPr>
            <a:stCxn id="630" idx="0"/>
            <a:endCxn id="633" idx="2"/>
          </p:cNvCxnSpPr>
          <p:nvPr/>
        </p:nvCxnSpPr>
        <p:spPr>
          <a:xfrm rot="-5400000">
            <a:off x="1347854" y="3643615"/>
            <a:ext cx="807300" cy="900300"/>
          </a:xfrm>
          <a:prstGeom prst="curvedConnector2">
            <a:avLst/>
          </a:prstGeom>
          <a:noFill/>
          <a:ln w="9525" cap="flat" cmpd="sng">
            <a:solidFill>
              <a:schemeClr val="dk1"/>
            </a:solidFill>
            <a:prstDash val="solid"/>
            <a:round/>
            <a:headEnd type="none" w="sm" len="sm"/>
            <a:tailEnd type="triangle" w="med" len="med"/>
          </a:ln>
        </p:spPr>
      </p:cxnSp>
      <p:cxnSp>
        <p:nvCxnSpPr>
          <p:cNvPr id="680" name="Google Shape;680;p41"/>
          <p:cNvCxnSpPr>
            <a:stCxn id="633" idx="2"/>
            <a:endCxn id="630" idx="6"/>
          </p:cNvCxnSpPr>
          <p:nvPr/>
        </p:nvCxnSpPr>
        <p:spPr>
          <a:xfrm flipH="1">
            <a:off x="1400473" y="3690094"/>
            <a:ext cx="801300" cy="9153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681" name="Google Shape;681;p41"/>
          <p:cNvCxnSpPr>
            <a:stCxn id="633" idx="2"/>
            <a:endCxn id="631" idx="6"/>
          </p:cNvCxnSpPr>
          <p:nvPr/>
        </p:nvCxnSpPr>
        <p:spPr>
          <a:xfrm flipH="1">
            <a:off x="816373" y="3690094"/>
            <a:ext cx="1385400" cy="4005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682" name="Google Shape;682;p41"/>
          <p:cNvCxnSpPr>
            <a:stCxn id="631" idx="1"/>
            <a:endCxn id="633" idx="2"/>
          </p:cNvCxnSpPr>
          <p:nvPr/>
        </p:nvCxnSpPr>
        <p:spPr>
          <a:xfrm rot="-5400000">
            <a:off x="1262363" y="3074867"/>
            <a:ext cx="324000" cy="1554600"/>
          </a:xfrm>
          <a:prstGeom prst="curvedConnector2">
            <a:avLst/>
          </a:prstGeom>
          <a:noFill/>
          <a:ln w="9525" cap="flat" cmpd="sng">
            <a:solidFill>
              <a:schemeClr val="dk1"/>
            </a:solidFill>
            <a:prstDash val="solid"/>
            <a:round/>
            <a:headEnd type="none" w="sm" len="sm"/>
            <a:tailEnd type="triangle" w="med" len="med"/>
          </a:ln>
        </p:spPr>
      </p:cxnSp>
      <p:cxnSp>
        <p:nvCxnSpPr>
          <p:cNvPr id="683" name="Google Shape;683;p41"/>
          <p:cNvCxnSpPr/>
          <p:nvPr/>
        </p:nvCxnSpPr>
        <p:spPr>
          <a:xfrm>
            <a:off x="2124939" y="2906010"/>
            <a:ext cx="201906" cy="134535"/>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684" name="Google Shape;684;p41"/>
          <p:cNvCxnSpPr/>
          <p:nvPr/>
        </p:nvCxnSpPr>
        <p:spPr>
          <a:xfrm>
            <a:off x="2602606" y="2953974"/>
            <a:ext cx="96761" cy="235093"/>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685" name="Google Shape;685;p41"/>
          <p:cNvCxnSpPr/>
          <p:nvPr/>
        </p:nvCxnSpPr>
        <p:spPr>
          <a:xfrm>
            <a:off x="2902838" y="3829730"/>
            <a:ext cx="121310" cy="24961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686" name="Google Shape;686;p41"/>
          <p:cNvCxnSpPr/>
          <p:nvPr/>
        </p:nvCxnSpPr>
        <p:spPr>
          <a:xfrm>
            <a:off x="2591339" y="4093993"/>
            <a:ext cx="249344" cy="40272"/>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687" name="Google Shape;687;p41"/>
          <p:cNvCxnSpPr/>
          <p:nvPr/>
        </p:nvCxnSpPr>
        <p:spPr>
          <a:xfrm>
            <a:off x="1988425" y="4149949"/>
            <a:ext cx="201906" cy="134535"/>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688" name="Google Shape;688;p41"/>
          <p:cNvCxnSpPr/>
          <p:nvPr/>
        </p:nvCxnSpPr>
        <p:spPr>
          <a:xfrm>
            <a:off x="1646204" y="4308352"/>
            <a:ext cx="201906" cy="134535"/>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689" name="Google Shape;689;p41"/>
          <p:cNvCxnSpPr/>
          <p:nvPr/>
        </p:nvCxnSpPr>
        <p:spPr>
          <a:xfrm>
            <a:off x="1036093" y="3714084"/>
            <a:ext cx="201906" cy="134535"/>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690" name="Google Shape;690;p41"/>
          <p:cNvCxnSpPr/>
          <p:nvPr/>
        </p:nvCxnSpPr>
        <p:spPr>
          <a:xfrm rot="10800000" flipH="1">
            <a:off x="1303895" y="3407628"/>
            <a:ext cx="247174" cy="50046"/>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sp>
        <p:nvSpPr>
          <p:cNvPr id="691" name="Google Shape;691;p4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4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4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p41"/>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p41"/>
          <p:cNvSpPr txBox="1"/>
          <p:nvPr/>
        </p:nvSpPr>
        <p:spPr>
          <a:xfrm>
            <a:off x="3415419" y="2213018"/>
            <a:ext cx="1295856" cy="13849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200">
                <a:solidFill>
                  <a:schemeClr val="dk1"/>
                </a:solidFill>
                <a:latin typeface="Times New Roman"/>
                <a:ea typeface="Times New Roman"/>
                <a:cs typeface="Times New Roman"/>
                <a:sym typeface="Times New Roman"/>
              </a:rPr>
              <a:t>All’aggancio si verifica: ammissibilità, cioè se è presente una tw e se si riesce a ritornare all’hotel.</a:t>
            </a:r>
            <a:endParaRPr/>
          </a:p>
        </p:txBody>
      </p:sp>
      <p:cxnSp>
        <p:nvCxnSpPr>
          <p:cNvPr id="696" name="Google Shape;696;p41"/>
          <p:cNvCxnSpPr/>
          <p:nvPr/>
        </p:nvCxnSpPr>
        <p:spPr>
          <a:xfrm rot="10800000" flipH="1">
            <a:off x="5398273" y="2670256"/>
            <a:ext cx="1080000" cy="531300"/>
          </a:xfrm>
          <a:prstGeom prst="curvedConnector3">
            <a:avLst>
              <a:gd name="adj1" fmla="val -7666"/>
            </a:avLst>
          </a:prstGeom>
          <a:noFill/>
          <a:ln w="25400" cap="flat" cmpd="sng">
            <a:solidFill>
              <a:schemeClr val="accent6"/>
            </a:solidFill>
            <a:prstDash val="solid"/>
            <a:round/>
            <a:headEnd type="triangle" w="med" len="med"/>
            <a:tailEnd type="triangle" w="med" len="med"/>
          </a:ln>
          <a:effectLst>
            <a:outerShdw blurRad="40000" dist="20000" dir="5400000" rotWithShape="0">
              <a:srgbClr val="000000">
                <a:alpha val="37647"/>
              </a:srgbClr>
            </a:outerShdw>
          </a:effectLst>
        </p:spPr>
      </p:cxnSp>
      <p:cxnSp>
        <p:nvCxnSpPr>
          <p:cNvPr id="697" name="Google Shape;697;p41"/>
          <p:cNvCxnSpPr/>
          <p:nvPr/>
        </p:nvCxnSpPr>
        <p:spPr>
          <a:xfrm rot="-5400000" flipH="1">
            <a:off x="4866333" y="4292840"/>
            <a:ext cx="831600" cy="420300"/>
          </a:xfrm>
          <a:prstGeom prst="curvedConnector3">
            <a:avLst>
              <a:gd name="adj1" fmla="val 102586"/>
            </a:avLst>
          </a:prstGeom>
          <a:noFill/>
          <a:ln w="25400" cap="flat" cmpd="sng">
            <a:solidFill>
              <a:schemeClr val="accent6"/>
            </a:solidFill>
            <a:prstDash val="solid"/>
            <a:round/>
            <a:headEnd type="triangle" w="med" len="med"/>
            <a:tailEnd type="triangle" w="med" len="med"/>
          </a:ln>
          <a:effectLst>
            <a:outerShdw blurRad="40000" dist="20000" dir="5400000" rotWithShape="0">
              <a:srgbClr val="000000">
                <a:alpha val="37647"/>
              </a:srgbClr>
            </a:outerShdw>
          </a:effectLst>
        </p:spPr>
      </p:cxnSp>
      <p:cxnSp>
        <p:nvCxnSpPr>
          <p:cNvPr id="698" name="Google Shape;698;p41"/>
          <p:cNvCxnSpPr/>
          <p:nvPr/>
        </p:nvCxnSpPr>
        <p:spPr>
          <a:xfrm rot="-5400000" flipH="1">
            <a:off x="7564675" y="3361523"/>
            <a:ext cx="1180200" cy="365100"/>
          </a:xfrm>
          <a:prstGeom prst="curvedConnector3">
            <a:avLst>
              <a:gd name="adj1" fmla="val -3332"/>
            </a:avLst>
          </a:prstGeom>
          <a:noFill/>
          <a:ln w="25400" cap="flat" cmpd="sng">
            <a:solidFill>
              <a:schemeClr val="accent6"/>
            </a:solidFill>
            <a:prstDash val="solid"/>
            <a:round/>
            <a:headEnd type="triangle" w="med" len="med"/>
            <a:tailEnd type="triangle" w="med" len="med"/>
          </a:ln>
          <a:effectLst>
            <a:outerShdw blurRad="40000" dist="20000" dir="5400000" rotWithShape="0">
              <a:srgbClr val="000000">
                <a:alpha val="37647"/>
              </a:srgbClr>
            </a:outerShdw>
          </a:effectLst>
        </p:spPr>
      </p:cxnSp>
      <p:cxnSp>
        <p:nvCxnSpPr>
          <p:cNvPr id="699" name="Google Shape;699;p41"/>
          <p:cNvCxnSpPr/>
          <p:nvPr/>
        </p:nvCxnSpPr>
        <p:spPr>
          <a:xfrm rot="10800000" flipH="1">
            <a:off x="6711086" y="5225303"/>
            <a:ext cx="690300" cy="143400"/>
          </a:xfrm>
          <a:prstGeom prst="curvedConnector3">
            <a:avLst>
              <a:gd name="adj1" fmla="val 96066"/>
            </a:avLst>
          </a:prstGeom>
          <a:noFill/>
          <a:ln w="25400" cap="flat" cmpd="sng">
            <a:solidFill>
              <a:schemeClr val="accent6"/>
            </a:solidFill>
            <a:prstDash val="solid"/>
            <a:round/>
            <a:headEnd type="triangle" w="med" len="med"/>
            <a:tailEnd type="triangle" w="med" len="med"/>
          </a:ln>
          <a:effectLst>
            <a:outerShdw blurRad="40000" dist="20000" dir="5400000" rotWithShape="0">
              <a:srgbClr val="000000">
                <a:alpha val="37647"/>
              </a:srgbClr>
            </a:outerShdw>
          </a:effectLst>
        </p:spPr>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3"/>
                                        </p:tgtEl>
                                        <p:attrNameLst>
                                          <p:attrName>style.visibility</p:attrName>
                                        </p:attrNameLst>
                                      </p:cBhvr>
                                      <p:to>
                                        <p:strVal val="visible"/>
                                      </p:to>
                                    </p:set>
                                    <p:animEffect transition="in" filter="fade">
                                      <p:cBhvr>
                                        <p:cTn id="7" dur="500"/>
                                        <p:tgtEl>
                                          <p:spTgt spid="683"/>
                                        </p:tgtEl>
                                      </p:cBhvr>
                                    </p:animEffect>
                                  </p:childTnLst>
                                </p:cTn>
                              </p:par>
                              <p:par>
                                <p:cTn id="8" presetID="10" presetClass="entr" presetSubtype="0" fill="hold" nodeType="withEffect">
                                  <p:stCondLst>
                                    <p:cond delay="0"/>
                                  </p:stCondLst>
                                  <p:childTnLst>
                                    <p:set>
                                      <p:cBhvr>
                                        <p:cTn id="9" dur="1" fill="hold">
                                          <p:stCondLst>
                                            <p:cond delay="0"/>
                                          </p:stCondLst>
                                        </p:cTn>
                                        <p:tgtEl>
                                          <p:spTgt spid="684"/>
                                        </p:tgtEl>
                                        <p:attrNameLst>
                                          <p:attrName>style.visibility</p:attrName>
                                        </p:attrNameLst>
                                      </p:cBhvr>
                                      <p:to>
                                        <p:strVal val="visible"/>
                                      </p:to>
                                    </p:set>
                                    <p:animEffect transition="in" filter="fade">
                                      <p:cBhvr>
                                        <p:cTn id="10" dur="500"/>
                                        <p:tgtEl>
                                          <p:spTgt spid="684"/>
                                        </p:tgtEl>
                                      </p:cBhvr>
                                    </p:animEffect>
                                  </p:childTnLst>
                                </p:cTn>
                              </p:par>
                              <p:par>
                                <p:cTn id="11" presetID="10" presetClass="entr" presetSubtype="0" fill="hold" nodeType="withEffect">
                                  <p:stCondLst>
                                    <p:cond delay="0"/>
                                  </p:stCondLst>
                                  <p:childTnLst>
                                    <p:set>
                                      <p:cBhvr>
                                        <p:cTn id="12" dur="1" fill="hold">
                                          <p:stCondLst>
                                            <p:cond delay="0"/>
                                          </p:stCondLst>
                                        </p:cTn>
                                        <p:tgtEl>
                                          <p:spTgt spid="685"/>
                                        </p:tgtEl>
                                        <p:attrNameLst>
                                          <p:attrName>style.visibility</p:attrName>
                                        </p:attrNameLst>
                                      </p:cBhvr>
                                      <p:to>
                                        <p:strVal val="visible"/>
                                      </p:to>
                                    </p:set>
                                    <p:animEffect transition="in" filter="fade">
                                      <p:cBhvr>
                                        <p:cTn id="13" dur="500"/>
                                        <p:tgtEl>
                                          <p:spTgt spid="685"/>
                                        </p:tgtEl>
                                      </p:cBhvr>
                                    </p:animEffect>
                                  </p:childTnLst>
                                </p:cTn>
                              </p:par>
                              <p:par>
                                <p:cTn id="14" presetID="10" presetClass="entr" presetSubtype="0" fill="hold" nodeType="withEffect">
                                  <p:stCondLst>
                                    <p:cond delay="0"/>
                                  </p:stCondLst>
                                  <p:childTnLst>
                                    <p:set>
                                      <p:cBhvr>
                                        <p:cTn id="15" dur="1" fill="hold">
                                          <p:stCondLst>
                                            <p:cond delay="0"/>
                                          </p:stCondLst>
                                        </p:cTn>
                                        <p:tgtEl>
                                          <p:spTgt spid="686"/>
                                        </p:tgtEl>
                                        <p:attrNameLst>
                                          <p:attrName>style.visibility</p:attrName>
                                        </p:attrNameLst>
                                      </p:cBhvr>
                                      <p:to>
                                        <p:strVal val="visible"/>
                                      </p:to>
                                    </p:set>
                                    <p:animEffect transition="in" filter="fade">
                                      <p:cBhvr>
                                        <p:cTn id="16" dur="500"/>
                                        <p:tgtEl>
                                          <p:spTgt spid="686"/>
                                        </p:tgtEl>
                                      </p:cBhvr>
                                    </p:animEffect>
                                  </p:childTnLst>
                                </p:cTn>
                              </p:par>
                              <p:par>
                                <p:cTn id="17" presetID="10" presetClass="entr" presetSubtype="0" fill="hold" nodeType="withEffect">
                                  <p:stCondLst>
                                    <p:cond delay="0"/>
                                  </p:stCondLst>
                                  <p:childTnLst>
                                    <p:set>
                                      <p:cBhvr>
                                        <p:cTn id="18" dur="1" fill="hold">
                                          <p:stCondLst>
                                            <p:cond delay="0"/>
                                          </p:stCondLst>
                                        </p:cTn>
                                        <p:tgtEl>
                                          <p:spTgt spid="687"/>
                                        </p:tgtEl>
                                        <p:attrNameLst>
                                          <p:attrName>style.visibility</p:attrName>
                                        </p:attrNameLst>
                                      </p:cBhvr>
                                      <p:to>
                                        <p:strVal val="visible"/>
                                      </p:to>
                                    </p:set>
                                    <p:animEffect transition="in" filter="fade">
                                      <p:cBhvr>
                                        <p:cTn id="19" dur="500"/>
                                        <p:tgtEl>
                                          <p:spTgt spid="687"/>
                                        </p:tgtEl>
                                      </p:cBhvr>
                                    </p:animEffect>
                                  </p:childTnLst>
                                </p:cTn>
                              </p:par>
                              <p:par>
                                <p:cTn id="20" presetID="10" presetClass="entr" presetSubtype="0" fill="hold" nodeType="withEffect">
                                  <p:stCondLst>
                                    <p:cond delay="0"/>
                                  </p:stCondLst>
                                  <p:childTnLst>
                                    <p:set>
                                      <p:cBhvr>
                                        <p:cTn id="21" dur="1" fill="hold">
                                          <p:stCondLst>
                                            <p:cond delay="0"/>
                                          </p:stCondLst>
                                        </p:cTn>
                                        <p:tgtEl>
                                          <p:spTgt spid="688"/>
                                        </p:tgtEl>
                                        <p:attrNameLst>
                                          <p:attrName>style.visibility</p:attrName>
                                        </p:attrNameLst>
                                      </p:cBhvr>
                                      <p:to>
                                        <p:strVal val="visible"/>
                                      </p:to>
                                    </p:set>
                                    <p:animEffect transition="in" filter="fade">
                                      <p:cBhvr>
                                        <p:cTn id="22" dur="500"/>
                                        <p:tgtEl>
                                          <p:spTgt spid="688"/>
                                        </p:tgtEl>
                                      </p:cBhvr>
                                    </p:animEffect>
                                  </p:childTnLst>
                                </p:cTn>
                              </p:par>
                              <p:par>
                                <p:cTn id="23" presetID="10" presetClass="entr" presetSubtype="0" fill="hold" nodeType="withEffect">
                                  <p:stCondLst>
                                    <p:cond delay="0"/>
                                  </p:stCondLst>
                                  <p:childTnLst>
                                    <p:set>
                                      <p:cBhvr>
                                        <p:cTn id="24" dur="1" fill="hold">
                                          <p:stCondLst>
                                            <p:cond delay="0"/>
                                          </p:stCondLst>
                                        </p:cTn>
                                        <p:tgtEl>
                                          <p:spTgt spid="689"/>
                                        </p:tgtEl>
                                        <p:attrNameLst>
                                          <p:attrName>style.visibility</p:attrName>
                                        </p:attrNameLst>
                                      </p:cBhvr>
                                      <p:to>
                                        <p:strVal val="visible"/>
                                      </p:to>
                                    </p:set>
                                    <p:animEffect transition="in" filter="fade">
                                      <p:cBhvr>
                                        <p:cTn id="25" dur="500"/>
                                        <p:tgtEl>
                                          <p:spTgt spid="689"/>
                                        </p:tgtEl>
                                      </p:cBhvr>
                                    </p:animEffect>
                                  </p:childTnLst>
                                </p:cTn>
                              </p:par>
                              <p:par>
                                <p:cTn id="26" presetID="10" presetClass="entr" presetSubtype="0" fill="hold" nodeType="withEffect">
                                  <p:stCondLst>
                                    <p:cond delay="0"/>
                                  </p:stCondLst>
                                  <p:childTnLst>
                                    <p:set>
                                      <p:cBhvr>
                                        <p:cTn id="27" dur="1" fill="hold">
                                          <p:stCondLst>
                                            <p:cond delay="0"/>
                                          </p:stCondLst>
                                        </p:cTn>
                                        <p:tgtEl>
                                          <p:spTgt spid="690"/>
                                        </p:tgtEl>
                                        <p:attrNameLst>
                                          <p:attrName>style.visibility</p:attrName>
                                        </p:attrNameLst>
                                      </p:cBhvr>
                                      <p:to>
                                        <p:strVal val="visible"/>
                                      </p:to>
                                    </p:set>
                                    <p:animEffect transition="in" filter="fade">
                                      <p:cBhvr>
                                        <p:cTn id="28" dur="500"/>
                                        <p:tgtEl>
                                          <p:spTgt spid="69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41"/>
                                        </p:tgtEl>
                                        <p:attrNameLst>
                                          <p:attrName>style.visibility</p:attrName>
                                        </p:attrNameLst>
                                      </p:cBhvr>
                                      <p:to>
                                        <p:strVal val="visible"/>
                                      </p:to>
                                    </p:set>
                                    <p:animEffect transition="in" filter="fade">
                                      <p:cBhvr>
                                        <p:cTn id="33" dur="500"/>
                                        <p:tgtEl>
                                          <p:spTgt spid="641"/>
                                        </p:tgtEl>
                                      </p:cBhvr>
                                    </p:animEffect>
                                  </p:childTnLst>
                                </p:cTn>
                              </p:par>
                              <p:par>
                                <p:cTn id="34" presetID="10" presetClass="entr" presetSubtype="0" fill="hold" nodeType="withEffect">
                                  <p:stCondLst>
                                    <p:cond delay="0"/>
                                  </p:stCondLst>
                                  <p:childTnLst>
                                    <p:set>
                                      <p:cBhvr>
                                        <p:cTn id="35" dur="1" fill="hold">
                                          <p:stCondLst>
                                            <p:cond delay="0"/>
                                          </p:stCondLst>
                                        </p:cTn>
                                        <p:tgtEl>
                                          <p:spTgt spid="640"/>
                                        </p:tgtEl>
                                        <p:attrNameLst>
                                          <p:attrName>style.visibility</p:attrName>
                                        </p:attrNameLst>
                                      </p:cBhvr>
                                      <p:to>
                                        <p:strVal val="visible"/>
                                      </p:to>
                                    </p:set>
                                    <p:animEffect transition="in" filter="fade">
                                      <p:cBhvr>
                                        <p:cTn id="36" dur="500"/>
                                        <p:tgtEl>
                                          <p:spTgt spid="640"/>
                                        </p:tgtEl>
                                      </p:cBhvr>
                                    </p:animEffect>
                                  </p:childTnLst>
                                </p:cTn>
                              </p:par>
                              <p:par>
                                <p:cTn id="37" presetID="10" presetClass="entr" presetSubtype="0" fill="hold" nodeType="withEffect">
                                  <p:stCondLst>
                                    <p:cond delay="0"/>
                                  </p:stCondLst>
                                  <p:childTnLst>
                                    <p:set>
                                      <p:cBhvr>
                                        <p:cTn id="38" dur="1" fill="hold">
                                          <p:stCondLst>
                                            <p:cond delay="0"/>
                                          </p:stCondLst>
                                        </p:cTn>
                                        <p:tgtEl>
                                          <p:spTgt spid="665"/>
                                        </p:tgtEl>
                                        <p:attrNameLst>
                                          <p:attrName>style.visibility</p:attrName>
                                        </p:attrNameLst>
                                      </p:cBhvr>
                                      <p:to>
                                        <p:strVal val="visible"/>
                                      </p:to>
                                    </p:set>
                                    <p:animEffect transition="in" filter="fade">
                                      <p:cBhvr>
                                        <p:cTn id="39" dur="500"/>
                                        <p:tgtEl>
                                          <p:spTgt spid="66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43"/>
                                        </p:tgtEl>
                                        <p:attrNameLst>
                                          <p:attrName>style.visibility</p:attrName>
                                        </p:attrNameLst>
                                      </p:cBhvr>
                                      <p:to>
                                        <p:strVal val="visible"/>
                                      </p:to>
                                    </p:set>
                                    <p:animEffect transition="in" filter="fade">
                                      <p:cBhvr>
                                        <p:cTn id="44" dur="500"/>
                                        <p:tgtEl>
                                          <p:spTgt spid="643"/>
                                        </p:tgtEl>
                                      </p:cBhvr>
                                    </p:animEffect>
                                  </p:childTnLst>
                                </p:cTn>
                              </p:par>
                              <p:par>
                                <p:cTn id="45" presetID="10" presetClass="entr" presetSubtype="0" fill="hold" nodeType="withEffect">
                                  <p:stCondLst>
                                    <p:cond delay="0"/>
                                  </p:stCondLst>
                                  <p:childTnLst>
                                    <p:set>
                                      <p:cBhvr>
                                        <p:cTn id="46" dur="1" fill="hold">
                                          <p:stCondLst>
                                            <p:cond delay="0"/>
                                          </p:stCondLst>
                                        </p:cTn>
                                        <p:tgtEl>
                                          <p:spTgt spid="642"/>
                                        </p:tgtEl>
                                        <p:attrNameLst>
                                          <p:attrName>style.visibility</p:attrName>
                                        </p:attrNameLst>
                                      </p:cBhvr>
                                      <p:to>
                                        <p:strVal val="visible"/>
                                      </p:to>
                                    </p:set>
                                    <p:animEffect transition="in" filter="fade">
                                      <p:cBhvr>
                                        <p:cTn id="47" dur="500"/>
                                        <p:tgtEl>
                                          <p:spTgt spid="642"/>
                                        </p:tgtEl>
                                      </p:cBhvr>
                                    </p:animEffect>
                                  </p:childTnLst>
                                </p:cTn>
                              </p:par>
                              <p:par>
                                <p:cTn id="48" presetID="10" presetClass="entr" presetSubtype="0" fill="hold" nodeType="withEffect">
                                  <p:stCondLst>
                                    <p:cond delay="0"/>
                                  </p:stCondLst>
                                  <p:childTnLst>
                                    <p:set>
                                      <p:cBhvr>
                                        <p:cTn id="49" dur="1" fill="hold">
                                          <p:stCondLst>
                                            <p:cond delay="0"/>
                                          </p:stCondLst>
                                        </p:cTn>
                                        <p:tgtEl>
                                          <p:spTgt spid="666"/>
                                        </p:tgtEl>
                                        <p:attrNameLst>
                                          <p:attrName>style.visibility</p:attrName>
                                        </p:attrNameLst>
                                      </p:cBhvr>
                                      <p:to>
                                        <p:strVal val="visible"/>
                                      </p:to>
                                    </p:set>
                                    <p:animEffect transition="in" filter="fade">
                                      <p:cBhvr>
                                        <p:cTn id="50" dur="500"/>
                                        <p:tgtEl>
                                          <p:spTgt spid="6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47"/>
                                        </p:tgtEl>
                                        <p:attrNameLst>
                                          <p:attrName>style.visibility</p:attrName>
                                        </p:attrNameLst>
                                      </p:cBhvr>
                                      <p:to>
                                        <p:strVal val="visible"/>
                                      </p:to>
                                    </p:set>
                                    <p:animEffect transition="in" filter="fade">
                                      <p:cBhvr>
                                        <p:cTn id="55" dur="500"/>
                                        <p:tgtEl>
                                          <p:spTgt spid="647"/>
                                        </p:tgtEl>
                                      </p:cBhvr>
                                    </p:animEffect>
                                  </p:childTnLst>
                                </p:cTn>
                              </p:par>
                              <p:par>
                                <p:cTn id="56" presetID="10" presetClass="entr" presetSubtype="0" fill="hold" nodeType="withEffect">
                                  <p:stCondLst>
                                    <p:cond delay="0"/>
                                  </p:stCondLst>
                                  <p:childTnLst>
                                    <p:set>
                                      <p:cBhvr>
                                        <p:cTn id="57" dur="1" fill="hold">
                                          <p:stCondLst>
                                            <p:cond delay="0"/>
                                          </p:stCondLst>
                                        </p:cTn>
                                        <p:tgtEl>
                                          <p:spTgt spid="646"/>
                                        </p:tgtEl>
                                        <p:attrNameLst>
                                          <p:attrName>style.visibility</p:attrName>
                                        </p:attrNameLst>
                                      </p:cBhvr>
                                      <p:to>
                                        <p:strVal val="visible"/>
                                      </p:to>
                                    </p:set>
                                    <p:animEffect transition="in" filter="fade">
                                      <p:cBhvr>
                                        <p:cTn id="58" dur="500"/>
                                        <p:tgtEl>
                                          <p:spTgt spid="646"/>
                                        </p:tgtEl>
                                      </p:cBhvr>
                                    </p:animEffect>
                                  </p:childTnLst>
                                </p:cTn>
                              </p:par>
                              <p:par>
                                <p:cTn id="59" presetID="10" presetClass="entr" presetSubtype="0" fill="hold" nodeType="withEffect">
                                  <p:stCondLst>
                                    <p:cond delay="0"/>
                                  </p:stCondLst>
                                  <p:childTnLst>
                                    <p:set>
                                      <p:cBhvr>
                                        <p:cTn id="60" dur="1" fill="hold">
                                          <p:stCondLst>
                                            <p:cond delay="0"/>
                                          </p:stCondLst>
                                        </p:cTn>
                                        <p:tgtEl>
                                          <p:spTgt spid="668"/>
                                        </p:tgtEl>
                                        <p:attrNameLst>
                                          <p:attrName>style.visibility</p:attrName>
                                        </p:attrNameLst>
                                      </p:cBhvr>
                                      <p:to>
                                        <p:strVal val="visible"/>
                                      </p:to>
                                    </p:set>
                                    <p:animEffect transition="in" filter="fade">
                                      <p:cBhvr>
                                        <p:cTn id="61" dur="500"/>
                                        <p:tgtEl>
                                          <p:spTgt spid="66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45"/>
                                        </p:tgtEl>
                                        <p:attrNameLst>
                                          <p:attrName>style.visibility</p:attrName>
                                        </p:attrNameLst>
                                      </p:cBhvr>
                                      <p:to>
                                        <p:strVal val="visible"/>
                                      </p:to>
                                    </p:set>
                                    <p:animEffect transition="in" filter="fade">
                                      <p:cBhvr>
                                        <p:cTn id="66" dur="500"/>
                                        <p:tgtEl>
                                          <p:spTgt spid="645"/>
                                        </p:tgtEl>
                                      </p:cBhvr>
                                    </p:animEffect>
                                  </p:childTnLst>
                                </p:cTn>
                              </p:par>
                              <p:par>
                                <p:cTn id="67" presetID="10" presetClass="entr" presetSubtype="0" fill="hold" nodeType="withEffect">
                                  <p:stCondLst>
                                    <p:cond delay="0"/>
                                  </p:stCondLst>
                                  <p:childTnLst>
                                    <p:set>
                                      <p:cBhvr>
                                        <p:cTn id="68" dur="1" fill="hold">
                                          <p:stCondLst>
                                            <p:cond delay="0"/>
                                          </p:stCondLst>
                                        </p:cTn>
                                        <p:tgtEl>
                                          <p:spTgt spid="644"/>
                                        </p:tgtEl>
                                        <p:attrNameLst>
                                          <p:attrName>style.visibility</p:attrName>
                                        </p:attrNameLst>
                                      </p:cBhvr>
                                      <p:to>
                                        <p:strVal val="visible"/>
                                      </p:to>
                                    </p:set>
                                    <p:animEffect transition="in" filter="fade">
                                      <p:cBhvr>
                                        <p:cTn id="69" dur="500"/>
                                        <p:tgtEl>
                                          <p:spTgt spid="644"/>
                                        </p:tgtEl>
                                      </p:cBhvr>
                                    </p:animEffect>
                                  </p:childTnLst>
                                </p:cTn>
                              </p:par>
                              <p:par>
                                <p:cTn id="70" presetID="10" presetClass="entr" presetSubtype="0" fill="hold" nodeType="withEffect">
                                  <p:stCondLst>
                                    <p:cond delay="0"/>
                                  </p:stCondLst>
                                  <p:childTnLst>
                                    <p:set>
                                      <p:cBhvr>
                                        <p:cTn id="71" dur="1" fill="hold">
                                          <p:stCondLst>
                                            <p:cond delay="0"/>
                                          </p:stCondLst>
                                        </p:cTn>
                                        <p:tgtEl>
                                          <p:spTgt spid="667"/>
                                        </p:tgtEl>
                                        <p:attrNameLst>
                                          <p:attrName>style.visibility</p:attrName>
                                        </p:attrNameLst>
                                      </p:cBhvr>
                                      <p:to>
                                        <p:strVal val="visible"/>
                                      </p:to>
                                    </p:set>
                                    <p:animEffect transition="in" filter="fade">
                                      <p:cBhvr>
                                        <p:cTn id="72" dur="500"/>
                                        <p:tgtEl>
                                          <p:spTgt spid="66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61"/>
                                        </p:tgtEl>
                                        <p:attrNameLst>
                                          <p:attrName>style.visibility</p:attrName>
                                        </p:attrNameLst>
                                      </p:cBhvr>
                                      <p:to>
                                        <p:strVal val="visible"/>
                                      </p:to>
                                    </p:set>
                                    <p:animEffect transition="in" filter="fade">
                                      <p:cBhvr>
                                        <p:cTn id="77" dur="500"/>
                                        <p:tgtEl>
                                          <p:spTgt spid="661"/>
                                        </p:tgtEl>
                                      </p:cBhvr>
                                    </p:animEffect>
                                  </p:childTnLst>
                                </p:cTn>
                              </p:par>
                              <p:par>
                                <p:cTn id="78" presetID="10" presetClass="entr" presetSubtype="0" fill="hold" nodeType="withEffect">
                                  <p:stCondLst>
                                    <p:cond delay="0"/>
                                  </p:stCondLst>
                                  <p:childTnLst>
                                    <p:set>
                                      <p:cBhvr>
                                        <p:cTn id="79" dur="1" fill="hold">
                                          <p:stCondLst>
                                            <p:cond delay="0"/>
                                          </p:stCondLst>
                                        </p:cTn>
                                        <p:tgtEl>
                                          <p:spTgt spid="662"/>
                                        </p:tgtEl>
                                        <p:attrNameLst>
                                          <p:attrName>style.visibility</p:attrName>
                                        </p:attrNameLst>
                                      </p:cBhvr>
                                      <p:to>
                                        <p:strVal val="visible"/>
                                      </p:to>
                                    </p:set>
                                    <p:animEffect transition="in" filter="fade">
                                      <p:cBhvr>
                                        <p:cTn id="80" dur="500"/>
                                        <p:tgtEl>
                                          <p:spTgt spid="662"/>
                                        </p:tgtEl>
                                      </p:cBhvr>
                                    </p:animEffect>
                                  </p:childTnLst>
                                </p:cTn>
                              </p:par>
                              <p:par>
                                <p:cTn id="81" presetID="10" presetClass="entr" presetSubtype="0" fill="hold" nodeType="withEffect">
                                  <p:stCondLst>
                                    <p:cond delay="0"/>
                                  </p:stCondLst>
                                  <p:childTnLst>
                                    <p:set>
                                      <p:cBhvr>
                                        <p:cTn id="82" dur="1" fill="hold">
                                          <p:stCondLst>
                                            <p:cond delay="0"/>
                                          </p:stCondLst>
                                        </p:cTn>
                                        <p:tgtEl>
                                          <p:spTgt spid="664"/>
                                        </p:tgtEl>
                                        <p:attrNameLst>
                                          <p:attrName>style.visibility</p:attrName>
                                        </p:attrNameLst>
                                      </p:cBhvr>
                                      <p:to>
                                        <p:strVal val="visible"/>
                                      </p:to>
                                    </p:set>
                                    <p:animEffect transition="in" filter="fade">
                                      <p:cBhvr>
                                        <p:cTn id="83" dur="500"/>
                                        <p:tgtEl>
                                          <p:spTgt spid="664"/>
                                        </p:tgtEl>
                                      </p:cBhvr>
                                    </p:animEffect>
                                  </p:childTnLst>
                                </p:cTn>
                              </p:par>
                              <p:par>
                                <p:cTn id="84" presetID="10" presetClass="entr" presetSubtype="0" fill="hold" nodeType="withEffect">
                                  <p:stCondLst>
                                    <p:cond delay="0"/>
                                  </p:stCondLst>
                                  <p:childTnLst>
                                    <p:set>
                                      <p:cBhvr>
                                        <p:cTn id="85" dur="1" fill="hold">
                                          <p:stCondLst>
                                            <p:cond delay="0"/>
                                          </p:stCondLst>
                                        </p:cTn>
                                        <p:tgtEl>
                                          <p:spTgt spid="663"/>
                                        </p:tgtEl>
                                        <p:attrNameLst>
                                          <p:attrName>style.visibility</p:attrName>
                                        </p:attrNameLst>
                                      </p:cBhvr>
                                      <p:to>
                                        <p:strVal val="visible"/>
                                      </p:to>
                                    </p:set>
                                    <p:animEffect transition="in" filter="fade">
                                      <p:cBhvr>
                                        <p:cTn id="86" dur="500"/>
                                        <p:tgtEl>
                                          <p:spTgt spid="66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96"/>
                                        </p:tgtEl>
                                        <p:attrNameLst>
                                          <p:attrName>style.visibility</p:attrName>
                                        </p:attrNameLst>
                                      </p:cBhvr>
                                      <p:to>
                                        <p:strVal val="visible"/>
                                      </p:to>
                                    </p:set>
                                    <p:animEffect transition="in" filter="fade">
                                      <p:cBhvr>
                                        <p:cTn id="91" dur="500"/>
                                        <p:tgtEl>
                                          <p:spTgt spid="696"/>
                                        </p:tgtEl>
                                      </p:cBhvr>
                                    </p:animEffect>
                                  </p:childTnLst>
                                </p:cTn>
                              </p:par>
                              <p:par>
                                <p:cTn id="92" presetID="10" presetClass="entr" presetSubtype="0" fill="hold" nodeType="withEffect">
                                  <p:stCondLst>
                                    <p:cond delay="0"/>
                                  </p:stCondLst>
                                  <p:childTnLst>
                                    <p:set>
                                      <p:cBhvr>
                                        <p:cTn id="93" dur="1" fill="hold">
                                          <p:stCondLst>
                                            <p:cond delay="0"/>
                                          </p:stCondLst>
                                        </p:cTn>
                                        <p:tgtEl>
                                          <p:spTgt spid="698"/>
                                        </p:tgtEl>
                                        <p:attrNameLst>
                                          <p:attrName>style.visibility</p:attrName>
                                        </p:attrNameLst>
                                      </p:cBhvr>
                                      <p:to>
                                        <p:strVal val="visible"/>
                                      </p:to>
                                    </p:set>
                                    <p:animEffect transition="in" filter="fade">
                                      <p:cBhvr>
                                        <p:cTn id="94" dur="500"/>
                                        <p:tgtEl>
                                          <p:spTgt spid="698"/>
                                        </p:tgtEl>
                                      </p:cBhvr>
                                    </p:animEffect>
                                  </p:childTnLst>
                                </p:cTn>
                              </p:par>
                              <p:par>
                                <p:cTn id="95" presetID="10" presetClass="entr" presetSubtype="0" fill="hold" nodeType="withEffect">
                                  <p:stCondLst>
                                    <p:cond delay="0"/>
                                  </p:stCondLst>
                                  <p:childTnLst>
                                    <p:set>
                                      <p:cBhvr>
                                        <p:cTn id="96" dur="1" fill="hold">
                                          <p:stCondLst>
                                            <p:cond delay="0"/>
                                          </p:stCondLst>
                                        </p:cTn>
                                        <p:tgtEl>
                                          <p:spTgt spid="699"/>
                                        </p:tgtEl>
                                        <p:attrNameLst>
                                          <p:attrName>style.visibility</p:attrName>
                                        </p:attrNameLst>
                                      </p:cBhvr>
                                      <p:to>
                                        <p:strVal val="visible"/>
                                      </p:to>
                                    </p:set>
                                    <p:animEffect transition="in" filter="fade">
                                      <p:cBhvr>
                                        <p:cTn id="97" dur="500"/>
                                        <p:tgtEl>
                                          <p:spTgt spid="699"/>
                                        </p:tgtEl>
                                      </p:cBhvr>
                                    </p:animEffect>
                                  </p:childTnLst>
                                </p:cTn>
                              </p:par>
                              <p:par>
                                <p:cTn id="98" presetID="10" presetClass="entr" presetSubtype="0" fill="hold" nodeType="withEffect">
                                  <p:stCondLst>
                                    <p:cond delay="0"/>
                                  </p:stCondLst>
                                  <p:childTnLst>
                                    <p:set>
                                      <p:cBhvr>
                                        <p:cTn id="99" dur="1" fill="hold">
                                          <p:stCondLst>
                                            <p:cond delay="0"/>
                                          </p:stCondLst>
                                        </p:cTn>
                                        <p:tgtEl>
                                          <p:spTgt spid="697"/>
                                        </p:tgtEl>
                                        <p:attrNameLst>
                                          <p:attrName>style.visibility</p:attrName>
                                        </p:attrNameLst>
                                      </p:cBhvr>
                                      <p:to>
                                        <p:strVal val="visible"/>
                                      </p:to>
                                    </p:set>
                                    <p:animEffect transition="in" filter="fade">
                                      <p:cBhvr>
                                        <p:cTn id="100" dur="5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2"/>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Clark &amp; Wright (C&amp;W)  (5/6)</a:t>
            </a:r>
            <a:endParaRPr/>
          </a:p>
        </p:txBody>
      </p:sp>
      <p:sp>
        <p:nvSpPr>
          <p:cNvPr id="705" name="Google Shape;705;p42"/>
          <p:cNvSpPr txBox="1"/>
          <p:nvPr/>
        </p:nvSpPr>
        <p:spPr>
          <a:xfrm>
            <a:off x="560512" y="1582973"/>
            <a:ext cx="4536504" cy="18158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600">
                <a:solidFill>
                  <a:schemeClr val="dk1"/>
                </a:solidFill>
                <a:latin typeface="Times New Roman"/>
                <a:ea typeface="Times New Roman"/>
                <a:cs typeface="Times New Roman"/>
                <a:sym typeface="Times New Roman"/>
              </a:rPr>
              <a:t>5. Nel tentativo d’unire il nodo arancio con quello verde si va oltre la durata del tour, quindi il nodo verde torna ad essere un singolo petalo, se dopo il verde vi fossero più nodi i seguenti creerebbero un unico petalo. Così facendo i nodi che non si riescono ad agganciare escono dal tour corrente e formano un tour a sé per poter essere accoppati.</a:t>
            </a:r>
            <a:endParaRPr/>
          </a:p>
        </p:txBody>
      </p:sp>
      <p:pic>
        <p:nvPicPr>
          <p:cNvPr id="706" name="Google Shape;706;p4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707" name="Google Shape;707;p4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708" name="Google Shape;708;p42"/>
          <p:cNvSpPr txBox="1"/>
          <p:nvPr/>
        </p:nvSpPr>
        <p:spPr>
          <a:xfrm>
            <a:off x="5810920" y="1645818"/>
            <a:ext cx="3406435"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6. Dopo aver unito tutti i possibili petali si calcola il gradimento di ognuno e si restituisca la sequenza di attrazioni con gradimento maggiore. Nell’esempio: H, Rosso1, Rosso2, Arancione ,H.</a:t>
            </a:r>
            <a:endParaRPr/>
          </a:p>
        </p:txBody>
      </p:sp>
      <p:sp>
        <p:nvSpPr>
          <p:cNvPr id="709" name="Google Shape;709;p42"/>
          <p:cNvSpPr/>
          <p:nvPr/>
        </p:nvSpPr>
        <p:spPr>
          <a:xfrm>
            <a:off x="2193059" y="3698898"/>
            <a:ext cx="198274" cy="216024"/>
          </a:xfrm>
          <a:prstGeom prst="ellipse">
            <a:avLst/>
          </a:prstGeom>
          <a:solidFill>
            <a:srgbClr val="95373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10" name="Google Shape;710;p42"/>
          <p:cNvSpPr/>
          <p:nvPr/>
        </p:nvSpPr>
        <p:spPr>
          <a:xfrm>
            <a:off x="3384475" y="3939732"/>
            <a:ext cx="198274" cy="216024"/>
          </a:xfrm>
          <a:prstGeom prst="ellipse">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11" name="Google Shape;711;p42"/>
          <p:cNvSpPr/>
          <p:nvPr/>
        </p:nvSpPr>
        <p:spPr>
          <a:xfrm>
            <a:off x="3751609" y="4990017"/>
            <a:ext cx="198274" cy="216024"/>
          </a:xfrm>
          <a:prstGeom prst="ellipse">
            <a:avLst/>
          </a:prstGeom>
          <a:solidFill>
            <a:srgbClr val="FFC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12" name="Google Shape;712;p42"/>
          <p:cNvSpPr/>
          <p:nvPr/>
        </p:nvSpPr>
        <p:spPr>
          <a:xfrm>
            <a:off x="3015185" y="5754469"/>
            <a:ext cx="198274" cy="216024"/>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13" name="Google Shape;713;p42"/>
          <p:cNvSpPr/>
          <p:nvPr/>
        </p:nvSpPr>
        <p:spPr>
          <a:xfrm>
            <a:off x="2292196" y="5910596"/>
            <a:ext cx="198274" cy="216024"/>
          </a:xfrm>
          <a:prstGeom prst="ellipse">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14" name="Google Shape;714;p42"/>
          <p:cNvSpPr/>
          <p:nvPr/>
        </p:nvSpPr>
        <p:spPr>
          <a:xfrm>
            <a:off x="1533559" y="5646457"/>
            <a:ext cx="198274" cy="216024"/>
          </a:xfrm>
          <a:prstGeom prst="ellipse">
            <a:avLst/>
          </a:prstGeom>
          <a:solidFill>
            <a:srgbClr val="0070C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15" name="Google Shape;715;p42"/>
          <p:cNvSpPr/>
          <p:nvPr/>
        </p:nvSpPr>
        <p:spPr>
          <a:xfrm>
            <a:off x="1335285" y="4988585"/>
            <a:ext cx="198274" cy="216024"/>
          </a:xfrm>
          <a:prstGeom prst="ellipse">
            <a:avLst/>
          </a:prstGeom>
          <a:solidFill>
            <a:srgbClr val="7030A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16" name="Google Shape;716;p42"/>
          <p:cNvSpPr/>
          <p:nvPr/>
        </p:nvSpPr>
        <p:spPr>
          <a:xfrm>
            <a:off x="1582939" y="4064447"/>
            <a:ext cx="198274" cy="216024"/>
          </a:xfrm>
          <a:prstGeom prst="ellipse">
            <a:avLst/>
          </a:prstGeom>
          <a:solidFill>
            <a:srgbClr val="E5B8B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17" name="Google Shape;717;p42"/>
          <p:cNvSpPr/>
          <p:nvPr/>
        </p:nvSpPr>
        <p:spPr>
          <a:xfrm>
            <a:off x="2533115" y="4731124"/>
            <a:ext cx="198274" cy="216024"/>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cxnSp>
        <p:nvCxnSpPr>
          <p:cNvPr id="718" name="Google Shape;718;p42"/>
          <p:cNvCxnSpPr>
            <a:stCxn id="709" idx="4"/>
            <a:endCxn id="717" idx="2"/>
          </p:cNvCxnSpPr>
          <p:nvPr/>
        </p:nvCxnSpPr>
        <p:spPr>
          <a:xfrm rot="-5400000" flipH="1">
            <a:off x="1950496" y="4256622"/>
            <a:ext cx="924300" cy="240900"/>
          </a:xfrm>
          <a:prstGeom prst="curvedConnector2">
            <a:avLst/>
          </a:prstGeom>
          <a:noFill/>
          <a:ln w="9525" cap="flat" cmpd="sng">
            <a:solidFill>
              <a:schemeClr val="dk1"/>
            </a:solidFill>
            <a:prstDash val="solid"/>
            <a:round/>
            <a:headEnd type="none" w="sm" len="sm"/>
            <a:tailEnd type="triangle" w="med" len="med"/>
          </a:ln>
        </p:spPr>
      </p:cxnSp>
      <p:cxnSp>
        <p:nvCxnSpPr>
          <p:cNvPr id="719" name="Google Shape;719;p42"/>
          <p:cNvCxnSpPr>
            <a:stCxn id="710" idx="4"/>
            <a:endCxn id="717" idx="6"/>
          </p:cNvCxnSpPr>
          <p:nvPr/>
        </p:nvCxnSpPr>
        <p:spPr>
          <a:xfrm rot="5400000">
            <a:off x="2765862" y="4121406"/>
            <a:ext cx="683400" cy="752100"/>
          </a:xfrm>
          <a:prstGeom prst="curvedConnector2">
            <a:avLst/>
          </a:prstGeom>
          <a:noFill/>
          <a:ln w="9525" cap="flat" cmpd="sng">
            <a:solidFill>
              <a:schemeClr val="dk1"/>
            </a:solidFill>
            <a:prstDash val="solid"/>
            <a:round/>
            <a:headEnd type="none" w="sm" len="sm"/>
            <a:tailEnd type="triangle" w="med" len="med"/>
          </a:ln>
        </p:spPr>
      </p:cxnSp>
      <p:cxnSp>
        <p:nvCxnSpPr>
          <p:cNvPr id="720" name="Google Shape;720;p42"/>
          <p:cNvCxnSpPr>
            <a:stCxn id="717" idx="6"/>
            <a:endCxn id="711" idx="1"/>
          </p:cNvCxnSpPr>
          <p:nvPr/>
        </p:nvCxnSpPr>
        <p:spPr>
          <a:xfrm>
            <a:off x="2731389" y="4839136"/>
            <a:ext cx="1049400" cy="182400"/>
          </a:xfrm>
          <a:prstGeom prst="curvedConnector2">
            <a:avLst/>
          </a:prstGeom>
          <a:noFill/>
          <a:ln w="9525" cap="flat" cmpd="sng">
            <a:solidFill>
              <a:schemeClr val="dk1"/>
            </a:solidFill>
            <a:prstDash val="solid"/>
            <a:round/>
            <a:headEnd type="none" w="sm" len="sm"/>
            <a:tailEnd type="triangle" w="med" len="med"/>
          </a:ln>
        </p:spPr>
      </p:cxnSp>
      <p:cxnSp>
        <p:nvCxnSpPr>
          <p:cNvPr id="721" name="Google Shape;721;p42"/>
          <p:cNvCxnSpPr>
            <a:stCxn id="712" idx="1"/>
            <a:endCxn id="717" idx="4"/>
          </p:cNvCxnSpPr>
          <p:nvPr/>
        </p:nvCxnSpPr>
        <p:spPr>
          <a:xfrm rot="5400000" flipH="1">
            <a:off x="2418722" y="5160605"/>
            <a:ext cx="839100" cy="411900"/>
          </a:xfrm>
          <a:prstGeom prst="curvedConnector3">
            <a:avLst>
              <a:gd name="adj1" fmla="val 37278"/>
            </a:avLst>
          </a:prstGeom>
          <a:noFill/>
          <a:ln w="9525" cap="flat" cmpd="sng">
            <a:solidFill>
              <a:schemeClr val="dk1"/>
            </a:solidFill>
            <a:prstDash val="solid"/>
            <a:round/>
            <a:headEnd type="none" w="sm" len="sm"/>
            <a:tailEnd type="triangle" w="med" len="med"/>
          </a:ln>
        </p:spPr>
      </p:cxnSp>
      <p:cxnSp>
        <p:nvCxnSpPr>
          <p:cNvPr id="722" name="Google Shape;722;p42"/>
          <p:cNvCxnSpPr>
            <a:stCxn id="709" idx="0"/>
            <a:endCxn id="710" idx="7"/>
          </p:cNvCxnSpPr>
          <p:nvPr/>
        </p:nvCxnSpPr>
        <p:spPr>
          <a:xfrm rot="-5400000" flipH="1">
            <a:off x="2786746" y="3204348"/>
            <a:ext cx="272400" cy="1261500"/>
          </a:xfrm>
          <a:prstGeom prst="curvedConnector3">
            <a:avLst>
              <a:gd name="adj1" fmla="val -83921"/>
            </a:avLst>
          </a:prstGeom>
          <a:noFill/>
          <a:ln w="9525" cap="flat" cmpd="sng">
            <a:solidFill>
              <a:schemeClr val="dk1"/>
            </a:solidFill>
            <a:prstDash val="solid"/>
            <a:round/>
            <a:headEnd type="none" w="sm" len="sm"/>
            <a:tailEnd type="triangle" w="med" len="med"/>
          </a:ln>
        </p:spPr>
      </p:cxnSp>
      <p:cxnSp>
        <p:nvCxnSpPr>
          <p:cNvPr id="723" name="Google Shape;723;p42"/>
          <p:cNvCxnSpPr>
            <a:stCxn id="711" idx="6"/>
            <a:endCxn id="712" idx="4"/>
          </p:cNvCxnSpPr>
          <p:nvPr/>
        </p:nvCxnSpPr>
        <p:spPr>
          <a:xfrm flipH="1">
            <a:off x="3114383" y="5098029"/>
            <a:ext cx="835500" cy="872400"/>
          </a:xfrm>
          <a:prstGeom prst="curvedConnector4">
            <a:avLst>
              <a:gd name="adj1" fmla="val -27361"/>
              <a:gd name="adj2" fmla="val 126211"/>
            </a:avLst>
          </a:prstGeom>
          <a:noFill/>
          <a:ln w="9525" cap="flat" cmpd="sng">
            <a:solidFill>
              <a:schemeClr val="dk1"/>
            </a:solidFill>
            <a:prstDash val="solid"/>
            <a:round/>
            <a:headEnd type="none" w="sm" len="sm"/>
            <a:tailEnd type="triangle" w="med" len="med"/>
          </a:ln>
        </p:spPr>
      </p:cxnSp>
      <p:cxnSp>
        <p:nvCxnSpPr>
          <p:cNvPr id="724" name="Google Shape;724;p42"/>
          <p:cNvCxnSpPr>
            <a:stCxn id="715" idx="2"/>
            <a:endCxn id="716" idx="2"/>
          </p:cNvCxnSpPr>
          <p:nvPr/>
        </p:nvCxnSpPr>
        <p:spPr>
          <a:xfrm rot="10800000" flipH="1">
            <a:off x="1335285" y="4172597"/>
            <a:ext cx="247800" cy="924000"/>
          </a:xfrm>
          <a:prstGeom prst="curvedConnector3">
            <a:avLst>
              <a:gd name="adj1" fmla="val -193729"/>
            </a:avLst>
          </a:prstGeom>
          <a:noFill/>
          <a:ln w="9525" cap="flat" cmpd="sng">
            <a:solidFill>
              <a:schemeClr val="dk1"/>
            </a:solidFill>
            <a:prstDash val="solid"/>
            <a:round/>
            <a:headEnd type="none" w="sm" len="sm"/>
            <a:tailEnd type="triangle" w="med" len="med"/>
          </a:ln>
        </p:spPr>
      </p:cxnSp>
      <p:cxnSp>
        <p:nvCxnSpPr>
          <p:cNvPr id="725" name="Google Shape;725;p42"/>
          <p:cNvCxnSpPr>
            <a:stCxn id="713" idx="4"/>
            <a:endCxn id="714" idx="2"/>
          </p:cNvCxnSpPr>
          <p:nvPr/>
        </p:nvCxnSpPr>
        <p:spPr>
          <a:xfrm rot="5400000" flipH="1">
            <a:off x="1776333" y="5511620"/>
            <a:ext cx="372300" cy="857700"/>
          </a:xfrm>
          <a:prstGeom prst="curvedConnector4">
            <a:avLst>
              <a:gd name="adj1" fmla="val -61403"/>
              <a:gd name="adj2" fmla="val 126661"/>
            </a:avLst>
          </a:prstGeom>
          <a:noFill/>
          <a:ln w="9525" cap="flat" cmpd="sng">
            <a:solidFill>
              <a:schemeClr val="dk1"/>
            </a:solidFill>
            <a:prstDash val="solid"/>
            <a:round/>
            <a:headEnd type="none" w="sm" len="sm"/>
            <a:tailEnd type="triangle" w="med" len="med"/>
          </a:ln>
        </p:spPr>
      </p:cxnSp>
      <p:cxnSp>
        <p:nvCxnSpPr>
          <p:cNvPr id="726" name="Google Shape;726;p42"/>
          <p:cNvCxnSpPr>
            <a:stCxn id="710" idx="6"/>
            <a:endCxn id="711" idx="6"/>
          </p:cNvCxnSpPr>
          <p:nvPr/>
        </p:nvCxnSpPr>
        <p:spPr>
          <a:xfrm>
            <a:off x="3582749" y="4047744"/>
            <a:ext cx="367200" cy="1050300"/>
          </a:xfrm>
          <a:prstGeom prst="curvedConnector3">
            <a:avLst>
              <a:gd name="adj1" fmla="val 162237"/>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727" name="Google Shape;727;p42"/>
          <p:cNvCxnSpPr>
            <a:stCxn id="712" idx="3"/>
            <a:endCxn id="709" idx="2"/>
          </p:cNvCxnSpPr>
          <p:nvPr/>
        </p:nvCxnSpPr>
        <p:spPr>
          <a:xfrm rot="5400000" flipH="1">
            <a:off x="1552772" y="4447407"/>
            <a:ext cx="2131800" cy="851100"/>
          </a:xfrm>
          <a:prstGeom prst="curvedConnector4">
            <a:avLst>
              <a:gd name="adj1" fmla="val -23708"/>
              <a:gd name="adj2" fmla="val 299700"/>
            </a:avLst>
          </a:prstGeom>
          <a:noFill/>
          <a:ln w="25400" cap="flat" cmpd="sng">
            <a:solidFill>
              <a:schemeClr val="accent5"/>
            </a:solidFill>
            <a:prstDash val="solid"/>
            <a:round/>
            <a:headEnd type="none" w="sm" len="sm"/>
            <a:tailEnd type="triangle" w="med" len="med"/>
          </a:ln>
          <a:effectLst>
            <a:outerShdw blurRad="40000" dist="20000" dir="5400000" rotWithShape="0">
              <a:srgbClr val="000000">
                <a:alpha val="37647"/>
              </a:srgbClr>
            </a:outerShdw>
          </a:effectLst>
        </p:spPr>
      </p:cxnSp>
      <p:sp>
        <p:nvSpPr>
          <p:cNvPr id="728" name="Google Shape;728;p42"/>
          <p:cNvSpPr/>
          <p:nvPr/>
        </p:nvSpPr>
        <p:spPr>
          <a:xfrm>
            <a:off x="4329484" y="4067660"/>
            <a:ext cx="351378"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2800" b="1" cap="none">
                <a:solidFill>
                  <a:srgbClr val="E5B8B7"/>
                </a:solidFill>
                <a:latin typeface="Calibri"/>
                <a:ea typeface="Calibri"/>
                <a:cs typeface="Calibri"/>
                <a:sym typeface="Calibri"/>
              </a:rPr>
              <a:t>?</a:t>
            </a:r>
            <a:endParaRPr/>
          </a:p>
        </p:txBody>
      </p:sp>
      <p:sp>
        <p:nvSpPr>
          <p:cNvPr id="729" name="Google Shape;729;p42"/>
          <p:cNvSpPr/>
          <p:nvPr/>
        </p:nvSpPr>
        <p:spPr>
          <a:xfrm>
            <a:off x="7061216" y="3657461"/>
            <a:ext cx="198274" cy="216024"/>
          </a:xfrm>
          <a:prstGeom prst="ellipse">
            <a:avLst/>
          </a:prstGeom>
          <a:solidFill>
            <a:srgbClr val="953734"/>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30" name="Google Shape;730;p42"/>
          <p:cNvSpPr/>
          <p:nvPr/>
        </p:nvSpPr>
        <p:spPr>
          <a:xfrm>
            <a:off x="8252632" y="3898295"/>
            <a:ext cx="198274" cy="216024"/>
          </a:xfrm>
          <a:prstGeom prst="ellipse">
            <a:avLst/>
          </a:prstGeom>
          <a:solidFill>
            <a:srgbClr val="FF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31" name="Google Shape;731;p42"/>
          <p:cNvSpPr/>
          <p:nvPr/>
        </p:nvSpPr>
        <p:spPr>
          <a:xfrm>
            <a:off x="8619766" y="4948580"/>
            <a:ext cx="198274" cy="216024"/>
          </a:xfrm>
          <a:prstGeom prst="ellipse">
            <a:avLst/>
          </a:prstGeom>
          <a:solidFill>
            <a:srgbClr val="FFC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32" name="Google Shape;732;p42"/>
          <p:cNvSpPr/>
          <p:nvPr/>
        </p:nvSpPr>
        <p:spPr>
          <a:xfrm>
            <a:off x="8054358" y="5784715"/>
            <a:ext cx="198274" cy="216024"/>
          </a:xfrm>
          <a:prstGeom prst="ellipse">
            <a:avLst/>
          </a:prstGeom>
          <a:solidFill>
            <a:srgbClr val="00B05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33" name="Google Shape;733;p42"/>
          <p:cNvSpPr/>
          <p:nvPr/>
        </p:nvSpPr>
        <p:spPr>
          <a:xfrm>
            <a:off x="7160353" y="5869159"/>
            <a:ext cx="198274" cy="216024"/>
          </a:xfrm>
          <a:prstGeom prst="ellipse">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34" name="Google Shape;734;p42"/>
          <p:cNvSpPr/>
          <p:nvPr/>
        </p:nvSpPr>
        <p:spPr>
          <a:xfrm>
            <a:off x="6401716" y="5605020"/>
            <a:ext cx="198274" cy="216024"/>
          </a:xfrm>
          <a:prstGeom prst="ellipse">
            <a:avLst/>
          </a:prstGeom>
          <a:solidFill>
            <a:srgbClr val="0070C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35" name="Google Shape;735;p42"/>
          <p:cNvSpPr/>
          <p:nvPr/>
        </p:nvSpPr>
        <p:spPr>
          <a:xfrm>
            <a:off x="6203442" y="4947148"/>
            <a:ext cx="198274" cy="216024"/>
          </a:xfrm>
          <a:prstGeom prst="ellipse">
            <a:avLst/>
          </a:prstGeom>
          <a:solidFill>
            <a:srgbClr val="7030A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36" name="Google Shape;736;p42"/>
          <p:cNvSpPr/>
          <p:nvPr/>
        </p:nvSpPr>
        <p:spPr>
          <a:xfrm>
            <a:off x="6451096" y="4023010"/>
            <a:ext cx="198274" cy="216024"/>
          </a:xfrm>
          <a:prstGeom prst="ellipse">
            <a:avLst/>
          </a:prstGeom>
          <a:solidFill>
            <a:srgbClr val="E5B8B7"/>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sp>
        <p:nvSpPr>
          <p:cNvPr id="737" name="Google Shape;737;p42"/>
          <p:cNvSpPr/>
          <p:nvPr/>
        </p:nvSpPr>
        <p:spPr>
          <a:xfrm>
            <a:off x="7401272" y="4689687"/>
            <a:ext cx="198274" cy="216024"/>
          </a:xfrm>
          <a:prstGeom prst="ellipse">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aseline="-25000">
              <a:solidFill>
                <a:schemeClr val="lt1"/>
              </a:solidFill>
              <a:latin typeface="Calibri"/>
              <a:ea typeface="Calibri"/>
              <a:cs typeface="Calibri"/>
              <a:sym typeface="Calibri"/>
            </a:endParaRPr>
          </a:p>
        </p:txBody>
      </p:sp>
      <p:cxnSp>
        <p:nvCxnSpPr>
          <p:cNvPr id="738" name="Google Shape;738;p42"/>
          <p:cNvCxnSpPr>
            <a:stCxn id="729" idx="4"/>
            <a:endCxn id="737" idx="2"/>
          </p:cNvCxnSpPr>
          <p:nvPr/>
        </p:nvCxnSpPr>
        <p:spPr>
          <a:xfrm rot="-5400000" flipH="1">
            <a:off x="6818653" y="4215185"/>
            <a:ext cx="924300" cy="240900"/>
          </a:xfrm>
          <a:prstGeom prst="curvedConnector2">
            <a:avLst/>
          </a:prstGeom>
          <a:noFill/>
          <a:ln w="9525" cap="flat" cmpd="sng">
            <a:solidFill>
              <a:schemeClr val="dk1"/>
            </a:solidFill>
            <a:prstDash val="solid"/>
            <a:round/>
            <a:headEnd type="none" w="sm" len="sm"/>
            <a:tailEnd type="triangle" w="med" len="med"/>
          </a:ln>
        </p:spPr>
      </p:cxnSp>
      <p:cxnSp>
        <p:nvCxnSpPr>
          <p:cNvPr id="739" name="Google Shape;739;p42"/>
          <p:cNvCxnSpPr>
            <a:stCxn id="729" idx="0"/>
            <a:endCxn id="730" idx="7"/>
          </p:cNvCxnSpPr>
          <p:nvPr/>
        </p:nvCxnSpPr>
        <p:spPr>
          <a:xfrm rot="-5400000" flipH="1">
            <a:off x="7654903" y="3162911"/>
            <a:ext cx="272400" cy="1261500"/>
          </a:xfrm>
          <a:prstGeom prst="curvedConnector3">
            <a:avLst>
              <a:gd name="adj1" fmla="val -83921"/>
            </a:avLst>
          </a:prstGeom>
          <a:noFill/>
          <a:ln w="9525" cap="flat" cmpd="sng">
            <a:solidFill>
              <a:schemeClr val="dk1"/>
            </a:solidFill>
            <a:prstDash val="solid"/>
            <a:round/>
            <a:headEnd type="none" w="sm" len="sm"/>
            <a:tailEnd type="triangle" w="med" len="med"/>
          </a:ln>
        </p:spPr>
      </p:cxnSp>
      <p:cxnSp>
        <p:nvCxnSpPr>
          <p:cNvPr id="740" name="Google Shape;740;p42"/>
          <p:cNvCxnSpPr>
            <a:stCxn id="735" idx="2"/>
            <a:endCxn id="736" idx="2"/>
          </p:cNvCxnSpPr>
          <p:nvPr/>
        </p:nvCxnSpPr>
        <p:spPr>
          <a:xfrm rot="10800000" flipH="1">
            <a:off x="6203442" y="4131160"/>
            <a:ext cx="247800" cy="924000"/>
          </a:xfrm>
          <a:prstGeom prst="curvedConnector3">
            <a:avLst>
              <a:gd name="adj1" fmla="val -193729"/>
            </a:avLst>
          </a:prstGeom>
          <a:noFill/>
          <a:ln w="9525" cap="flat" cmpd="sng">
            <a:solidFill>
              <a:schemeClr val="dk1"/>
            </a:solidFill>
            <a:prstDash val="solid"/>
            <a:round/>
            <a:headEnd type="none" w="sm" len="sm"/>
            <a:tailEnd type="triangle" w="med" len="med"/>
          </a:ln>
        </p:spPr>
      </p:cxnSp>
      <p:cxnSp>
        <p:nvCxnSpPr>
          <p:cNvPr id="741" name="Google Shape;741;p42"/>
          <p:cNvCxnSpPr>
            <a:stCxn id="733" idx="4"/>
            <a:endCxn id="734" idx="2"/>
          </p:cNvCxnSpPr>
          <p:nvPr/>
        </p:nvCxnSpPr>
        <p:spPr>
          <a:xfrm rot="5400000" flipH="1">
            <a:off x="6644490" y="5470183"/>
            <a:ext cx="372300" cy="857700"/>
          </a:xfrm>
          <a:prstGeom prst="curvedConnector4">
            <a:avLst>
              <a:gd name="adj1" fmla="val -61403"/>
              <a:gd name="adj2" fmla="val 126661"/>
            </a:avLst>
          </a:prstGeom>
          <a:noFill/>
          <a:ln w="9525" cap="flat" cmpd="sng">
            <a:solidFill>
              <a:schemeClr val="dk1"/>
            </a:solidFill>
            <a:prstDash val="solid"/>
            <a:round/>
            <a:headEnd type="none" w="sm" len="sm"/>
            <a:tailEnd type="triangle" w="med" len="med"/>
          </a:ln>
        </p:spPr>
      </p:cxnSp>
      <p:cxnSp>
        <p:nvCxnSpPr>
          <p:cNvPr id="742" name="Google Shape;742;p42"/>
          <p:cNvCxnSpPr>
            <a:stCxn id="730" idx="6"/>
            <a:endCxn id="731" idx="6"/>
          </p:cNvCxnSpPr>
          <p:nvPr/>
        </p:nvCxnSpPr>
        <p:spPr>
          <a:xfrm>
            <a:off x="8450906" y="4006307"/>
            <a:ext cx="367200" cy="1050300"/>
          </a:xfrm>
          <a:prstGeom prst="curvedConnector3">
            <a:avLst>
              <a:gd name="adj1" fmla="val 106208"/>
            </a:avLst>
          </a:prstGeom>
          <a:noFill/>
          <a:ln w="9525" cap="flat" cmpd="sng">
            <a:solidFill>
              <a:schemeClr val="dk1"/>
            </a:solidFill>
            <a:prstDash val="solid"/>
            <a:round/>
            <a:headEnd type="none" w="sm" len="sm"/>
            <a:tailEnd type="triangle" w="med" len="med"/>
          </a:ln>
        </p:spPr>
      </p:cxnSp>
      <p:cxnSp>
        <p:nvCxnSpPr>
          <p:cNvPr id="743" name="Google Shape;743;p42"/>
          <p:cNvCxnSpPr/>
          <p:nvPr/>
        </p:nvCxnSpPr>
        <p:spPr>
          <a:xfrm rot="10800000" flipH="1">
            <a:off x="3278553" y="4757711"/>
            <a:ext cx="141782" cy="232726"/>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cxnSp>
        <p:nvCxnSpPr>
          <p:cNvPr id="744" name="Google Shape;744;p42"/>
          <p:cNvCxnSpPr/>
          <p:nvPr/>
        </p:nvCxnSpPr>
        <p:spPr>
          <a:xfrm rot="10800000">
            <a:off x="3273345" y="4417850"/>
            <a:ext cx="148291" cy="16692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47"/>
              </a:srgbClr>
            </a:outerShdw>
          </a:effectLst>
        </p:spPr>
      </p:cxnSp>
      <p:sp>
        <p:nvSpPr>
          <p:cNvPr id="745" name="Google Shape;745;p42"/>
          <p:cNvSpPr/>
          <p:nvPr/>
        </p:nvSpPr>
        <p:spPr>
          <a:xfrm>
            <a:off x="2991541" y="5671823"/>
            <a:ext cx="269222" cy="394671"/>
          </a:xfrm>
          <a:prstGeom prst="lightningBolt">
            <a:avLst/>
          </a:prstGeom>
          <a:solidFill>
            <a:srgbClr val="FFFF00"/>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46" name="Google Shape;746;p42"/>
          <p:cNvCxnSpPr>
            <a:stCxn id="731" idx="2"/>
            <a:endCxn id="737" idx="5"/>
          </p:cNvCxnSpPr>
          <p:nvPr/>
        </p:nvCxnSpPr>
        <p:spPr>
          <a:xfrm rot="10800000">
            <a:off x="7570366" y="4874192"/>
            <a:ext cx="1049400" cy="182400"/>
          </a:xfrm>
          <a:prstGeom prst="curvedConnector2">
            <a:avLst/>
          </a:prstGeom>
          <a:noFill/>
          <a:ln w="9525" cap="flat" cmpd="sng">
            <a:solidFill>
              <a:schemeClr val="dk1"/>
            </a:solidFill>
            <a:prstDash val="solid"/>
            <a:round/>
            <a:headEnd type="none" w="sm" len="sm"/>
            <a:tailEnd type="triangle" w="med" len="med"/>
          </a:ln>
        </p:spPr>
      </p:cxnSp>
      <p:cxnSp>
        <p:nvCxnSpPr>
          <p:cNvPr id="747" name="Google Shape;747;p42"/>
          <p:cNvCxnSpPr>
            <a:stCxn id="716" idx="6"/>
            <a:endCxn id="717" idx="2"/>
          </p:cNvCxnSpPr>
          <p:nvPr/>
        </p:nvCxnSpPr>
        <p:spPr>
          <a:xfrm>
            <a:off x="1781213" y="4172459"/>
            <a:ext cx="751800" cy="6666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748" name="Google Shape;748;p42"/>
          <p:cNvCxnSpPr>
            <a:stCxn id="717" idx="4"/>
            <a:endCxn id="713" idx="0"/>
          </p:cNvCxnSpPr>
          <p:nvPr/>
        </p:nvCxnSpPr>
        <p:spPr>
          <a:xfrm rot="5400000">
            <a:off x="2030152" y="5308348"/>
            <a:ext cx="963300" cy="2409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749" name="Google Shape;749;p42"/>
          <p:cNvCxnSpPr>
            <a:stCxn id="714" idx="1"/>
            <a:endCxn id="717" idx="3"/>
          </p:cNvCxnSpPr>
          <p:nvPr/>
        </p:nvCxnSpPr>
        <p:spPr>
          <a:xfrm rot="-5400000">
            <a:off x="1681096" y="4796993"/>
            <a:ext cx="762600" cy="9996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750" name="Google Shape;750;p42"/>
          <p:cNvCxnSpPr>
            <a:stCxn id="737" idx="5"/>
            <a:endCxn id="732" idx="7"/>
          </p:cNvCxnSpPr>
          <p:nvPr/>
        </p:nvCxnSpPr>
        <p:spPr>
          <a:xfrm rot="-5400000" flipH="1">
            <a:off x="7425909" y="5018675"/>
            <a:ext cx="942300" cy="6531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751" name="Google Shape;751;p42"/>
          <p:cNvCxnSpPr>
            <a:stCxn id="732" idx="2"/>
            <a:endCxn id="737" idx="4"/>
          </p:cNvCxnSpPr>
          <p:nvPr/>
        </p:nvCxnSpPr>
        <p:spPr>
          <a:xfrm rot="10800000">
            <a:off x="7500558" y="4905727"/>
            <a:ext cx="553800" cy="987000"/>
          </a:xfrm>
          <a:prstGeom prst="curvedConnector2">
            <a:avLst/>
          </a:prstGeom>
          <a:noFill/>
          <a:ln w="9525" cap="flat" cmpd="sng">
            <a:solidFill>
              <a:schemeClr val="dk1"/>
            </a:solidFill>
            <a:prstDash val="solid"/>
            <a:round/>
            <a:headEnd type="none" w="sm" len="sm"/>
            <a:tailEnd type="triangle" w="med" len="med"/>
          </a:ln>
        </p:spPr>
      </p:cxnSp>
      <p:cxnSp>
        <p:nvCxnSpPr>
          <p:cNvPr id="752" name="Google Shape;752;p42"/>
          <p:cNvCxnSpPr>
            <a:stCxn id="737" idx="2"/>
            <a:endCxn id="735" idx="6"/>
          </p:cNvCxnSpPr>
          <p:nvPr/>
        </p:nvCxnSpPr>
        <p:spPr>
          <a:xfrm flipH="1">
            <a:off x="6401672" y="4797699"/>
            <a:ext cx="999600" cy="2574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753" name="Google Shape;753;p42"/>
          <p:cNvCxnSpPr>
            <a:stCxn id="736" idx="6"/>
            <a:endCxn id="737" idx="2"/>
          </p:cNvCxnSpPr>
          <p:nvPr/>
        </p:nvCxnSpPr>
        <p:spPr>
          <a:xfrm>
            <a:off x="6649370" y="4131022"/>
            <a:ext cx="751800" cy="6666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754" name="Google Shape;754;p42"/>
          <p:cNvCxnSpPr>
            <a:stCxn id="737" idx="3"/>
            <a:endCxn id="733" idx="0"/>
          </p:cNvCxnSpPr>
          <p:nvPr/>
        </p:nvCxnSpPr>
        <p:spPr>
          <a:xfrm rot="5400000">
            <a:off x="6847409" y="5286275"/>
            <a:ext cx="995100" cy="1707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755" name="Google Shape;755;p42"/>
          <p:cNvCxnSpPr>
            <a:stCxn id="734" idx="7"/>
            <a:endCxn id="737" idx="3"/>
          </p:cNvCxnSpPr>
          <p:nvPr/>
        </p:nvCxnSpPr>
        <p:spPr>
          <a:xfrm rot="-5400000">
            <a:off x="6619403" y="4825606"/>
            <a:ext cx="762600" cy="859500"/>
          </a:xfrm>
          <a:prstGeom prst="curvedConnector3">
            <a:avLst>
              <a:gd name="adj1" fmla="val 50000"/>
            </a:avLst>
          </a:prstGeom>
          <a:noFill/>
          <a:ln w="9525" cap="flat" cmpd="sng">
            <a:solidFill>
              <a:schemeClr val="dk1"/>
            </a:solidFill>
            <a:prstDash val="solid"/>
            <a:round/>
            <a:headEnd type="none" w="sm" len="sm"/>
            <a:tailEnd type="triangle" w="med" len="med"/>
          </a:ln>
        </p:spPr>
      </p:cxnSp>
      <p:cxnSp>
        <p:nvCxnSpPr>
          <p:cNvPr id="756" name="Google Shape;756;p42"/>
          <p:cNvCxnSpPr>
            <a:stCxn id="717" idx="2"/>
            <a:endCxn id="715" idx="6"/>
          </p:cNvCxnSpPr>
          <p:nvPr/>
        </p:nvCxnSpPr>
        <p:spPr>
          <a:xfrm flipH="1">
            <a:off x="1533515" y="4839136"/>
            <a:ext cx="999600" cy="257400"/>
          </a:xfrm>
          <a:prstGeom prst="curvedConnector3">
            <a:avLst>
              <a:gd name="adj1" fmla="val 50000"/>
            </a:avLst>
          </a:prstGeom>
          <a:noFill/>
          <a:ln w="9525" cap="flat" cmpd="sng">
            <a:solidFill>
              <a:schemeClr val="dk1"/>
            </a:solidFill>
            <a:prstDash val="solid"/>
            <a:round/>
            <a:headEnd type="none" w="sm" len="sm"/>
            <a:tailEnd type="triangle" w="med" len="med"/>
          </a:ln>
        </p:spPr>
      </p:cxnSp>
      <p:sp>
        <p:nvSpPr>
          <p:cNvPr id="757" name="Google Shape;757;p4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9" name="Google Shape;759;p4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0" name="Google Shape;760;p42"/>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8"/>
                                        </p:tgtEl>
                                        <p:attrNameLst>
                                          <p:attrName>style.visibility</p:attrName>
                                        </p:attrNameLst>
                                      </p:cBhvr>
                                      <p:to>
                                        <p:strVal val="visible"/>
                                      </p:to>
                                    </p:set>
                                    <p:animEffect transition="in" filter="fade">
                                      <p:cBhvr>
                                        <p:cTn id="7" dur="500"/>
                                        <p:tgtEl>
                                          <p:spTgt spid="728"/>
                                        </p:tgtEl>
                                      </p:cBhvr>
                                    </p:animEffect>
                                  </p:childTnLst>
                                </p:cTn>
                              </p:par>
                              <p:par>
                                <p:cTn id="8" presetID="10" presetClass="entr" presetSubtype="0" fill="hold" nodeType="withEffect">
                                  <p:stCondLst>
                                    <p:cond delay="0"/>
                                  </p:stCondLst>
                                  <p:childTnLst>
                                    <p:set>
                                      <p:cBhvr>
                                        <p:cTn id="9" dur="1" fill="hold">
                                          <p:stCondLst>
                                            <p:cond delay="0"/>
                                          </p:stCondLst>
                                        </p:cTn>
                                        <p:tgtEl>
                                          <p:spTgt spid="743"/>
                                        </p:tgtEl>
                                        <p:attrNameLst>
                                          <p:attrName>style.visibility</p:attrName>
                                        </p:attrNameLst>
                                      </p:cBhvr>
                                      <p:to>
                                        <p:strVal val="visible"/>
                                      </p:to>
                                    </p:set>
                                    <p:animEffect transition="in" filter="fade">
                                      <p:cBhvr>
                                        <p:cTn id="10" dur="500"/>
                                        <p:tgtEl>
                                          <p:spTgt spid="743"/>
                                        </p:tgtEl>
                                      </p:cBhvr>
                                    </p:animEffect>
                                  </p:childTnLst>
                                </p:cTn>
                              </p:par>
                              <p:par>
                                <p:cTn id="11" presetID="10" presetClass="entr" presetSubtype="0" fill="hold" nodeType="withEffect">
                                  <p:stCondLst>
                                    <p:cond delay="0"/>
                                  </p:stCondLst>
                                  <p:childTnLst>
                                    <p:set>
                                      <p:cBhvr>
                                        <p:cTn id="12" dur="1" fill="hold">
                                          <p:stCondLst>
                                            <p:cond delay="0"/>
                                          </p:stCondLst>
                                        </p:cTn>
                                        <p:tgtEl>
                                          <p:spTgt spid="744"/>
                                        </p:tgtEl>
                                        <p:attrNameLst>
                                          <p:attrName>style.visibility</p:attrName>
                                        </p:attrNameLst>
                                      </p:cBhvr>
                                      <p:to>
                                        <p:strVal val="visible"/>
                                      </p:to>
                                    </p:set>
                                    <p:animEffect transition="in" filter="fade">
                                      <p:cBhvr>
                                        <p:cTn id="13" dur="500"/>
                                        <p:tgtEl>
                                          <p:spTgt spid="744"/>
                                        </p:tgtEl>
                                      </p:cBhvr>
                                    </p:animEffect>
                                  </p:childTnLst>
                                </p:cTn>
                              </p:par>
                              <p:par>
                                <p:cTn id="14" presetID="10" presetClass="entr" presetSubtype="0" fill="hold" nodeType="withEffect">
                                  <p:stCondLst>
                                    <p:cond delay="0"/>
                                  </p:stCondLst>
                                  <p:childTnLst>
                                    <p:set>
                                      <p:cBhvr>
                                        <p:cTn id="15" dur="1" fill="hold">
                                          <p:stCondLst>
                                            <p:cond delay="0"/>
                                          </p:stCondLst>
                                        </p:cTn>
                                        <p:tgtEl>
                                          <p:spTgt spid="727"/>
                                        </p:tgtEl>
                                        <p:attrNameLst>
                                          <p:attrName>style.visibility</p:attrName>
                                        </p:attrNameLst>
                                      </p:cBhvr>
                                      <p:to>
                                        <p:strVal val="visible"/>
                                      </p:to>
                                    </p:set>
                                    <p:animEffect transition="in" filter="fade">
                                      <p:cBhvr>
                                        <p:cTn id="16" dur="500"/>
                                        <p:tgtEl>
                                          <p:spTgt spid="727"/>
                                        </p:tgtEl>
                                      </p:cBhvr>
                                    </p:animEffect>
                                  </p:childTnLst>
                                </p:cTn>
                              </p:par>
                              <p:par>
                                <p:cTn id="17" presetID="10" presetClass="entr" presetSubtype="0" fill="hold" nodeType="withEffect">
                                  <p:stCondLst>
                                    <p:cond delay="0"/>
                                  </p:stCondLst>
                                  <p:childTnLst>
                                    <p:set>
                                      <p:cBhvr>
                                        <p:cTn id="18" dur="1" fill="hold">
                                          <p:stCondLst>
                                            <p:cond delay="0"/>
                                          </p:stCondLst>
                                        </p:cTn>
                                        <p:tgtEl>
                                          <p:spTgt spid="726"/>
                                        </p:tgtEl>
                                        <p:attrNameLst>
                                          <p:attrName>style.visibility</p:attrName>
                                        </p:attrNameLst>
                                      </p:cBhvr>
                                      <p:to>
                                        <p:strVal val="visible"/>
                                      </p:to>
                                    </p:set>
                                    <p:animEffect transition="in" filter="fade">
                                      <p:cBhvr>
                                        <p:cTn id="19" dur="500"/>
                                        <p:tgtEl>
                                          <p:spTgt spid="7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45"/>
                                        </p:tgtEl>
                                        <p:attrNameLst>
                                          <p:attrName>style.visibility</p:attrName>
                                        </p:attrNameLst>
                                      </p:cBhvr>
                                      <p:to>
                                        <p:strVal val="visible"/>
                                      </p:to>
                                    </p:set>
                                    <p:animEffect transition="in" filter="fade">
                                      <p:cBhvr>
                                        <p:cTn id="24" dur="500"/>
                                        <p:tgtEl>
                                          <p:spTgt spid="7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46"/>
                                        </p:tgtEl>
                                        <p:attrNameLst>
                                          <p:attrName>style.visibility</p:attrName>
                                        </p:attrNameLst>
                                      </p:cBhvr>
                                      <p:to>
                                        <p:strVal val="visible"/>
                                      </p:to>
                                    </p:set>
                                    <p:animEffect transition="in" filter="fade">
                                      <p:cBhvr>
                                        <p:cTn id="29" dur="500"/>
                                        <p:tgtEl>
                                          <p:spTgt spid="746"/>
                                        </p:tgtEl>
                                      </p:cBhvr>
                                    </p:animEffect>
                                  </p:childTnLst>
                                </p:cTn>
                              </p:par>
                              <p:par>
                                <p:cTn id="30" presetID="10" presetClass="entr" presetSubtype="0" fill="hold" nodeType="withEffect">
                                  <p:stCondLst>
                                    <p:cond delay="0"/>
                                  </p:stCondLst>
                                  <p:childTnLst>
                                    <p:set>
                                      <p:cBhvr>
                                        <p:cTn id="31" dur="1" fill="hold">
                                          <p:stCondLst>
                                            <p:cond delay="0"/>
                                          </p:stCondLst>
                                        </p:cTn>
                                        <p:tgtEl>
                                          <p:spTgt spid="750"/>
                                        </p:tgtEl>
                                        <p:attrNameLst>
                                          <p:attrName>style.visibility</p:attrName>
                                        </p:attrNameLst>
                                      </p:cBhvr>
                                      <p:to>
                                        <p:strVal val="visible"/>
                                      </p:to>
                                    </p:set>
                                    <p:animEffect transition="in" filter="fade">
                                      <p:cBhvr>
                                        <p:cTn id="32" dur="500"/>
                                        <p:tgtEl>
                                          <p:spTgt spid="750"/>
                                        </p:tgtEl>
                                      </p:cBhvr>
                                    </p:animEffect>
                                  </p:childTnLst>
                                </p:cTn>
                              </p:par>
                              <p:par>
                                <p:cTn id="33" presetID="10" presetClass="entr" presetSubtype="0" fill="hold" nodeType="withEffect">
                                  <p:stCondLst>
                                    <p:cond delay="0"/>
                                  </p:stCondLst>
                                  <p:childTnLst>
                                    <p:set>
                                      <p:cBhvr>
                                        <p:cTn id="34" dur="1" fill="hold">
                                          <p:stCondLst>
                                            <p:cond delay="0"/>
                                          </p:stCondLst>
                                        </p:cTn>
                                        <p:tgtEl>
                                          <p:spTgt spid="751"/>
                                        </p:tgtEl>
                                        <p:attrNameLst>
                                          <p:attrName>style.visibility</p:attrName>
                                        </p:attrNameLst>
                                      </p:cBhvr>
                                      <p:to>
                                        <p:strVal val="visible"/>
                                      </p:to>
                                    </p:set>
                                    <p:animEffect transition="in" filter="fade">
                                      <p:cBhvr>
                                        <p:cTn id="35" dur="5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3"/>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Clark &amp; Wright (C&amp;W)  (6/6)</a:t>
            </a:r>
            <a:endParaRPr/>
          </a:p>
        </p:txBody>
      </p:sp>
      <p:sp>
        <p:nvSpPr>
          <p:cNvPr id="766" name="Google Shape;766;p43"/>
          <p:cNvSpPr txBox="1"/>
          <p:nvPr/>
        </p:nvSpPr>
        <p:spPr>
          <a:xfrm>
            <a:off x="200472" y="1582973"/>
            <a:ext cx="9416021" cy="446276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457200" marR="0" lvl="1" indent="0" algn="l" rtl="0">
              <a:spcBef>
                <a:spcPts val="0"/>
              </a:spcBef>
              <a:spcAft>
                <a:spcPts val="0"/>
              </a:spcAft>
              <a:buNone/>
            </a:pPr>
            <a:r>
              <a:rPr lang="it-IT" sz="1800" b="1" i="0" u="none" strike="noStrike" cap="none">
                <a:solidFill>
                  <a:schemeClr val="dk1"/>
                </a:solidFill>
                <a:latin typeface="Arial"/>
                <a:ea typeface="Arial"/>
                <a:cs typeface="Arial"/>
                <a:sym typeface="Arial"/>
              </a:rPr>
              <a:t>Pseudocode C&amp;W adattata:</a:t>
            </a:r>
            <a:endParaRPr/>
          </a:p>
          <a:p>
            <a:pPr marL="914400" marR="0" lvl="2" indent="0" algn="l" rtl="0">
              <a:spcBef>
                <a:spcPts val="0"/>
              </a:spcBef>
              <a:spcAft>
                <a:spcPts val="0"/>
              </a:spcAft>
              <a:buNone/>
            </a:pPr>
            <a:r>
              <a:rPr lang="it-IT" sz="1400" b="0" i="0" u="none" strike="noStrike" cap="none">
                <a:solidFill>
                  <a:schemeClr val="dk1"/>
                </a:solidFill>
                <a:latin typeface="Arial"/>
                <a:ea typeface="Arial"/>
                <a:cs typeface="Arial"/>
                <a:sym typeface="Arial"/>
              </a:rPr>
              <a:t>Creazione singoli petali: hotel, attrazione, hotel</a:t>
            </a:r>
            <a:endParaRPr/>
          </a:p>
          <a:p>
            <a:pPr marL="914400" marR="0" lvl="2" indent="0" algn="l" rtl="0">
              <a:spcBef>
                <a:spcPts val="0"/>
              </a:spcBef>
              <a:spcAft>
                <a:spcPts val="0"/>
              </a:spcAft>
              <a:buNone/>
            </a:pPr>
            <a:r>
              <a:rPr lang="it-IT" sz="1400" b="0" i="0" u="none" strike="noStrike" cap="none">
                <a:solidFill>
                  <a:schemeClr val="dk1"/>
                </a:solidFill>
                <a:latin typeface="Arial"/>
                <a:ea typeface="Arial"/>
                <a:cs typeface="Arial"/>
                <a:sym typeface="Arial"/>
              </a:rPr>
              <a:t>For Lp in L_petali:</a:t>
            </a:r>
            <a:endParaRPr/>
          </a:p>
          <a:p>
            <a:pPr marL="1371600" marR="0" lvl="3" indent="0" algn="l" rtl="0">
              <a:spcBef>
                <a:spcPts val="0"/>
              </a:spcBef>
              <a:spcAft>
                <a:spcPts val="0"/>
              </a:spcAft>
              <a:buNone/>
            </a:pPr>
            <a:r>
              <a:rPr lang="it-IT" sz="1400" b="0" i="0" u="none" strike="noStrike" cap="none">
                <a:solidFill>
                  <a:schemeClr val="dk1"/>
                </a:solidFill>
                <a:latin typeface="Arial"/>
                <a:ea typeface="Arial"/>
                <a:cs typeface="Arial"/>
                <a:sym typeface="Arial"/>
              </a:rPr>
              <a:t>For Lpp in L_petali:</a:t>
            </a:r>
            <a:endParaRPr/>
          </a:p>
          <a:p>
            <a:pPr marL="1371600" marR="0" lvl="3" indent="0" algn="l" rtl="0">
              <a:spcBef>
                <a:spcPts val="0"/>
              </a:spcBef>
              <a:spcAft>
                <a:spcPts val="0"/>
              </a:spcAft>
              <a:buNone/>
            </a:pPr>
            <a:r>
              <a:rPr lang="it-IT" sz="1400" b="0" i="0" u="none" strike="noStrike" cap="none">
                <a:solidFill>
                  <a:schemeClr val="dk1"/>
                </a:solidFill>
                <a:latin typeface="Arial"/>
                <a:ea typeface="Arial"/>
                <a:cs typeface="Arial"/>
                <a:sym typeface="Arial"/>
              </a:rPr>
              <a:t>if Lp != Lpp</a:t>
            </a:r>
            <a:endParaRPr sz="1400" b="0" i="0" u="none" strike="noStrike" cap="none">
              <a:solidFill>
                <a:schemeClr val="dk1"/>
              </a:solidFill>
              <a:latin typeface="Arial"/>
              <a:ea typeface="Arial"/>
              <a:cs typeface="Arial"/>
              <a:sym typeface="Arial"/>
            </a:endParaRPr>
          </a:p>
          <a:p>
            <a:pPr marL="1828800" marR="0" lvl="4" indent="0" algn="l" rtl="0">
              <a:spcBef>
                <a:spcPts val="0"/>
              </a:spcBef>
              <a:spcAft>
                <a:spcPts val="0"/>
              </a:spcAft>
              <a:buNone/>
            </a:pPr>
            <a:r>
              <a:rPr lang="it-IT" sz="1400" b="0" i="0" u="none" strike="noStrike" cap="none">
                <a:solidFill>
                  <a:schemeClr val="dk1"/>
                </a:solidFill>
                <a:latin typeface="Arial"/>
                <a:ea typeface="Arial"/>
                <a:cs typeface="Arial"/>
                <a:sym typeface="Arial"/>
              </a:rPr>
              <a:t>Se ultimo nodo del pirimo petalo Lp viene visitato prima del primo nodo del secondo petalo Lpp aggancio [Lp][Lpp]</a:t>
            </a:r>
            <a:endParaRPr/>
          </a:p>
          <a:p>
            <a:pPr marL="1828800" marR="0" lvl="4" indent="0" algn="l" rtl="0">
              <a:spcBef>
                <a:spcPts val="0"/>
              </a:spcBef>
              <a:spcAft>
                <a:spcPts val="0"/>
              </a:spcAft>
              <a:buNone/>
            </a:pPr>
            <a:r>
              <a:rPr lang="it-IT" sz="1400" b="0" i="0" u="none" strike="noStrike" cap="none">
                <a:solidFill>
                  <a:schemeClr val="dk1"/>
                </a:solidFill>
                <a:latin typeface="Arial"/>
                <a:ea typeface="Arial"/>
                <a:cs typeface="Arial"/>
                <a:sym typeface="Arial"/>
              </a:rPr>
              <a:t>verifica se ogni nodo di Lpp può essere inserito in in Lp per ammiss.</a:t>
            </a:r>
            <a:endParaRPr/>
          </a:p>
          <a:p>
            <a:pPr marL="1828800" marR="0" lvl="4" indent="0" algn="l" rtl="0">
              <a:spcBef>
                <a:spcPts val="0"/>
              </a:spcBef>
              <a:spcAft>
                <a:spcPts val="0"/>
              </a:spcAft>
              <a:buNone/>
            </a:pPr>
            <a:r>
              <a:rPr lang="it-IT" sz="1400" b="0" i="0" u="none" strike="noStrike" cap="none">
                <a:solidFill>
                  <a:schemeClr val="dk1"/>
                </a:solidFill>
                <a:latin typeface="Arial"/>
                <a:ea typeface="Arial"/>
                <a:cs typeface="Arial"/>
                <a:sym typeface="Arial"/>
              </a:rPr>
              <a:t>		se si viene aggiunto aggiustando i tempi</a:t>
            </a:r>
            <a:endParaRPr/>
          </a:p>
          <a:p>
            <a:pPr marL="1828800" marR="0" lvl="4" indent="0" algn="l" rtl="0">
              <a:spcBef>
                <a:spcPts val="0"/>
              </a:spcBef>
              <a:spcAft>
                <a:spcPts val="0"/>
              </a:spcAft>
              <a:buNone/>
            </a:pPr>
            <a:r>
              <a:rPr lang="it-IT" sz="1400" b="0" i="0" u="none" strike="noStrike" cap="none">
                <a:solidFill>
                  <a:schemeClr val="dk1"/>
                </a:solidFill>
                <a:latin typeface="Arial"/>
                <a:ea typeface="Arial"/>
                <a:cs typeface="Arial"/>
                <a:sym typeface="Arial"/>
              </a:rPr>
              <a:t>		se no diventa un singolo petalo per tornare in gioco</a:t>
            </a:r>
            <a:endParaRPr/>
          </a:p>
          <a:p>
            <a:pPr marL="1828800" marR="0" lvl="4" indent="0" algn="l" rtl="0">
              <a:spcBef>
                <a:spcPts val="0"/>
              </a:spcBef>
              <a:spcAft>
                <a:spcPts val="0"/>
              </a:spcAft>
              <a:buNone/>
            </a:pPr>
            <a:endParaRPr sz="1400" b="0" i="0" u="none" strike="noStrike" cap="none">
              <a:solidFill>
                <a:schemeClr val="dk1"/>
              </a:solidFill>
              <a:latin typeface="Arial"/>
              <a:ea typeface="Arial"/>
              <a:cs typeface="Arial"/>
              <a:sym typeface="Arial"/>
            </a:endParaRPr>
          </a:p>
          <a:p>
            <a:pPr marL="1828800" marR="0" lvl="4" indent="0" algn="l" rtl="0">
              <a:spcBef>
                <a:spcPts val="0"/>
              </a:spcBef>
              <a:spcAft>
                <a:spcPts val="0"/>
              </a:spcAft>
              <a:buNone/>
            </a:pPr>
            <a:r>
              <a:rPr lang="it-IT" sz="1400" b="0" i="0" u="none" strike="noStrike" cap="none">
                <a:solidFill>
                  <a:schemeClr val="dk1"/>
                </a:solidFill>
                <a:latin typeface="Arial"/>
                <a:ea typeface="Arial"/>
                <a:cs typeface="Arial"/>
                <a:sym typeface="Arial"/>
              </a:rPr>
              <a:t>Se ultimo nodo del secondo petalo Lpp viene visitato prima del primo nodo del primo petalo Lp aggancio [Lpp][Lp]</a:t>
            </a:r>
            <a:endParaRPr/>
          </a:p>
          <a:p>
            <a:pPr marL="1828800" marR="0" lvl="4" indent="0" algn="l" rtl="0">
              <a:spcBef>
                <a:spcPts val="0"/>
              </a:spcBef>
              <a:spcAft>
                <a:spcPts val="0"/>
              </a:spcAft>
              <a:buNone/>
            </a:pPr>
            <a:r>
              <a:rPr lang="it-IT" sz="1400" b="0" i="0" u="none" strike="noStrike" cap="none">
                <a:solidFill>
                  <a:schemeClr val="dk1"/>
                </a:solidFill>
                <a:latin typeface="Arial"/>
                <a:ea typeface="Arial"/>
                <a:cs typeface="Arial"/>
                <a:sym typeface="Arial"/>
              </a:rPr>
              <a:t>verifica se ogni nodo di Lp può essere inserito in Lpp</a:t>
            </a:r>
            <a:endParaRPr sz="1400" b="0" i="0" u="none" strike="noStrike" cap="none">
              <a:solidFill>
                <a:schemeClr val="dk1"/>
              </a:solidFill>
              <a:latin typeface="Arial"/>
              <a:ea typeface="Arial"/>
              <a:cs typeface="Arial"/>
              <a:sym typeface="Arial"/>
            </a:endParaRPr>
          </a:p>
          <a:p>
            <a:pPr marL="1828800" marR="0" lvl="4" indent="0" algn="l" rtl="0">
              <a:spcBef>
                <a:spcPts val="0"/>
              </a:spcBef>
              <a:spcAft>
                <a:spcPts val="0"/>
              </a:spcAft>
              <a:buNone/>
            </a:pPr>
            <a:r>
              <a:rPr lang="it-IT" sz="1400" b="0" i="0" u="none" strike="noStrike" cap="none">
                <a:solidFill>
                  <a:schemeClr val="dk1"/>
                </a:solidFill>
                <a:latin typeface="Arial"/>
                <a:ea typeface="Arial"/>
                <a:cs typeface="Arial"/>
                <a:sym typeface="Arial"/>
              </a:rPr>
              <a:t>		se si viene aggiunto aggiustando i tempi</a:t>
            </a:r>
            <a:endParaRPr/>
          </a:p>
          <a:p>
            <a:pPr marL="1828800" marR="0" lvl="4" indent="0" algn="l" rtl="0">
              <a:spcBef>
                <a:spcPts val="0"/>
              </a:spcBef>
              <a:spcAft>
                <a:spcPts val="0"/>
              </a:spcAft>
              <a:buNone/>
            </a:pPr>
            <a:r>
              <a:rPr lang="it-IT" sz="1400" b="0" i="0" u="none" strike="noStrike" cap="none">
                <a:solidFill>
                  <a:schemeClr val="dk1"/>
                </a:solidFill>
                <a:latin typeface="Arial"/>
                <a:ea typeface="Arial"/>
                <a:cs typeface="Arial"/>
                <a:sym typeface="Arial"/>
              </a:rPr>
              <a:t>		se no diventa un singolo petalo per tornare in gioco</a:t>
            </a:r>
            <a:endParaRPr/>
          </a:p>
          <a:p>
            <a:pPr marL="1828800" marR="0" lvl="4" indent="0" algn="l" rtl="0">
              <a:spcBef>
                <a:spcPts val="0"/>
              </a:spcBef>
              <a:spcAft>
                <a:spcPts val="0"/>
              </a:spcAft>
              <a:buNone/>
            </a:pPr>
            <a:endParaRPr sz="1400" b="0" i="0" u="none" strike="noStrike" cap="none">
              <a:solidFill>
                <a:schemeClr val="dk1"/>
              </a:solidFill>
              <a:latin typeface="Arial"/>
              <a:ea typeface="Arial"/>
              <a:cs typeface="Arial"/>
              <a:sym typeface="Arial"/>
            </a:endParaRPr>
          </a:p>
          <a:p>
            <a:pPr marL="914400" marR="0" lvl="2" indent="0" algn="l" rtl="0">
              <a:spcBef>
                <a:spcPts val="0"/>
              </a:spcBef>
              <a:spcAft>
                <a:spcPts val="0"/>
              </a:spcAft>
              <a:buNone/>
            </a:pPr>
            <a:r>
              <a:rPr lang="it-IT" sz="1400" b="0" i="0" u="none" strike="noStrike" cap="none">
                <a:solidFill>
                  <a:schemeClr val="dk1"/>
                </a:solidFill>
                <a:latin typeface="Arial"/>
                <a:ea typeface="Arial"/>
                <a:cs typeface="Arial"/>
                <a:sym typeface="Arial"/>
              </a:rPr>
              <a:t>Alla fine si avranno tanti petali aventi varie combinazioni di attrazioni, si calcola il gradimento di ogni petalo e si restituisce quello con gradimento maggiore di tutti (alcuni petali possono essersi svuotati).</a:t>
            </a:r>
            <a:endParaRPr/>
          </a:p>
        </p:txBody>
      </p:sp>
      <p:pic>
        <p:nvPicPr>
          <p:cNvPr id="767" name="Google Shape;767;p4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768" name="Google Shape;768;p4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769" name="Google Shape;769;p4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0" name="Google Shape;770;p4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1" name="Google Shape;771;p4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2" name="Google Shape;772;p43"/>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44"/>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(1/17)</a:t>
            </a:r>
            <a:endParaRPr/>
          </a:p>
        </p:txBody>
      </p:sp>
      <p:sp>
        <p:nvSpPr>
          <p:cNvPr id="778" name="Google Shape;778;p44"/>
          <p:cNvSpPr txBox="1"/>
          <p:nvPr/>
        </p:nvSpPr>
        <p:spPr>
          <a:xfrm>
            <a:off x="200472" y="1582973"/>
            <a:ext cx="9416021" cy="529375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a:buChar char="•"/>
            </a:pPr>
            <a:r>
              <a:rPr lang="it-IT" sz="2000" b="1">
                <a:solidFill>
                  <a:schemeClr val="dk1"/>
                </a:solidFill>
                <a:latin typeface="Times New Roman"/>
                <a:ea typeface="Times New Roman"/>
                <a:cs typeface="Times New Roman"/>
                <a:sym typeface="Times New Roman"/>
              </a:rPr>
              <a:t>Pseudocodice:</a:t>
            </a:r>
            <a:r>
              <a:rPr lang="it-IT" sz="2000">
                <a:solidFill>
                  <a:schemeClr val="dk1"/>
                </a:solidFill>
                <a:latin typeface="Times New Roman"/>
                <a:ea typeface="Times New Roman"/>
                <a:cs typeface="Times New Roman"/>
                <a:sym typeface="Times New Roman"/>
              </a:rPr>
              <a:t> </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	Selezionare i nodi che possono essere visitati tra START e START+H</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	Si applica un’euristica (Nearest Neighbour) per risolvere un TSP sulle attrazioni 	selezionate.</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	Partendo dal TSP:</a:t>
            </a:r>
            <a:endParaRPr/>
          </a:p>
          <a:p>
            <a:pPr marL="285750" marR="0" lvl="0" indent="-158750" algn="just" rtl="0">
              <a:spcBef>
                <a:spcPts val="0"/>
              </a:spcBef>
              <a:spcAft>
                <a:spcPts val="0"/>
              </a:spcAft>
              <a:buClr>
                <a:schemeClr val="dk1"/>
              </a:buClr>
              <a:buSzPts val="2000"/>
              <a:buFont typeface="Arial"/>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	</a:t>
            </a:r>
            <a:r>
              <a:rPr lang="it-IT" sz="2000">
                <a:solidFill>
                  <a:schemeClr val="dk1"/>
                </a:solidFill>
                <a:latin typeface="Arial"/>
                <a:ea typeface="Arial"/>
                <a:cs typeface="Arial"/>
                <a:sym typeface="Arial"/>
              </a:rPr>
              <a:t>while(durata_TSP&gt;H)</a:t>
            </a:r>
            <a:endParaRPr/>
          </a:p>
          <a:p>
            <a:pPr marL="914400" marR="0" lvl="2" indent="0" algn="just" rtl="0">
              <a:spcBef>
                <a:spcPts val="0"/>
              </a:spcBef>
              <a:spcAft>
                <a:spcPts val="0"/>
              </a:spcAft>
              <a:buNone/>
            </a:pPr>
            <a:r>
              <a:rPr lang="it-IT" sz="2000" b="0" i="0" u="none" strike="noStrike" cap="none">
                <a:solidFill>
                  <a:schemeClr val="dk1"/>
                </a:solidFill>
                <a:latin typeface="Arial"/>
                <a:ea typeface="Arial"/>
                <a:cs typeface="Arial"/>
                <a:sym typeface="Arial"/>
              </a:rPr>
              <a:t>	trovare nodo con gratificazione minore;</a:t>
            </a:r>
            <a:endParaRPr/>
          </a:p>
          <a:p>
            <a:pPr marL="0" marR="0" lvl="0" indent="0" algn="just" rtl="0">
              <a:spcBef>
                <a:spcPts val="0"/>
              </a:spcBef>
              <a:spcAft>
                <a:spcPts val="0"/>
              </a:spcAft>
              <a:buNone/>
            </a:pPr>
            <a:r>
              <a:rPr lang="it-IT" sz="2000">
                <a:solidFill>
                  <a:schemeClr val="dk1"/>
                </a:solidFill>
                <a:latin typeface="Arial"/>
                <a:ea typeface="Arial"/>
                <a:cs typeface="Arial"/>
                <a:sym typeface="Arial"/>
              </a:rPr>
              <a:t>		rimuovere quel nodo;</a:t>
            </a:r>
            <a:endParaRPr/>
          </a:p>
          <a:p>
            <a:pPr marL="0" marR="0" lvl="0" indent="0" algn="just" rtl="0">
              <a:spcBef>
                <a:spcPts val="0"/>
              </a:spcBef>
              <a:spcAft>
                <a:spcPts val="0"/>
              </a:spcAft>
              <a:buNone/>
            </a:pPr>
            <a:r>
              <a:rPr lang="it-IT" sz="2000">
                <a:solidFill>
                  <a:schemeClr val="dk1"/>
                </a:solidFill>
                <a:latin typeface="Arial"/>
                <a:ea typeface="Arial"/>
                <a:cs typeface="Arial"/>
                <a:sym typeface="Arial"/>
              </a:rPr>
              <a:t>		unire gli unici due nodi aventi grado uno;</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Costruire la soluzione visitando le attrazioni dell’anello (dopo il while) in ordine di gradimento non crescente (prima quelle che hanno gradimento maggiore).</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Hotel non si può eliminare dalla lista (id=0).</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Nota: inizialmente ci poniamo nella non ammissibilità, con l’obiettivo di imporla progressivamente.</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p:txBody>
      </p:sp>
      <p:pic>
        <p:nvPicPr>
          <p:cNvPr id="779" name="Google Shape;779;p4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780" name="Google Shape;780;p4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781" name="Google Shape;781;p4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4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3" name="Google Shape;783;p4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5"/>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(2/17)</a:t>
            </a:r>
            <a:endParaRPr/>
          </a:p>
        </p:txBody>
      </p:sp>
      <p:sp>
        <p:nvSpPr>
          <p:cNvPr id="789" name="Google Shape;789;p45"/>
          <p:cNvSpPr txBox="1"/>
          <p:nvPr/>
        </p:nvSpPr>
        <p:spPr>
          <a:xfrm>
            <a:off x="200472" y="1582973"/>
            <a:ext cx="9416021" cy="193899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Rimozione attrazioni non visitabili (1/3):</a:t>
            </a:r>
            <a:endParaRPr/>
          </a:p>
          <a:p>
            <a:pPr marL="0" marR="0" lvl="0" indent="0" algn="just" rtl="0">
              <a:spcBef>
                <a:spcPts val="0"/>
              </a:spcBef>
              <a:spcAft>
                <a:spcPts val="0"/>
              </a:spcAft>
              <a:buClr>
                <a:schemeClr val="dk1"/>
              </a:buClr>
              <a:buSzPts val="2000"/>
              <a:buFont typeface="Calibri"/>
              <a:buNone/>
            </a:pPr>
            <a:endParaRPr sz="2000" b="1">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Definito il tempo di inizio del tour ed il tempo di fine del tour, si procede ad eliminare dalla lista che contiene tutte le attrazioni della città, le attrazioni che non possono essere visitate perché non presentano finestre temporali di apertura al pubblico nei tempi previsti dal tour.</a:t>
            </a:r>
            <a:endParaRPr/>
          </a:p>
        </p:txBody>
      </p:sp>
      <p:pic>
        <p:nvPicPr>
          <p:cNvPr id="790" name="Google Shape;790;p4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791" name="Google Shape;791;p4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792" name="Google Shape;792;p4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3" name="Google Shape;793;p4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4" name="Google Shape;794;p4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95" name="Google Shape;795;p45" descr="Immagine che contiene testo, schermata, Carattere&#10;&#10;Descrizione generata automaticamente"/>
          <p:cNvPicPr preferRelativeResize="0"/>
          <p:nvPr/>
        </p:nvPicPr>
        <p:blipFill rotWithShape="1">
          <a:blip r:embed="rId5">
            <a:alphaModFix/>
          </a:blip>
          <a:srcRect/>
          <a:stretch/>
        </p:blipFill>
        <p:spPr>
          <a:xfrm>
            <a:off x="1945562" y="4149080"/>
            <a:ext cx="5713403" cy="2016224"/>
          </a:xfrm>
          <a:prstGeom prst="rect">
            <a:avLst/>
          </a:prstGeom>
          <a:noFill/>
          <a:ln>
            <a:noFill/>
          </a:ln>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6"/>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(3/17)</a:t>
            </a:r>
            <a:endParaRPr/>
          </a:p>
        </p:txBody>
      </p:sp>
      <p:sp>
        <p:nvSpPr>
          <p:cNvPr id="801" name="Google Shape;801;p46"/>
          <p:cNvSpPr txBox="1"/>
          <p:nvPr/>
        </p:nvSpPr>
        <p:spPr>
          <a:xfrm>
            <a:off x="200472" y="1582973"/>
            <a:ext cx="5112568"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Rimozione attrazioni non visitabili (2/3):</a:t>
            </a:r>
            <a:endParaRPr/>
          </a:p>
        </p:txBody>
      </p:sp>
      <p:pic>
        <p:nvPicPr>
          <p:cNvPr id="802" name="Google Shape;802;p4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803" name="Google Shape;803;p4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804" name="Google Shape;804;p4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4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4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07" name="Google Shape;807;p46" descr="Immagine che contiene diagramma, linea, testo, schermata&#10;&#10;Descrizione generata automaticamente"/>
          <p:cNvPicPr preferRelativeResize="0"/>
          <p:nvPr/>
        </p:nvPicPr>
        <p:blipFill rotWithShape="1">
          <a:blip r:embed="rId5">
            <a:alphaModFix/>
          </a:blip>
          <a:srcRect/>
          <a:stretch/>
        </p:blipFill>
        <p:spPr>
          <a:xfrm>
            <a:off x="251910" y="2249261"/>
            <a:ext cx="6285266" cy="3535462"/>
          </a:xfrm>
          <a:prstGeom prst="rect">
            <a:avLst/>
          </a:prstGeom>
          <a:noFill/>
          <a:ln>
            <a:noFill/>
          </a:ln>
        </p:spPr>
      </p:pic>
      <p:sp>
        <p:nvSpPr>
          <p:cNvPr id="808" name="Google Shape;808;p46"/>
          <p:cNvSpPr txBox="1"/>
          <p:nvPr/>
        </p:nvSpPr>
        <p:spPr>
          <a:xfrm>
            <a:off x="6537176" y="1586143"/>
            <a:ext cx="2874969" cy="50783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Start: istante di inizio del tour</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End: istante di fine del tour</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Obiettivo: rimuovere dalla lista che contiene le attrazioni visitabili, tutte quelle attrazioni che non hanno TW (evidenziate in blu) che ricadono nell’intervallo temporale [START - END].</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Nel caso utilizzato come esempio, l’attrazione 1 e l’attrazione 5 vengono rimosse dalla lista delle attrazioni visitabili. </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47"/>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(4/17)</a:t>
            </a:r>
            <a:endParaRPr/>
          </a:p>
        </p:txBody>
      </p:sp>
      <p:sp>
        <p:nvSpPr>
          <p:cNvPr id="814" name="Google Shape;814;p47"/>
          <p:cNvSpPr txBox="1"/>
          <p:nvPr/>
        </p:nvSpPr>
        <p:spPr>
          <a:xfrm>
            <a:off x="200472" y="1582973"/>
            <a:ext cx="4968551"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Rimozione attrazioni non visitabili (3/3):</a:t>
            </a:r>
            <a:endParaRPr/>
          </a:p>
        </p:txBody>
      </p:sp>
      <p:pic>
        <p:nvPicPr>
          <p:cNvPr id="815" name="Google Shape;815;p4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816" name="Google Shape;816;p4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817" name="Google Shape;817;p4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4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9" name="Google Shape;819;p4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0" name="Google Shape;820;p47"/>
          <p:cNvSpPr txBox="1"/>
          <p:nvPr/>
        </p:nvSpPr>
        <p:spPr>
          <a:xfrm>
            <a:off x="6649195" y="1582973"/>
            <a:ext cx="2874969"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Start: istante di inizio del tour</a:t>
            </a:r>
            <a:endParaRPr/>
          </a:p>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End: istante di fine del tour</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Obiettivo: rimuovere dalla lista che contiene le attrazioni visitabili, tutte quelle attrazioni che non hanno TW (evidenziate in blu) che ricadono nell’intervallo temporale [START - END].</a:t>
            </a:r>
            <a:endParaRPr/>
          </a:p>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Nel caso utilizzato come esempio, l’attrazione 1 e l’attrazione 5 vengono rimosse dalla lista delle attrazioni visitabili. </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821" name="Google Shape;821;p47" descr="Immagine che contiene diagramma, linea, schermata, testo&#10;&#10;Descrizione generata automaticamente"/>
          <p:cNvPicPr preferRelativeResize="0"/>
          <p:nvPr/>
        </p:nvPicPr>
        <p:blipFill rotWithShape="1">
          <a:blip r:embed="rId5">
            <a:alphaModFix/>
          </a:blip>
          <a:srcRect/>
          <a:stretch/>
        </p:blipFill>
        <p:spPr>
          <a:xfrm>
            <a:off x="214205" y="2357568"/>
            <a:ext cx="6285266" cy="3535462"/>
          </a:xfrm>
          <a:prstGeom prst="rect">
            <a:avLst/>
          </a:prstGeom>
          <a:noFill/>
          <a:ln>
            <a:noFill/>
          </a:ln>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8"/>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(5/17)</a:t>
            </a:r>
            <a:endParaRPr/>
          </a:p>
        </p:txBody>
      </p:sp>
      <p:sp>
        <p:nvSpPr>
          <p:cNvPr id="827" name="Google Shape;827;p48"/>
          <p:cNvSpPr txBox="1"/>
          <p:nvPr/>
        </p:nvSpPr>
        <p:spPr>
          <a:xfrm>
            <a:off x="200472" y="1582973"/>
            <a:ext cx="9416100" cy="4063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2000" b="1">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b="1">
                <a:solidFill>
                  <a:schemeClr val="dk1"/>
                </a:solidFill>
                <a:latin typeface="Times New Roman"/>
                <a:ea typeface="Times New Roman"/>
                <a:cs typeface="Times New Roman"/>
                <a:sym typeface="Times New Roman"/>
              </a:rPr>
              <a:t>Nearest Neighbour sui nodi visitabili (1/3):</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Una volta individuati i nodi visitabili, si sceglie di cercare una soluzione al TSP utilizzando l’algoritmo greedy Nearest Neighbour. </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Essendo il grafo corrente completo, l’algoritmo garantisce l’ammissibilità della soluzione. </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Si sceglie di forzare la partenza dell’algoritmo in modo che questo parta dal nodo albergo, spostandosi poi sul nodo collegato mediante l’arco di costo minimo fra quelli incidenti all’albergo.</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Itero il procedimento fino a chiusura del ciclo dopo n iterazioni.</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828" name="Google Shape;828;p4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829" name="Google Shape;829;p4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830" name="Google Shape;830;p4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1" name="Google Shape;831;p4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2" name="Google Shape;832;p4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9"/>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(6/17)</a:t>
            </a:r>
            <a:endParaRPr/>
          </a:p>
        </p:txBody>
      </p:sp>
      <p:sp>
        <p:nvSpPr>
          <p:cNvPr id="838" name="Google Shape;838;p49"/>
          <p:cNvSpPr txBox="1"/>
          <p:nvPr/>
        </p:nvSpPr>
        <p:spPr>
          <a:xfrm>
            <a:off x="200472" y="1582973"/>
            <a:ext cx="9416021" cy="40011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2000" b="1">
                <a:solidFill>
                  <a:schemeClr val="dk1"/>
                </a:solidFill>
                <a:latin typeface="Times New Roman"/>
                <a:ea typeface="Times New Roman"/>
                <a:cs typeface="Times New Roman"/>
                <a:sym typeface="Times New Roman"/>
              </a:rPr>
              <a:t>Nearest Neighbour sui nodi visitabili (2/3):</a:t>
            </a:r>
            <a:endParaRPr/>
          </a:p>
        </p:txBody>
      </p:sp>
      <p:pic>
        <p:nvPicPr>
          <p:cNvPr id="839" name="Google Shape;839;p4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840" name="Google Shape;840;p4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841" name="Google Shape;841;p4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2" name="Google Shape;842;p4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3" name="Google Shape;843;p4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44" name="Google Shape;844;p49"/>
          <p:cNvPicPr preferRelativeResize="0"/>
          <p:nvPr/>
        </p:nvPicPr>
        <p:blipFill rotWithShape="1">
          <a:blip r:embed="rId5">
            <a:alphaModFix/>
          </a:blip>
          <a:srcRect/>
          <a:stretch/>
        </p:blipFill>
        <p:spPr>
          <a:xfrm>
            <a:off x="681037" y="2494929"/>
            <a:ext cx="4724194" cy="3349662"/>
          </a:xfrm>
          <a:prstGeom prst="rect">
            <a:avLst/>
          </a:prstGeom>
          <a:noFill/>
          <a:ln>
            <a:noFill/>
          </a:ln>
        </p:spPr>
      </p:pic>
      <p:sp>
        <p:nvSpPr>
          <p:cNvPr id="845" name="Google Shape;845;p49"/>
          <p:cNvSpPr txBox="1"/>
          <p:nvPr/>
        </p:nvSpPr>
        <p:spPr>
          <a:xfrm>
            <a:off x="5673080" y="1579721"/>
            <a:ext cx="3888432" cy="437042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2000" b="1">
                <a:solidFill>
                  <a:schemeClr val="dk1"/>
                </a:solidFill>
                <a:latin typeface="Times New Roman"/>
                <a:ea typeface="Times New Roman"/>
                <a:cs typeface="Times New Roman"/>
                <a:sym typeface="Times New Roman"/>
              </a:rPr>
              <a:t>Idea</a:t>
            </a:r>
            <a:r>
              <a:rPr lang="it-IT" sz="2000">
                <a:solidFill>
                  <a:schemeClr val="dk1"/>
                </a:solidFill>
                <a:latin typeface="Times New Roman"/>
                <a:ea typeface="Times New Roman"/>
                <a:cs typeface="Times New Roman"/>
                <a:sym typeface="Times New Roman"/>
              </a:rPr>
              <a:t>:</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Applicare Nearest Neighbour su un insieme di attrazioni visitabili, senza tener conto dei vincoli legati alle TW, in modo tale da avere come risultato un grande ciclo hamiltoniano che passa esattamente una volta su tutte le attrazioni potenzialmente visitabili.</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Nota: il rilassamento sui vincoli temporali fornisce una soluzione non ammissibile. </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5"/>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Che tipo di problema stiamo affrontando? (2/2)</a:t>
            </a:r>
            <a:endParaRPr/>
          </a:p>
        </p:txBody>
      </p:sp>
      <p:sp>
        <p:nvSpPr>
          <p:cNvPr id="66" name="Google Shape;66;p5"/>
          <p:cNvSpPr txBox="1"/>
          <p:nvPr/>
        </p:nvSpPr>
        <p:spPr>
          <a:xfrm>
            <a:off x="377571" y="1877905"/>
            <a:ext cx="9062352" cy="483209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000"/>
              <a:buFont typeface="Calibri"/>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Date le precedenti considerazioni possiamo ricondurre il tipo di problema da risolvere alla risoluzione di un TSP (Traveling Salesman Problem).</a:t>
            </a:r>
            <a:endParaRPr/>
          </a:p>
          <a:p>
            <a:pPr marL="0" marR="0" lvl="0" indent="0" algn="just" rtl="0">
              <a:spcBef>
                <a:spcPts val="0"/>
              </a:spcBef>
              <a:spcAft>
                <a:spcPts val="0"/>
              </a:spcAft>
              <a:buClr>
                <a:schemeClr val="dk1"/>
              </a:buClr>
              <a:buSzPts val="2000"/>
              <a:buFont typeface="Calibri"/>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Tuttavia i vincoli relativi alla durata del tour, e quelli relativi alle finestre temporali di apertura delle attrazioni che le rendono visitabili solo in alcuni momenti della giornata, rendono il problema fortemente vincolato. </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Ciò comporta che la complessità del problema sia più elevata rispetto ad un classico TSP.</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7" name="Google Shape;67;p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68" name="Google Shape;68;p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69" name="Google Shape;69;p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 name="Google Shape;70;p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 name="Google Shape;71;p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0"/>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(7/17)</a:t>
            </a:r>
            <a:endParaRPr/>
          </a:p>
        </p:txBody>
      </p:sp>
      <p:sp>
        <p:nvSpPr>
          <p:cNvPr id="851" name="Google Shape;851;p50"/>
          <p:cNvSpPr txBox="1"/>
          <p:nvPr/>
        </p:nvSpPr>
        <p:spPr>
          <a:xfrm>
            <a:off x="200472" y="1582973"/>
            <a:ext cx="9416021" cy="34163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2000" b="1">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b="1">
                <a:solidFill>
                  <a:schemeClr val="dk1"/>
                </a:solidFill>
                <a:latin typeface="Times New Roman"/>
                <a:ea typeface="Times New Roman"/>
                <a:cs typeface="Times New Roman"/>
                <a:sym typeface="Times New Roman"/>
              </a:rPr>
              <a:t>Nearest Neighbour sui nodi visitabili (3/3):</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A partire dalla soluzione non ammissibile, si cerca di ritornare nell’ammissibilità andando a riportare la durata del tour nel range temporale [START, END]. A tal proposito, si itera sul ciclo corrente individuando il nodo che ha minor gratificazione, eliminandolo dal ciclo.</a:t>
            </a:r>
            <a:endParaRPr/>
          </a:p>
          <a:p>
            <a:pPr marL="0" marR="0" lvl="0" indent="0" algn="just" rtl="0">
              <a:spcBef>
                <a:spcPts val="0"/>
              </a:spcBef>
              <a:spcAft>
                <a:spcPts val="0"/>
              </a:spcAft>
              <a:buClr>
                <a:schemeClr val="dk1"/>
              </a:buClr>
              <a:buSzPts val="2000"/>
              <a:buFont typeface="Calibri"/>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Iteriamo tale comportamento fin tanto che la durata del tour non ritorna ammissibile (permettendo al turista di rientrare all’albergo entro il tempo di END).</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852" name="Google Shape;852;p5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853" name="Google Shape;853;p5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854" name="Google Shape;854;p5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5" name="Google Shape;855;p5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6" name="Google Shape;856;p5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(8/17)</a:t>
            </a:r>
            <a:endParaRPr/>
          </a:p>
        </p:txBody>
      </p:sp>
      <p:sp>
        <p:nvSpPr>
          <p:cNvPr id="862" name="Google Shape;862;p51"/>
          <p:cNvSpPr txBox="1"/>
          <p:nvPr/>
        </p:nvSpPr>
        <p:spPr>
          <a:xfrm>
            <a:off x="399687" y="1988840"/>
            <a:ext cx="2177049"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Descrizione grafica</a:t>
            </a:r>
            <a:r>
              <a:rPr lang="it-IT" sz="1800">
                <a:solidFill>
                  <a:schemeClr val="dk1"/>
                </a:solidFill>
                <a:latin typeface="Times New Roman"/>
                <a:ea typeface="Times New Roman"/>
                <a:cs typeface="Times New Roman"/>
                <a:sym typeface="Times New Roman"/>
              </a:rPr>
              <a:t>:</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Soluzione fornita dal Nearest Neighbour, inizialmente non ammissibile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863" name="Google Shape;863;p5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864" name="Google Shape;864;p5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865" name="Google Shape;865;p5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Google Shape;866;p5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7" name="Google Shape;867;p5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68" name="Google Shape;868;p51" descr="Immagine che contiene cerchio&#10;&#10;Descrizione generata automaticamente"/>
          <p:cNvPicPr preferRelativeResize="0"/>
          <p:nvPr/>
        </p:nvPicPr>
        <p:blipFill rotWithShape="1">
          <a:blip r:embed="rId5">
            <a:alphaModFix/>
          </a:blip>
          <a:srcRect/>
          <a:stretch/>
        </p:blipFill>
        <p:spPr>
          <a:xfrm>
            <a:off x="3274452" y="1988840"/>
            <a:ext cx="6143044" cy="3455463"/>
          </a:xfrm>
          <a:prstGeom prst="rect">
            <a:avLst/>
          </a:prstGeom>
          <a:noFill/>
          <a:ln>
            <a:noFill/>
          </a:ln>
        </p:spPr>
      </p:pic>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52"/>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(9/17)</a:t>
            </a:r>
            <a:endParaRPr/>
          </a:p>
        </p:txBody>
      </p:sp>
      <p:sp>
        <p:nvSpPr>
          <p:cNvPr id="874" name="Google Shape;874;p52"/>
          <p:cNvSpPr txBox="1"/>
          <p:nvPr/>
        </p:nvSpPr>
        <p:spPr>
          <a:xfrm>
            <a:off x="399687" y="1988840"/>
            <a:ext cx="2177049"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Descrizione grafica</a:t>
            </a:r>
            <a:r>
              <a:rPr lang="it-IT" sz="1800">
                <a:solidFill>
                  <a:schemeClr val="dk1"/>
                </a:solidFill>
                <a:latin typeface="Times New Roman"/>
                <a:ea typeface="Times New Roman"/>
                <a:cs typeface="Times New Roman"/>
                <a:sym typeface="Times New Roman"/>
              </a:rPr>
              <a:t>:</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Individuo il nodo che ha gradimento minimo all’interno del ciclo</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875" name="Google Shape;875;p5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876" name="Google Shape;876;p5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877" name="Google Shape;877;p5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8" name="Google Shape;878;p5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9" name="Google Shape;879;p5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80" name="Google Shape;880;p52" descr="Immagine che contiene cerchio&#10;&#10;Descrizione generata automaticamente"/>
          <p:cNvPicPr preferRelativeResize="0"/>
          <p:nvPr/>
        </p:nvPicPr>
        <p:blipFill rotWithShape="1">
          <a:blip r:embed="rId5">
            <a:alphaModFix/>
          </a:blip>
          <a:srcRect/>
          <a:stretch/>
        </p:blipFill>
        <p:spPr>
          <a:xfrm>
            <a:off x="3057939" y="2426959"/>
            <a:ext cx="6417366" cy="3609769"/>
          </a:xfrm>
          <a:prstGeom prst="rect">
            <a:avLst/>
          </a:prstGeom>
          <a:noFill/>
          <a:ln>
            <a:noFill/>
          </a:ln>
        </p:spPr>
      </p:pic>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3"/>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(10/17)</a:t>
            </a:r>
            <a:endParaRPr/>
          </a:p>
        </p:txBody>
      </p:sp>
      <p:sp>
        <p:nvSpPr>
          <p:cNvPr id="886" name="Google Shape;886;p53"/>
          <p:cNvSpPr txBox="1"/>
          <p:nvPr/>
        </p:nvSpPr>
        <p:spPr>
          <a:xfrm>
            <a:off x="399687" y="1988840"/>
            <a:ext cx="2249057"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Descrizione grafica</a:t>
            </a:r>
            <a:r>
              <a:rPr lang="it-IT" sz="1800">
                <a:solidFill>
                  <a:schemeClr val="dk1"/>
                </a:solidFill>
                <a:latin typeface="Times New Roman"/>
                <a:ea typeface="Times New Roman"/>
                <a:cs typeface="Times New Roman"/>
                <a:sym typeface="Times New Roman"/>
              </a:rPr>
              <a:t>:</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Elimino il nodo che ha gradimento minimo all’interno del ciclo</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887" name="Google Shape;887;p5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888" name="Google Shape;888;p5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889" name="Google Shape;889;p5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0" name="Google Shape;890;p5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1" name="Google Shape;891;p5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92" name="Google Shape;892;p53" descr="Immagine che contiene cerchio&#10;&#10;Descrizione generata automaticamente"/>
          <p:cNvPicPr preferRelativeResize="0"/>
          <p:nvPr/>
        </p:nvPicPr>
        <p:blipFill rotWithShape="1">
          <a:blip r:embed="rId5">
            <a:alphaModFix/>
          </a:blip>
          <a:srcRect/>
          <a:stretch/>
        </p:blipFill>
        <p:spPr>
          <a:xfrm>
            <a:off x="3004102" y="2520167"/>
            <a:ext cx="6437704" cy="3621209"/>
          </a:xfrm>
          <a:prstGeom prst="rect">
            <a:avLst/>
          </a:prstGeom>
          <a:noFill/>
          <a:ln>
            <a:noFill/>
          </a:ln>
        </p:spPr>
      </p:pic>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4"/>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(11/17)</a:t>
            </a:r>
            <a:endParaRPr/>
          </a:p>
        </p:txBody>
      </p:sp>
      <p:sp>
        <p:nvSpPr>
          <p:cNvPr id="898" name="Google Shape;898;p54"/>
          <p:cNvSpPr txBox="1"/>
          <p:nvPr/>
        </p:nvSpPr>
        <p:spPr>
          <a:xfrm>
            <a:off x="399687" y="1988840"/>
            <a:ext cx="2016300" cy="4525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Descrizione grafica:</a:t>
            </a:r>
            <a:endParaRPr b="1"/>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Controllo che il ciclo ottenuto dopo l’eliminazione del nodo con gratificazione minima sia pseudo-ammissibile.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899" name="Google Shape;899;p5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900" name="Google Shape;900;p5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901" name="Google Shape;901;p5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2" name="Google Shape;902;p5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3" name="Google Shape;903;p5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04" name="Google Shape;904;p54" descr="Immagine che contiene cerchio&#10;&#10;Descrizione generata automaticamente"/>
          <p:cNvPicPr preferRelativeResize="0"/>
          <p:nvPr/>
        </p:nvPicPr>
        <p:blipFill rotWithShape="1">
          <a:blip r:embed="rId5">
            <a:alphaModFix/>
          </a:blip>
          <a:srcRect/>
          <a:stretch/>
        </p:blipFill>
        <p:spPr>
          <a:xfrm>
            <a:off x="2993335" y="2492235"/>
            <a:ext cx="6437704" cy="3621209"/>
          </a:xfrm>
          <a:prstGeom prst="rect">
            <a:avLst/>
          </a:prstGeom>
          <a:noFill/>
          <a:ln>
            <a:noFill/>
          </a:ln>
        </p:spPr>
      </p:pic>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55"/>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(12/17)</a:t>
            </a:r>
            <a:endParaRPr/>
          </a:p>
        </p:txBody>
      </p:sp>
      <p:sp>
        <p:nvSpPr>
          <p:cNvPr id="910" name="Google Shape;910;p55"/>
          <p:cNvSpPr txBox="1"/>
          <p:nvPr/>
        </p:nvSpPr>
        <p:spPr>
          <a:xfrm>
            <a:off x="399673" y="1988850"/>
            <a:ext cx="2292000" cy="3417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Descrizione grafica:</a:t>
            </a:r>
            <a:endParaRPr b="1"/>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Itero il comportamento fino a rientrare nella condizione di pseudo-ammissibilità, passando dal ciclo con i nodi in rosso (non ammissibile) a quello con i nodi in verde (pseudo- ammissibile)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911" name="Google Shape;911;p5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912" name="Google Shape;912;p5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913" name="Google Shape;913;p5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4" name="Google Shape;914;p5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5" name="Google Shape;915;p5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16" name="Google Shape;916;p55" descr="Immagine che contiene cerchio&#10;&#10;Descrizione generata automaticamente"/>
          <p:cNvPicPr preferRelativeResize="0"/>
          <p:nvPr/>
        </p:nvPicPr>
        <p:blipFill rotWithShape="1">
          <a:blip r:embed="rId5">
            <a:alphaModFix/>
          </a:blip>
          <a:srcRect/>
          <a:stretch/>
        </p:blipFill>
        <p:spPr>
          <a:xfrm>
            <a:off x="3178789" y="2544095"/>
            <a:ext cx="6437704" cy="3621209"/>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6"/>
                                        </p:tgtEl>
                                        <p:attrNameLst>
                                          <p:attrName>style.visibility</p:attrName>
                                        </p:attrNameLst>
                                      </p:cBhvr>
                                      <p:to>
                                        <p:strVal val="visible"/>
                                      </p:to>
                                    </p:set>
                                    <p:animEffect transition="in" filter="fade">
                                      <p:cBhvr>
                                        <p:cTn id="7" dur="1000"/>
                                        <p:tgtEl>
                                          <p:spTgt spid="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6"/>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(13/17)</a:t>
            </a:r>
            <a:endParaRPr/>
          </a:p>
        </p:txBody>
      </p:sp>
      <p:sp>
        <p:nvSpPr>
          <p:cNvPr id="922" name="Google Shape;922;p56"/>
          <p:cNvSpPr txBox="1"/>
          <p:nvPr/>
        </p:nvSpPr>
        <p:spPr>
          <a:xfrm>
            <a:off x="399672" y="1988850"/>
            <a:ext cx="2449800" cy="3417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Descrizione grafica:</a:t>
            </a:r>
            <a:endParaRPr b="1"/>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Itero il comportamento fino a rientrare nella condizione di pseudo-ammissibilità, passando dal ciclo con i nodi in rosso (non ammissibile) a quello con i nodi in verde (pseudo- ammissibile).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923" name="Google Shape;923;p5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924" name="Google Shape;924;p5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925" name="Google Shape;925;p5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6" name="Google Shape;926;p5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7" name="Google Shape;927;p5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28" name="Google Shape;928;p56" descr="Immagine che contiene cerchio, linea, design&#10;&#10;Descrizione generata automaticamente"/>
          <p:cNvPicPr preferRelativeResize="0"/>
          <p:nvPr/>
        </p:nvPicPr>
        <p:blipFill rotWithShape="1">
          <a:blip r:embed="rId5">
            <a:alphaModFix/>
          </a:blip>
          <a:srcRect/>
          <a:stretch/>
        </p:blipFill>
        <p:spPr>
          <a:xfrm>
            <a:off x="3184456" y="2326743"/>
            <a:ext cx="6557341" cy="3688505"/>
          </a:xfrm>
          <a:prstGeom prst="rect">
            <a:avLst/>
          </a:prstGeom>
          <a:noFill/>
          <a:ln>
            <a:noFill/>
          </a:ln>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57"/>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(14/17)</a:t>
            </a:r>
            <a:endParaRPr/>
          </a:p>
        </p:txBody>
      </p:sp>
      <p:sp>
        <p:nvSpPr>
          <p:cNvPr id="934" name="Google Shape;934;p57"/>
          <p:cNvSpPr txBox="1"/>
          <p:nvPr/>
        </p:nvSpPr>
        <p:spPr>
          <a:xfrm>
            <a:off x="399673" y="1988850"/>
            <a:ext cx="2328300" cy="3417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Descrizione grafica:</a:t>
            </a:r>
            <a:endParaRPr b="1"/>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Itero il comportamento fino a rientrare nella condizione di pseudo-ammissibilità, passando dal ciclo con i nodi in rosso (non ammissibile) a quello con i nodi in verde (pseudo- ammissibile)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935" name="Google Shape;935;p5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936" name="Google Shape;936;p5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937" name="Google Shape;937;p5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8" name="Google Shape;938;p5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9" name="Google Shape;939;p5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40" name="Google Shape;940;p57" descr="Immagine che contiene Policromia, cerchio, design&#10;&#10;Descrizione generata automaticamente"/>
          <p:cNvPicPr preferRelativeResize="0"/>
          <p:nvPr/>
        </p:nvPicPr>
        <p:blipFill rotWithShape="1">
          <a:blip r:embed="rId5">
            <a:alphaModFix/>
          </a:blip>
          <a:srcRect/>
          <a:stretch/>
        </p:blipFill>
        <p:spPr>
          <a:xfrm>
            <a:off x="3843958" y="2605407"/>
            <a:ext cx="5889763" cy="3312992"/>
          </a:xfrm>
          <a:prstGeom prst="rect">
            <a:avLst/>
          </a:prstGeom>
          <a:noFill/>
          <a:ln>
            <a:noFill/>
          </a:ln>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8"/>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(15/17)</a:t>
            </a:r>
            <a:endParaRPr/>
          </a:p>
        </p:txBody>
      </p:sp>
      <p:sp>
        <p:nvSpPr>
          <p:cNvPr id="946" name="Google Shape;946;p58"/>
          <p:cNvSpPr txBox="1"/>
          <p:nvPr/>
        </p:nvSpPr>
        <p:spPr>
          <a:xfrm>
            <a:off x="415259" y="1605853"/>
            <a:ext cx="9017700" cy="2770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Selezione dei nodi ammissibili (1/2):</a:t>
            </a:r>
            <a:endParaRPr/>
          </a:p>
          <a:p>
            <a:pPr marL="0" marR="0" lvl="0" indent="0" algn="just" rtl="0">
              <a:spcBef>
                <a:spcPts val="0"/>
              </a:spcBef>
              <a:spcAft>
                <a:spcPts val="0"/>
              </a:spcAft>
              <a:buNone/>
            </a:pPr>
            <a:endParaRPr sz="18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it-IT" sz="2000">
                <a:solidFill>
                  <a:schemeClr val="dk1"/>
                </a:solidFill>
                <a:latin typeface="Times New Roman"/>
                <a:ea typeface="Times New Roman"/>
                <a:cs typeface="Times New Roman"/>
                <a:sym typeface="Times New Roman"/>
              </a:rPr>
              <a:t>Una volta individuati i nodi pseudo-ammissibili, l’obiettivo diventa quello di tornare nella completa ammissibilità facendo sì che la visita alle singole attrazioni avvenga durante l’orario di apertura di quest’ultime. </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it-IT" sz="2000">
                <a:solidFill>
                  <a:schemeClr val="dk1"/>
                </a:solidFill>
                <a:latin typeface="Times New Roman"/>
                <a:ea typeface="Times New Roman"/>
                <a:cs typeface="Times New Roman"/>
                <a:sym typeface="Times New Roman"/>
              </a:rPr>
              <a:t>Quindi ordino i nodi pseudo-ammissibili, andando ad inserire in soluzione i nodi per ordine di gradimento non crescente.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947" name="Google Shape;947;p5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948" name="Google Shape;948;p5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949" name="Google Shape;949;p5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0" name="Google Shape;950;p5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1" name="Google Shape;951;p5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59"/>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(16/17)</a:t>
            </a:r>
            <a:endParaRPr/>
          </a:p>
        </p:txBody>
      </p:sp>
      <p:sp>
        <p:nvSpPr>
          <p:cNvPr id="957" name="Google Shape;957;p59"/>
          <p:cNvSpPr txBox="1"/>
          <p:nvPr/>
        </p:nvSpPr>
        <p:spPr>
          <a:xfrm>
            <a:off x="415259" y="1605853"/>
            <a:ext cx="9017700" cy="1200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1800"/>
              <a:buFont typeface="Times New Roman"/>
              <a:buNone/>
            </a:pPr>
            <a:r>
              <a:rPr lang="it-IT" sz="1800" b="1">
                <a:solidFill>
                  <a:schemeClr val="dk1"/>
                </a:solidFill>
                <a:latin typeface="Times New Roman"/>
                <a:ea typeface="Times New Roman"/>
                <a:cs typeface="Times New Roman"/>
                <a:sym typeface="Times New Roman"/>
              </a:rPr>
              <a:t>Selezione dei nodi ammissibili (2/2):</a:t>
            </a:r>
            <a:endParaRPr/>
          </a:p>
          <a:p>
            <a:pPr marL="0" marR="0" lvl="0" indent="0" algn="just" rtl="0">
              <a:spcBef>
                <a:spcPts val="0"/>
              </a:spcBef>
              <a:spcAft>
                <a:spcPts val="0"/>
              </a:spcAft>
              <a:buClr>
                <a:schemeClr val="dk1"/>
              </a:buClr>
              <a:buSzPts val="1800"/>
              <a:buFont typeface="Times New Roman"/>
              <a:buNone/>
            </a:pPr>
            <a:r>
              <a:rPr lang="it-IT" sz="1800">
                <a:solidFill>
                  <a:schemeClr val="dk1"/>
                </a:solidFill>
                <a:latin typeface="Times New Roman"/>
                <a:ea typeface="Times New Roman"/>
                <a:cs typeface="Times New Roman"/>
                <a:sym typeface="Times New Roman"/>
              </a:rPr>
              <a:t>Ordinati i nodi, costruisco una soluzione ammissibile mediante la funzione </a:t>
            </a:r>
            <a:r>
              <a:rPr lang="it-IT" sz="1800" b="0">
                <a:solidFill>
                  <a:srgbClr val="000000"/>
                </a:solidFill>
                <a:latin typeface="Courier New"/>
                <a:ea typeface="Courier New"/>
                <a:cs typeface="Courier New"/>
                <a:sym typeface="Courier New"/>
              </a:rPr>
              <a:t>if_list_ammissible_merge_lists(lista_Albergo, lista_</a:t>
            </a:r>
            <a:r>
              <a:rPr lang="it-IT" sz="1800">
                <a:latin typeface="Courier New"/>
                <a:ea typeface="Courier New"/>
                <a:cs typeface="Courier New"/>
                <a:sym typeface="Courier New"/>
              </a:rPr>
              <a:t>Ordinati</a:t>
            </a:r>
            <a:r>
              <a:rPr lang="it-IT" sz="1800" b="0">
                <a:solidFill>
                  <a:srgbClr val="000000"/>
                </a:solidFill>
                <a:latin typeface="Courier New"/>
                <a:ea typeface="Courier New"/>
                <a:cs typeface="Courier New"/>
                <a:sym typeface="Courier New"/>
              </a:rPr>
              <a:t>):</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958" name="Google Shape;958;p5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959" name="Google Shape;959;p5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960" name="Google Shape;960;p5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1" name="Google Shape;961;p5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2" name="Google Shape;962;p5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63" name="Google Shape;963;p59" descr="Immagine che contiene testo, schermata, Carattere&#10;&#10;Descrizione generata automaticamente"/>
          <p:cNvPicPr preferRelativeResize="0"/>
          <p:nvPr/>
        </p:nvPicPr>
        <p:blipFill rotWithShape="1">
          <a:blip r:embed="rId5">
            <a:alphaModFix/>
          </a:blip>
          <a:srcRect/>
          <a:stretch/>
        </p:blipFill>
        <p:spPr>
          <a:xfrm>
            <a:off x="920552" y="2767276"/>
            <a:ext cx="7674458" cy="3142498"/>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6"/>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Cos’è il tsp?</a:t>
            </a:r>
            <a:endParaRPr sz="3200" cap="small">
              <a:latin typeface="Times New Roman"/>
              <a:ea typeface="Times New Roman"/>
              <a:cs typeface="Times New Roman"/>
              <a:sym typeface="Times New Roman"/>
            </a:endParaRPr>
          </a:p>
        </p:txBody>
      </p:sp>
      <p:sp>
        <p:nvSpPr>
          <p:cNvPr id="77" name="Google Shape;77;p6"/>
          <p:cNvSpPr txBox="1"/>
          <p:nvPr/>
        </p:nvSpPr>
        <p:spPr>
          <a:xfrm>
            <a:off x="377571" y="1877905"/>
            <a:ext cx="9062352" cy="390876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È un tipo di problema di ottimizzazione che cerca di trovare il percorso più breve per un commesso viaggiatore che visita una serie di città per effettuare vendite.</a:t>
            </a:r>
            <a:endParaRPr/>
          </a:p>
          <a:p>
            <a:pPr marL="0" marR="0" lvl="0" indent="0" algn="just" rtl="0">
              <a:spcBef>
                <a:spcPts val="0"/>
              </a:spcBef>
              <a:spcAft>
                <a:spcPts val="0"/>
              </a:spcAft>
              <a:buClr>
                <a:schemeClr val="dk1"/>
              </a:buClr>
              <a:buSzPts val="2000"/>
              <a:buFont typeface="Calibri"/>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Formalmente: dato un grafo orientato completo su un insieme di nodi V, pesato con pesi cij associati agli archi, si va a determinare una sequenza di visita dei nodi (detta circuito hamiltoniano) che, partendo da un nodo qualsiasi e tornando a esso, minimizzi il peso degli archi utilizzati per passare da un nodo a un altro.</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342900" marR="0" lvl="0" indent="-22860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8" name="Google Shape;78;p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79" name="Google Shape;79;p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80" name="Google Shape;80;p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 name="Google Shape;81;p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82;p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60"/>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Euristica Ad Hoc – Descrizione algoritmo (17/17)</a:t>
            </a:r>
            <a:endParaRPr/>
          </a:p>
        </p:txBody>
      </p:sp>
      <p:sp>
        <p:nvSpPr>
          <p:cNvPr id="969" name="Google Shape;969;p60"/>
          <p:cNvSpPr txBox="1"/>
          <p:nvPr/>
        </p:nvSpPr>
        <p:spPr>
          <a:xfrm>
            <a:off x="415259" y="1605853"/>
            <a:ext cx="9017809"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1800"/>
              <a:buFont typeface="Times New Roman"/>
              <a:buNone/>
            </a:pPr>
            <a:r>
              <a:rPr lang="it-IT" sz="1800">
                <a:solidFill>
                  <a:schemeClr val="dk1"/>
                </a:solidFill>
                <a:latin typeface="Times New Roman"/>
                <a:ea typeface="Times New Roman"/>
                <a:cs typeface="Times New Roman"/>
                <a:sym typeface="Times New Roman"/>
              </a:rPr>
              <a:t>Codice: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970" name="Google Shape;970;p6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971" name="Google Shape;971;p6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972" name="Google Shape;972;p6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p6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p6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75" name="Google Shape;975;p60" descr="Immagine che contiene testo, schermata, Carattere, numero&#10;&#10;Descrizione generata automaticamente"/>
          <p:cNvPicPr preferRelativeResize="0"/>
          <p:nvPr/>
        </p:nvPicPr>
        <p:blipFill rotWithShape="1">
          <a:blip r:embed="rId5">
            <a:alphaModFix/>
          </a:blip>
          <a:srcRect/>
          <a:stretch/>
        </p:blipFill>
        <p:spPr>
          <a:xfrm>
            <a:off x="797256" y="1990645"/>
            <a:ext cx="8008247" cy="4604956"/>
          </a:xfrm>
          <a:prstGeom prst="rect">
            <a:avLst/>
          </a:prstGeom>
          <a:noFill/>
          <a:ln>
            <a:noFill/>
          </a:ln>
        </p:spPr>
      </p:pic>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61"/>
          <p:cNvSpPr/>
          <p:nvPr/>
        </p:nvSpPr>
        <p:spPr>
          <a:xfrm>
            <a:off x="344488" y="2683816"/>
            <a:ext cx="9074150"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Arial"/>
              <a:buNone/>
            </a:pPr>
            <a:r>
              <a:rPr lang="it-IT" sz="4000" cap="small">
                <a:solidFill>
                  <a:schemeClr val="dk1"/>
                </a:solidFill>
                <a:latin typeface="Times New Roman"/>
                <a:ea typeface="Times New Roman"/>
                <a:cs typeface="Times New Roman"/>
                <a:sym typeface="Times New Roman"/>
              </a:rPr>
              <a:t>Algorimi di miglioramento</a:t>
            </a:r>
            <a:endParaRPr sz="40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p:txBody>
      </p:sp>
      <p:graphicFrame>
        <p:nvGraphicFramePr>
          <p:cNvPr id="981" name="Google Shape;981;p61"/>
          <p:cNvGraphicFramePr/>
          <p:nvPr/>
        </p:nvGraphicFramePr>
        <p:xfrm>
          <a:off x="776289" y="404814"/>
          <a:ext cx="8353425" cy="244475"/>
        </p:xfrm>
        <a:graphic>
          <a:graphicData uri="http://schemas.openxmlformats.org/drawingml/2006/table">
            <a:tbl>
              <a:tblPr firstRow="1" firstCol="1" bandRow="1">
                <a:noFill/>
                <a:tableStyleId>{BC4B3D2E-30AC-4007-9A0C-4F6B47225F89}</a:tableStyleId>
              </a:tblPr>
              <a:tblGrid>
                <a:gridCol w="1937550">
                  <a:extLst>
                    <a:ext uri="{9D8B030D-6E8A-4147-A177-3AD203B41FA5}">
                      <a16:colId xmlns:a16="http://schemas.microsoft.com/office/drawing/2014/main" val="20000"/>
                    </a:ext>
                  </a:extLst>
                </a:gridCol>
                <a:gridCol w="6415875">
                  <a:extLst>
                    <a:ext uri="{9D8B030D-6E8A-4147-A177-3AD203B41FA5}">
                      <a16:colId xmlns:a16="http://schemas.microsoft.com/office/drawing/2014/main" val="20001"/>
                    </a:ext>
                  </a:extLst>
                </a:gridCol>
              </a:tblGrid>
              <a:tr h="244475">
                <a:tc>
                  <a:txBody>
                    <a:bodyPr/>
                    <a:lstStyle/>
                    <a:p>
                      <a:pPr marL="0" marR="0" lvl="0" indent="0" algn="l" rtl="0">
                        <a:spcBef>
                          <a:spcPts val="0"/>
                        </a:spcBef>
                        <a:spcAft>
                          <a:spcPts val="0"/>
                        </a:spcAft>
                        <a:buNone/>
                      </a:pPr>
                      <a:endParaRPr sz="16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2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pic>
        <p:nvPicPr>
          <p:cNvPr id="982" name="Google Shape;982;p61" descr="Unife_nero JPG"/>
          <p:cNvPicPr preferRelativeResize="0"/>
          <p:nvPr/>
        </p:nvPicPr>
        <p:blipFill rotWithShape="1">
          <a:blip r:embed="rId3">
            <a:alphaModFix/>
          </a:blip>
          <a:srcRect/>
          <a:stretch/>
        </p:blipFill>
        <p:spPr>
          <a:xfrm>
            <a:off x="776289" y="527051"/>
            <a:ext cx="2836291" cy="1249516"/>
          </a:xfrm>
          <a:prstGeom prst="rect">
            <a:avLst/>
          </a:prstGeom>
          <a:noFill/>
          <a:ln>
            <a:noFill/>
          </a:ln>
        </p:spPr>
      </p:pic>
      <p:pic>
        <p:nvPicPr>
          <p:cNvPr id="983" name="Google Shape;983;p61"/>
          <p:cNvPicPr preferRelativeResize="0"/>
          <p:nvPr/>
        </p:nvPicPr>
        <p:blipFill rotWithShape="1">
          <a:blip r:embed="rId4">
            <a:alphaModFix/>
          </a:blip>
          <a:srcRect/>
          <a:stretch/>
        </p:blipFill>
        <p:spPr>
          <a:xfrm>
            <a:off x="5618099" y="797641"/>
            <a:ext cx="3541678" cy="708336"/>
          </a:xfrm>
          <a:prstGeom prst="rect">
            <a:avLst/>
          </a:prstGeom>
          <a:noFill/>
          <a:ln>
            <a:noFill/>
          </a:ln>
        </p:spPr>
      </p:pic>
      <p:sp>
        <p:nvSpPr>
          <p:cNvPr id="984" name="Google Shape;984;p61"/>
          <p:cNvSpPr/>
          <p:nvPr/>
        </p:nvSpPr>
        <p:spPr>
          <a:xfrm>
            <a:off x="415925" y="3811094"/>
            <a:ext cx="9074150"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800"/>
              <a:buFont typeface="Arial"/>
              <a:buNone/>
            </a:pPr>
            <a:r>
              <a:rPr lang="it-IT" sz="2800" cap="small">
                <a:solidFill>
                  <a:schemeClr val="dk1"/>
                </a:solidFill>
                <a:latin typeface="Times New Roman"/>
                <a:ea typeface="Times New Roman"/>
                <a:cs typeface="Times New Roman"/>
                <a:sym typeface="Times New Roman"/>
              </a:rPr>
              <a:t>Destroy and repair tabù insertion</a:t>
            </a:r>
            <a:endParaRPr sz="280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2800"/>
              <a:buFont typeface="Arial"/>
              <a:buNone/>
            </a:pPr>
            <a:r>
              <a:rPr lang="it-IT" sz="2800" cap="small">
                <a:solidFill>
                  <a:schemeClr val="dk1"/>
                </a:solidFill>
                <a:latin typeface="Times New Roman"/>
                <a:ea typeface="Times New Roman"/>
                <a:cs typeface="Times New Roman"/>
                <a:sym typeface="Times New Roman"/>
              </a:rPr>
              <a:t>Destroy and repair parametrica</a:t>
            </a:r>
            <a:endParaRPr/>
          </a:p>
          <a:p>
            <a:pPr marL="0" marR="0" lvl="0" indent="0" algn="ctr"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p:txBody>
      </p:sp>
      <p:sp>
        <p:nvSpPr>
          <p:cNvPr id="985" name="Google Shape;985;p6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6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6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61"/>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2"/>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 dove partono gli algoritmi di miglioramento?</a:t>
            </a:r>
            <a:endParaRPr/>
          </a:p>
        </p:txBody>
      </p:sp>
      <p:sp>
        <p:nvSpPr>
          <p:cNvPr id="994" name="Google Shape;994;p62"/>
          <p:cNvSpPr txBox="1"/>
          <p:nvPr/>
        </p:nvSpPr>
        <p:spPr>
          <a:xfrm>
            <a:off x="232791" y="1582973"/>
            <a:ext cx="9416021" cy="369331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Dopo la costruzione di molteplici soluzioni attraverso gli algoritmi greedy costruttivi, ad hoc e non greedy, la domanda che sorge spontanea è:</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457200" marR="0" lvl="1" indent="0" algn="ctr"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«Le soluzioni trovate sono migliorabili?» </a:t>
            </a:r>
            <a:endParaRPr/>
          </a:p>
          <a:p>
            <a:pPr marL="457200" marR="0" lvl="1" indent="0" algn="just"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Sono stati, quindi, implementati diversi algoritmi di miglioramento che prendono in input le soluzioni prodotte precedentemente per verificare effettivamente se, nonostante il problema risulti molto vincolato, sia possibile aumentare il gradimento della soluzione.</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Infine viene fatto, al termine del processo di improvement della soluzione, un ulteriore tentativo di raffinamento. Vengono rieseguiti gli algoritmi di miglioramento sulle soluzioni già migliorate. Il risultato ottenuto sia per istanze piccole che per istanze grandi è molto interessante e verrà analizzato nel seguito.</a:t>
            </a:r>
            <a:endParaRPr/>
          </a:p>
          <a:p>
            <a:pPr marL="457200" marR="0" lvl="1" indent="0" algn="just"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p:txBody>
      </p:sp>
      <p:pic>
        <p:nvPicPr>
          <p:cNvPr id="995" name="Google Shape;995;p6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996" name="Google Shape;996;p6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997" name="Google Shape;997;p6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6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9" name="Google Shape;999;p6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0" name="Google Shape;1000;p62"/>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63"/>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Algoritmi di base</a:t>
            </a:r>
            <a:endParaRPr/>
          </a:p>
        </p:txBody>
      </p:sp>
      <p:sp>
        <p:nvSpPr>
          <p:cNvPr id="1006" name="Google Shape;1006;p63"/>
          <p:cNvSpPr txBox="1"/>
          <p:nvPr/>
        </p:nvSpPr>
        <p:spPr>
          <a:xfrm>
            <a:off x="232791" y="1582973"/>
            <a:ext cx="9416021" cy="230832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Siamo partiti dal presupposto che componendo vari processi di Local Search si possono ottenere altri schemi sempre basati sulla LS.</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Gli algoritmi di miglioramento che verranno presentati nel seguito sono un’ ibridizzazione di molteplici algoritmi di miglioramento presentati  a lezione:</a:t>
            </a:r>
            <a:endParaRPr/>
          </a:p>
          <a:p>
            <a:pPr marL="742950" marR="0" lvl="1" indent="-285750" algn="just" rtl="0">
              <a:spcBef>
                <a:spcPts val="0"/>
              </a:spcBef>
              <a:spcAft>
                <a:spcPts val="0"/>
              </a:spcAft>
              <a:buClr>
                <a:schemeClr val="dk1"/>
              </a:buClr>
              <a:buSzPts val="1800"/>
              <a:buFont typeface="Noto Sans Symbols"/>
              <a:buChar char="❑"/>
            </a:pPr>
            <a:r>
              <a:rPr lang="it-IT" sz="1800" b="0" i="0" u="none" strike="noStrike" cap="none">
                <a:solidFill>
                  <a:schemeClr val="dk1"/>
                </a:solidFill>
                <a:latin typeface="Times New Roman"/>
                <a:ea typeface="Times New Roman"/>
                <a:cs typeface="Times New Roman"/>
                <a:sym typeface="Times New Roman"/>
              </a:rPr>
              <a:t>Destroy and Repair (per definire la mossa)</a:t>
            </a:r>
            <a:endParaRPr/>
          </a:p>
          <a:p>
            <a:pPr marL="742950" marR="0" lvl="1" indent="-285750" algn="just" rtl="0">
              <a:spcBef>
                <a:spcPts val="0"/>
              </a:spcBef>
              <a:spcAft>
                <a:spcPts val="0"/>
              </a:spcAft>
              <a:buClr>
                <a:schemeClr val="dk1"/>
              </a:buClr>
              <a:buSzPts val="1800"/>
              <a:buFont typeface="Noto Sans Symbols"/>
              <a:buChar char="❑"/>
            </a:pPr>
            <a:r>
              <a:rPr lang="it-IT" sz="1800" b="0" i="0" u="none" strike="noStrike" cap="none">
                <a:solidFill>
                  <a:schemeClr val="dk1"/>
                </a:solidFill>
                <a:latin typeface="Times New Roman"/>
                <a:ea typeface="Times New Roman"/>
                <a:cs typeface="Times New Roman"/>
                <a:sym typeface="Times New Roman"/>
              </a:rPr>
              <a:t>Ricerca Tabu (concetto di lista tabu)</a:t>
            </a:r>
            <a:endParaRPr/>
          </a:p>
          <a:p>
            <a:pPr marL="742950" marR="0" lvl="1" indent="-285750" algn="just" rtl="0">
              <a:spcBef>
                <a:spcPts val="0"/>
              </a:spcBef>
              <a:spcAft>
                <a:spcPts val="0"/>
              </a:spcAft>
              <a:buClr>
                <a:schemeClr val="dk1"/>
              </a:buClr>
              <a:buSzPts val="1800"/>
              <a:buFont typeface="Noto Sans Symbols"/>
              <a:buChar char="❑"/>
            </a:pPr>
            <a:r>
              <a:rPr lang="it-IT" sz="1800" b="0" i="0" u="none" strike="noStrike" cap="none">
                <a:solidFill>
                  <a:schemeClr val="dk1"/>
                </a:solidFill>
                <a:latin typeface="Times New Roman"/>
                <a:ea typeface="Times New Roman"/>
                <a:cs typeface="Times New Roman"/>
                <a:sym typeface="Times New Roman"/>
              </a:rPr>
              <a:t>Simulated Annealing (concetto di temperatura)</a:t>
            </a:r>
            <a:endParaRPr/>
          </a:p>
          <a:p>
            <a:pPr marL="457200" marR="0" lvl="1" indent="0" algn="just" rtl="0">
              <a:spcBef>
                <a:spcPts val="0"/>
              </a:spcBef>
              <a:spcAft>
                <a:spcPts val="0"/>
              </a:spcAft>
              <a:buNone/>
            </a:pPr>
            <a:endParaRPr sz="1800" b="0" i="0" u="none" strike="noStrike" cap="none">
              <a:solidFill>
                <a:schemeClr val="dk1"/>
              </a:solidFill>
              <a:latin typeface="Times New Roman"/>
              <a:ea typeface="Times New Roman"/>
              <a:cs typeface="Times New Roman"/>
              <a:sym typeface="Times New Roman"/>
            </a:endParaRPr>
          </a:p>
        </p:txBody>
      </p:sp>
      <p:pic>
        <p:nvPicPr>
          <p:cNvPr id="1007" name="Google Shape;1007;p6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008" name="Google Shape;1008;p6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009" name="Google Shape;1009;p6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6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6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2" name="Google Shape;1012;p63"/>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64"/>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and Repair (1/3)</a:t>
            </a:r>
            <a:endParaRPr/>
          </a:p>
        </p:txBody>
      </p:sp>
      <p:sp>
        <p:nvSpPr>
          <p:cNvPr id="1018" name="Google Shape;1018;p64"/>
          <p:cNvSpPr txBox="1"/>
          <p:nvPr/>
        </p:nvSpPr>
        <p:spPr>
          <a:xfrm>
            <a:off x="232791" y="1582973"/>
            <a:ext cx="9416021" cy="452431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La D&amp;R è una ricerca locale (LS) che ricade nella categoria delle Large Neighbohood Search</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Per creare l’intorno vengono utilizzate due mosse:</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Destroy: ha l’obiettivo di distruggere parte della soluzione corrente di una quantità non deterministica in modo che la parte eliminata vari ad ogni iterazione.</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Repair: deve ricostruite porzione della soluzione cancellata per ripristinare l’ammissibilità</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Tutte le possibili combinazioni di destroy e di repair danno vita all’intorno che deve essere esplorato</a:t>
            </a:r>
            <a:endParaRPr/>
          </a:p>
          <a:p>
            <a:pPr marL="285750" marR="0" lvl="0" indent="-285750" algn="l"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Pseudocode D&amp;R:</a:t>
            </a:r>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X</a:t>
            </a:r>
            <a:r>
              <a:rPr lang="it-IT" sz="1800" b="0" i="0" u="none" strike="noStrike" cap="none" baseline="-25000">
                <a:solidFill>
                  <a:schemeClr val="dk1"/>
                </a:solidFill>
                <a:latin typeface="Times New Roman"/>
                <a:ea typeface="Times New Roman"/>
                <a:cs typeface="Times New Roman"/>
                <a:sym typeface="Times New Roman"/>
              </a:rPr>
              <a:t>0</a:t>
            </a:r>
            <a:r>
              <a:rPr lang="it-IT" sz="1800" b="0" i="0" u="none" strike="noStrike" cap="none">
                <a:solidFill>
                  <a:schemeClr val="dk1"/>
                </a:solidFill>
                <a:latin typeface="Times New Roman"/>
                <a:ea typeface="Times New Roman"/>
                <a:cs typeface="Times New Roman"/>
                <a:sym typeface="Times New Roman"/>
              </a:rPr>
              <a:t>=soluzione iniziale</a:t>
            </a:r>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K=0</a:t>
            </a:r>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X</a:t>
            </a:r>
            <a:r>
              <a:rPr lang="it-IT" sz="1800" b="0" i="0" u="none" strike="noStrike" cap="none" baseline="30000">
                <a:solidFill>
                  <a:schemeClr val="dk1"/>
                </a:solidFill>
                <a:latin typeface="Times New Roman"/>
                <a:ea typeface="Times New Roman"/>
                <a:cs typeface="Times New Roman"/>
                <a:sym typeface="Times New Roman"/>
              </a:rPr>
              <a:t>*</a:t>
            </a:r>
            <a:r>
              <a:rPr lang="it-IT" sz="1800" b="0" i="0" u="none" strike="noStrike" cap="none">
                <a:solidFill>
                  <a:schemeClr val="dk1"/>
                </a:solidFill>
                <a:latin typeface="Times New Roman"/>
                <a:ea typeface="Times New Roman"/>
                <a:cs typeface="Times New Roman"/>
                <a:sym typeface="Times New Roman"/>
              </a:rPr>
              <a:t> =x</a:t>
            </a:r>
            <a:r>
              <a:rPr lang="it-IT" sz="1800" b="0" i="0" u="none" strike="noStrike" cap="none" baseline="30000">
                <a:solidFill>
                  <a:schemeClr val="dk1"/>
                </a:solidFill>
                <a:latin typeface="Times New Roman"/>
                <a:ea typeface="Times New Roman"/>
                <a:cs typeface="Times New Roman"/>
                <a:sym typeface="Times New Roman"/>
              </a:rPr>
              <a:t>k</a:t>
            </a:r>
            <a:r>
              <a:rPr lang="it-IT" sz="1800" b="0" i="0" u="none" strike="noStrike" cap="none">
                <a:solidFill>
                  <a:schemeClr val="dk1"/>
                </a:solidFill>
                <a:latin typeface="Times New Roman"/>
                <a:ea typeface="Times New Roman"/>
                <a:cs typeface="Times New Roman"/>
                <a:sym typeface="Times New Roman"/>
              </a:rPr>
              <a:t> </a:t>
            </a:r>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While(raggiunta condizione di stop)</a:t>
            </a:r>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	x’=repair(destroy(x</a:t>
            </a:r>
            <a:r>
              <a:rPr lang="it-IT" sz="1800" b="0" i="0" u="none" strike="noStrike" cap="none" baseline="30000">
                <a:solidFill>
                  <a:schemeClr val="dk1"/>
                </a:solidFill>
                <a:latin typeface="Times New Roman"/>
                <a:ea typeface="Times New Roman"/>
                <a:cs typeface="Times New Roman"/>
                <a:sym typeface="Times New Roman"/>
              </a:rPr>
              <a:t>k</a:t>
            </a:r>
            <a:r>
              <a:rPr lang="it-IT" sz="1800" b="0" i="0" u="none" strike="noStrike" cap="none">
                <a:solidFill>
                  <a:schemeClr val="dk1"/>
                </a:solidFill>
                <a:latin typeface="Times New Roman"/>
                <a:ea typeface="Times New Roman"/>
                <a:cs typeface="Times New Roman"/>
                <a:sym typeface="Times New Roman"/>
              </a:rPr>
              <a:t> ))</a:t>
            </a:r>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	if accept(x’, x</a:t>
            </a:r>
            <a:r>
              <a:rPr lang="it-IT" sz="1800" b="0" i="0" u="none" strike="noStrike" cap="none" baseline="30000">
                <a:solidFill>
                  <a:schemeClr val="dk1"/>
                </a:solidFill>
                <a:latin typeface="Times New Roman"/>
                <a:ea typeface="Times New Roman"/>
                <a:cs typeface="Times New Roman"/>
                <a:sym typeface="Times New Roman"/>
              </a:rPr>
              <a:t>k</a:t>
            </a:r>
            <a:r>
              <a:rPr lang="it-IT" sz="1800" b="0" i="0" u="none" strike="noStrike" cap="none">
                <a:solidFill>
                  <a:schemeClr val="dk1"/>
                </a:solidFill>
                <a:latin typeface="Times New Roman"/>
                <a:ea typeface="Times New Roman"/>
                <a:cs typeface="Times New Roman"/>
                <a:sym typeface="Times New Roman"/>
              </a:rPr>
              <a:t> ) then x</a:t>
            </a:r>
            <a:r>
              <a:rPr lang="it-IT" sz="1800" b="0" i="0" u="none" strike="noStrike" cap="none" baseline="30000">
                <a:solidFill>
                  <a:schemeClr val="dk1"/>
                </a:solidFill>
                <a:latin typeface="Times New Roman"/>
                <a:ea typeface="Times New Roman"/>
                <a:cs typeface="Times New Roman"/>
                <a:sym typeface="Times New Roman"/>
              </a:rPr>
              <a:t>k</a:t>
            </a:r>
            <a:r>
              <a:rPr lang="it-IT" sz="1800" b="0" i="0" u="none" strike="noStrike" cap="none">
                <a:solidFill>
                  <a:schemeClr val="dk1"/>
                </a:solidFill>
                <a:latin typeface="Times New Roman"/>
                <a:ea typeface="Times New Roman"/>
                <a:cs typeface="Times New Roman"/>
                <a:sym typeface="Times New Roman"/>
              </a:rPr>
              <a:t> =x’, h=k+1	Se soluzione è migliorata ci si sposta sempre</a:t>
            </a:r>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	if c(x</a:t>
            </a:r>
            <a:r>
              <a:rPr lang="it-IT" sz="1800" b="0" i="0" u="none" strike="noStrike" cap="none" baseline="30000">
                <a:solidFill>
                  <a:schemeClr val="dk1"/>
                </a:solidFill>
                <a:latin typeface="Times New Roman"/>
                <a:ea typeface="Times New Roman"/>
                <a:cs typeface="Times New Roman"/>
                <a:sym typeface="Times New Roman"/>
              </a:rPr>
              <a:t>k</a:t>
            </a:r>
            <a:r>
              <a:rPr lang="it-IT" sz="1800" b="0" i="0" u="none" strike="noStrike" cap="none">
                <a:solidFill>
                  <a:schemeClr val="dk1"/>
                </a:solidFill>
                <a:latin typeface="Times New Roman"/>
                <a:ea typeface="Times New Roman"/>
                <a:cs typeface="Times New Roman"/>
                <a:sym typeface="Times New Roman"/>
              </a:rPr>
              <a:t> )&lt;c(x</a:t>
            </a:r>
            <a:r>
              <a:rPr lang="it-IT" sz="1800" b="0" i="0" u="none" strike="noStrike" cap="none" baseline="30000">
                <a:solidFill>
                  <a:schemeClr val="dk1"/>
                </a:solidFill>
                <a:latin typeface="Times New Roman"/>
                <a:ea typeface="Times New Roman"/>
                <a:cs typeface="Times New Roman"/>
                <a:sym typeface="Times New Roman"/>
              </a:rPr>
              <a:t>*</a:t>
            </a:r>
            <a:r>
              <a:rPr lang="it-IT" sz="1800" b="0" i="0" u="none" strike="noStrike" cap="none">
                <a:solidFill>
                  <a:schemeClr val="dk1"/>
                </a:solidFill>
                <a:latin typeface="Times New Roman"/>
                <a:ea typeface="Times New Roman"/>
                <a:cs typeface="Times New Roman"/>
                <a:sym typeface="Times New Roman"/>
              </a:rPr>
              <a:t> ) then x</a:t>
            </a:r>
            <a:r>
              <a:rPr lang="it-IT" sz="1800" b="0" i="0" u="none" strike="noStrike" cap="none" baseline="30000">
                <a:solidFill>
                  <a:schemeClr val="dk1"/>
                </a:solidFill>
                <a:latin typeface="Times New Roman"/>
                <a:ea typeface="Times New Roman"/>
                <a:cs typeface="Times New Roman"/>
                <a:sym typeface="Times New Roman"/>
              </a:rPr>
              <a:t>*</a:t>
            </a:r>
            <a:r>
              <a:rPr lang="it-IT" sz="1800" b="0" i="0" u="none" strike="noStrike" cap="none">
                <a:solidFill>
                  <a:schemeClr val="dk1"/>
                </a:solidFill>
                <a:latin typeface="Times New Roman"/>
                <a:ea typeface="Times New Roman"/>
                <a:cs typeface="Times New Roman"/>
                <a:sym typeface="Times New Roman"/>
              </a:rPr>
              <a:t> = x</a:t>
            </a:r>
            <a:r>
              <a:rPr lang="it-IT" sz="1800" b="0" i="0" u="none" strike="noStrike" cap="none" baseline="30000">
                <a:solidFill>
                  <a:schemeClr val="dk1"/>
                </a:solidFill>
                <a:latin typeface="Times New Roman"/>
                <a:ea typeface="Times New Roman"/>
                <a:cs typeface="Times New Roman"/>
                <a:sym typeface="Times New Roman"/>
              </a:rPr>
              <a:t>k</a:t>
            </a:r>
            <a:r>
              <a:rPr lang="it-IT" sz="1800" b="0" i="0" u="none" strike="noStrike" cap="none">
                <a:solidFill>
                  <a:schemeClr val="dk1"/>
                </a:solidFill>
                <a:latin typeface="Times New Roman"/>
                <a:ea typeface="Times New Roman"/>
                <a:cs typeface="Times New Roman"/>
                <a:sym typeface="Times New Roman"/>
              </a:rPr>
              <a:t> 		altrimenti si accetta secondo un criterio statistico</a:t>
            </a:r>
            <a:endParaRPr sz="1800" b="0" i="0" u="none" strike="noStrike" cap="none" baseline="30000">
              <a:solidFill>
                <a:schemeClr val="dk1"/>
              </a:solidFill>
              <a:latin typeface="Times New Roman"/>
              <a:ea typeface="Times New Roman"/>
              <a:cs typeface="Times New Roman"/>
              <a:sym typeface="Times New Roman"/>
            </a:endParaRPr>
          </a:p>
          <a:p>
            <a:pPr marL="457200" marR="0" lvl="1" indent="0" algn="l" rtl="0">
              <a:spcBef>
                <a:spcPts val="0"/>
              </a:spcBef>
              <a:spcAft>
                <a:spcPts val="0"/>
              </a:spcAft>
              <a:buNone/>
            </a:pPr>
            <a:r>
              <a:rPr lang="it-IT" sz="1800" b="0" i="0" u="none" strike="noStrike" cap="none">
                <a:solidFill>
                  <a:schemeClr val="dk1"/>
                </a:solidFill>
                <a:latin typeface="Times New Roman"/>
                <a:ea typeface="Times New Roman"/>
                <a:cs typeface="Times New Roman"/>
                <a:sym typeface="Times New Roman"/>
              </a:rPr>
              <a:t>Return x</a:t>
            </a:r>
            <a:r>
              <a:rPr lang="it-IT" sz="1800" b="0" i="0" u="none" strike="noStrike" cap="none" baseline="30000">
                <a:solidFill>
                  <a:schemeClr val="dk1"/>
                </a:solidFill>
                <a:latin typeface="Times New Roman"/>
                <a:ea typeface="Times New Roman"/>
                <a:cs typeface="Times New Roman"/>
                <a:sym typeface="Times New Roman"/>
              </a:rPr>
              <a:t>*</a:t>
            </a:r>
            <a:r>
              <a:rPr lang="it-IT" sz="1800" b="0" i="0" u="none" strike="noStrike" cap="none">
                <a:solidFill>
                  <a:schemeClr val="dk1"/>
                </a:solidFill>
                <a:latin typeface="Times New Roman"/>
                <a:ea typeface="Times New Roman"/>
                <a:cs typeface="Times New Roman"/>
                <a:sym typeface="Times New Roman"/>
              </a:rPr>
              <a:t> </a:t>
            </a:r>
            <a:endParaRPr/>
          </a:p>
        </p:txBody>
      </p:sp>
      <p:pic>
        <p:nvPicPr>
          <p:cNvPr id="1019" name="Google Shape;1019;p6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020" name="Google Shape;1020;p6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021" name="Google Shape;1021;p6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6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6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4" name="Google Shape;1024;p64"/>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65"/>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and Repair (2/3)</a:t>
            </a:r>
            <a:endParaRPr/>
          </a:p>
        </p:txBody>
      </p:sp>
      <p:sp>
        <p:nvSpPr>
          <p:cNvPr id="1030" name="Google Shape;1030;p65"/>
          <p:cNvSpPr txBox="1"/>
          <p:nvPr/>
        </p:nvSpPr>
        <p:spPr>
          <a:xfrm>
            <a:off x="232791" y="1582973"/>
            <a:ext cx="9416021"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Operatore Destroy</a:t>
            </a:r>
            <a:endParaRPr sz="1800" b="1">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Bisogna prestare attenzione al fattore di distruzione dell’operatore di destroy poichè:</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Alto: cancella una porzione eccessiva della soluzione corrente e si rompono i legami con le soluzioni visitate in passato</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Basso: non si visitano ampie zone della regione di ricerca</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Nel progetto il tasso di distruzione è stato reso parametrico, sono stati fatti molteplici test facendo variare il fattore di NON distruzione da un 35% ad un 80% (caso limite 0%).</a:t>
            </a:r>
            <a:endParaRPr/>
          </a:p>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Operatore repair</a:t>
            </a:r>
            <a:endParaRPr sz="1800" b="1">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Dopo la fase di destroy la fase di repair può essere realizzata in modo: esatto, euristico o hand made.</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Esatto: si risolve un modello matematico dandolo in pasto al solver (non è il nostro caso)</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Euristico: si usano algoritmi euristici (nel nostro caso sono stati usati algoritmi greedy costruttivi con best 0, 5 e 6 ed il solito criterio di ammissibilità)</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Hand made: algoritmo ad hoc per il problema (non è il nostro caso)</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p:txBody>
      </p:sp>
      <p:pic>
        <p:nvPicPr>
          <p:cNvPr id="1031" name="Google Shape;1031;p6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032" name="Google Shape;1032;p6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033" name="Google Shape;1033;p6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6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6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6" name="Google Shape;1036;p65"/>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66"/>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and Repair (3/3)</a:t>
            </a:r>
            <a:endParaRPr/>
          </a:p>
        </p:txBody>
      </p:sp>
      <p:sp>
        <p:nvSpPr>
          <p:cNvPr id="1042" name="Google Shape;1042;p66"/>
          <p:cNvSpPr txBox="1"/>
          <p:nvPr/>
        </p:nvSpPr>
        <p:spPr>
          <a:xfrm>
            <a:off x="200472" y="1371731"/>
            <a:ext cx="9416021" cy="535531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b="1">
                <a:solidFill>
                  <a:schemeClr val="dk1"/>
                </a:solidFill>
                <a:latin typeface="Times New Roman"/>
                <a:ea typeface="Times New Roman"/>
                <a:cs typeface="Times New Roman"/>
                <a:sym typeface="Times New Roman"/>
              </a:rPr>
              <a:t>Variazioni di D&amp;R</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Oltre alla versione standard di D&amp;R esiste la versione Adaptive in cui l’idea è quella d’utilizzare più operatori di destroy e più operatori di repair.</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In particolare si considera una «cassetta degli atrezzi» per gli operatori di destroy e una con gli operatori di repair e per ogni operatore si tiene traccia di un peso proporzionale alla bontà di soluzione ottenuta.</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Gli aggiornamenti dei pesi vengono realizzati in base ai risultati: nuovo ottimo globale, nuovo ottimo locale, peggioramento, no spostamento.</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Per il nostro problema si è sposata l’idea di due diversi operatori di destroy e di molteplici operatori di repair ma nei due algoritmi sono gestiti separatamente ovvero:</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D&amp;R_P:</a:t>
            </a:r>
            <a:endParaRPr/>
          </a:p>
          <a:p>
            <a:pPr marL="1200150" marR="0" lvl="2"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Destroy: viene data la percentuale di lista da non toccare e nell’altra si individua il nodo con maggiore attesa e si rimuove da li in poi.</a:t>
            </a:r>
            <a:endParaRPr/>
          </a:p>
          <a:p>
            <a:pPr marL="1200150" marR="0" lvl="2"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Repair: si usano le best 5,6 o la loro combinazione per scegliere come ricostuire la soluzione</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D&amp;R_I: </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Destroy: si individua nodo con maggiore attesa e si rimuove</a:t>
            </a:r>
            <a:endParaRPr/>
          </a:p>
          <a:p>
            <a:pPr marL="742950" marR="0" lvl="1" indent="-285750" algn="just" rtl="0">
              <a:spcBef>
                <a:spcPts val="0"/>
              </a:spcBef>
              <a:spcAft>
                <a:spcPts val="0"/>
              </a:spcAft>
              <a:buClr>
                <a:schemeClr val="dk1"/>
              </a:buClr>
              <a:buSzPts val="1800"/>
              <a:buFont typeface="Arial"/>
              <a:buChar char="•"/>
            </a:pPr>
            <a:r>
              <a:rPr lang="it-IT" sz="1800" b="0" i="0" u="none" strike="noStrike" cap="none">
                <a:solidFill>
                  <a:schemeClr val="dk1"/>
                </a:solidFill>
                <a:latin typeface="Times New Roman"/>
                <a:ea typeface="Times New Roman"/>
                <a:cs typeface="Times New Roman"/>
                <a:sym typeface="Times New Roman"/>
              </a:rPr>
              <a:t>Repair: si inseriscono più nodi possibili per colmare l’attesa usando la best 0</a:t>
            </a:r>
            <a:endParaRPr/>
          </a:p>
        </p:txBody>
      </p:sp>
      <p:pic>
        <p:nvPicPr>
          <p:cNvPr id="1043" name="Google Shape;1043;p6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044" name="Google Shape;1044;p6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045" name="Google Shape;1045;p6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6" name="Google Shape;1046;p6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7" name="Google Shape;1047;p6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8" name="Google Shape;1048;p66"/>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7"/>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Tabu search</a:t>
            </a:r>
            <a:endParaRPr sz="2400" cap="small">
              <a:latin typeface="Times New Roman"/>
              <a:ea typeface="Times New Roman"/>
              <a:cs typeface="Times New Roman"/>
              <a:sym typeface="Times New Roman"/>
            </a:endParaRPr>
          </a:p>
        </p:txBody>
      </p:sp>
      <p:sp>
        <p:nvSpPr>
          <p:cNvPr id="1054" name="Google Shape;1054;p67"/>
          <p:cNvSpPr txBox="1"/>
          <p:nvPr/>
        </p:nvSpPr>
        <p:spPr>
          <a:xfrm>
            <a:off x="232791" y="1582973"/>
            <a:ext cx="9416021" cy="480131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L’idea è quella di prendere ad ogni iterazione il migliore nodo nell’intorno della soluzione corrente anche se si peggiora. Va mantenuto in memoria l’ottimo candidato.</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Ad ogni iterazione viene mantenuta una lista tabu con le mosse inverse rispetto a quelle che sono state fatte per fare in modo che non si possa eseguire subito la mossa appena compiuta. La lista tabù rappresenta delle mosse vietate per un certo tempo, si vuole che la soluzione corrente cambi considerevolmente prima di poterle riapplicare.</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Dopo tot iterazioni si decide di rendere le mosse nuovamente valide.</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La ricerca sfrutta anche il criterio di aspirazione: se con una mossa vietata ci si posta su una soluzione che è migliore dell’ottimo globale corrente allora non è mai stata visitata.</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Molteplici criteri di stop: max numero iterazioni, max tempo di esecuzione, n iterazioni senza migliorare.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Il concetto più utile nel nostro problema è stata la lista tabù, in particolare nel D&amp;R_I, poiché quando si rifiuta il peggioramento il nodo in cui si è fatta la rottura viene inserito nella lista tabù altrimenti l’iterazione successiva cercherebbe il punto di rottura nel nodo con massima attesa che però sarebbe sempre lui. Quindi si cerca di volta in volta il punto di rottura che non sia un nodo appartenente alla lista tabù.</a:t>
            </a:r>
            <a:endParaRPr/>
          </a:p>
        </p:txBody>
      </p:sp>
      <p:pic>
        <p:nvPicPr>
          <p:cNvPr id="1055" name="Google Shape;1055;p6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056" name="Google Shape;1056;p6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057" name="Google Shape;1057;p6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8" name="Google Shape;1058;p6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9" name="Google Shape;1059;p6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0" name="Google Shape;1060;p67"/>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68"/>
          <p:cNvSpPr txBox="1">
            <a:spLocks noGrp="1"/>
          </p:cNvSpPr>
          <p:nvPr>
            <p:ph type="ctrTitle"/>
          </p:nvPr>
        </p:nvSpPr>
        <p:spPr>
          <a:xfrm>
            <a:off x="776536" y="672598"/>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Simulated annealing (problema di massimo)</a:t>
            </a:r>
            <a:endParaRPr/>
          </a:p>
        </p:txBody>
      </p:sp>
      <p:sp>
        <p:nvSpPr>
          <p:cNvPr id="1066" name="Google Shape;1066;p68"/>
          <p:cNvSpPr txBox="1"/>
          <p:nvPr/>
        </p:nvSpPr>
        <p:spPr>
          <a:xfrm>
            <a:off x="200472" y="1227264"/>
            <a:ext cx="9416021" cy="5642635"/>
          </a:xfrm>
          <a:prstGeom prst="rect">
            <a:avLst/>
          </a:prstGeom>
          <a:blipFill rotWithShape="1">
            <a:blip r:embed="rId3">
              <a:alphaModFix/>
            </a:blip>
            <a:stretch>
              <a:fillRect l="-581" t="-538" r="-516" b="-75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t-IT" sz="1800">
                <a:latin typeface="Calibri"/>
                <a:ea typeface="Calibri"/>
                <a:cs typeface="Calibri"/>
                <a:sym typeface="Calibri"/>
              </a:rPr>
              <a:t> </a:t>
            </a:r>
            <a:endParaRPr/>
          </a:p>
        </p:txBody>
      </p:sp>
      <p:pic>
        <p:nvPicPr>
          <p:cNvPr id="1067" name="Google Shape;1067;p68" descr="Unife_nero JPG"/>
          <p:cNvPicPr preferRelativeResize="0"/>
          <p:nvPr/>
        </p:nvPicPr>
        <p:blipFill rotWithShape="1">
          <a:blip r:embed="rId4">
            <a:alphaModFix/>
          </a:blip>
          <a:srcRect/>
          <a:stretch/>
        </p:blipFill>
        <p:spPr>
          <a:xfrm>
            <a:off x="398119" y="150777"/>
            <a:ext cx="1512415" cy="666288"/>
          </a:xfrm>
          <a:prstGeom prst="rect">
            <a:avLst/>
          </a:prstGeom>
          <a:noFill/>
          <a:ln>
            <a:noFill/>
          </a:ln>
        </p:spPr>
      </p:pic>
      <p:pic>
        <p:nvPicPr>
          <p:cNvPr id="1068" name="Google Shape;1068;p68"/>
          <p:cNvPicPr preferRelativeResize="0"/>
          <p:nvPr/>
        </p:nvPicPr>
        <p:blipFill rotWithShape="1">
          <a:blip r:embed="rId5">
            <a:alphaModFix/>
          </a:blip>
          <a:srcRect/>
          <a:stretch/>
        </p:blipFill>
        <p:spPr>
          <a:xfrm>
            <a:off x="7401272" y="262399"/>
            <a:ext cx="2215221" cy="443044"/>
          </a:xfrm>
          <a:prstGeom prst="rect">
            <a:avLst/>
          </a:prstGeom>
          <a:noFill/>
          <a:ln>
            <a:noFill/>
          </a:ln>
        </p:spPr>
      </p:pic>
      <p:sp>
        <p:nvSpPr>
          <p:cNvPr id="1069" name="Google Shape;1069;p6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0" name="Google Shape;1070;p6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1" name="Google Shape;1071;p6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2" name="Google Shape;1072;p68"/>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9"/>
          <p:cNvSpPr/>
          <p:nvPr/>
        </p:nvSpPr>
        <p:spPr>
          <a:xfrm>
            <a:off x="344488" y="2683816"/>
            <a:ext cx="9074150"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Arial"/>
              <a:buNone/>
            </a:pPr>
            <a:r>
              <a:rPr lang="it-IT" sz="4000" cap="small">
                <a:solidFill>
                  <a:schemeClr val="dk1"/>
                </a:solidFill>
                <a:latin typeface="Times New Roman"/>
                <a:ea typeface="Times New Roman"/>
                <a:cs typeface="Times New Roman"/>
                <a:sym typeface="Times New Roman"/>
              </a:rPr>
              <a:t>Destroy and repair tabù insertion</a:t>
            </a:r>
            <a:endParaRPr sz="4000" cap="small">
              <a:solidFill>
                <a:schemeClr val="dk1"/>
              </a:solidFill>
              <a:latin typeface="Times New Roman"/>
              <a:ea typeface="Times New Roman"/>
              <a:cs typeface="Times New Roman"/>
              <a:sym typeface="Times New Roman"/>
            </a:endParaRPr>
          </a:p>
          <a:p>
            <a:pPr marL="0" marR="0" lvl="0" indent="0" algn="ctr"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p:txBody>
      </p:sp>
      <p:graphicFrame>
        <p:nvGraphicFramePr>
          <p:cNvPr id="1078" name="Google Shape;1078;p69"/>
          <p:cNvGraphicFramePr/>
          <p:nvPr/>
        </p:nvGraphicFramePr>
        <p:xfrm>
          <a:off x="776289" y="404814"/>
          <a:ext cx="8353425" cy="244475"/>
        </p:xfrm>
        <a:graphic>
          <a:graphicData uri="http://schemas.openxmlformats.org/drawingml/2006/table">
            <a:tbl>
              <a:tblPr firstRow="1" firstCol="1" bandRow="1">
                <a:noFill/>
                <a:tableStyleId>{BC4B3D2E-30AC-4007-9A0C-4F6B47225F89}</a:tableStyleId>
              </a:tblPr>
              <a:tblGrid>
                <a:gridCol w="1937550">
                  <a:extLst>
                    <a:ext uri="{9D8B030D-6E8A-4147-A177-3AD203B41FA5}">
                      <a16:colId xmlns:a16="http://schemas.microsoft.com/office/drawing/2014/main" val="20000"/>
                    </a:ext>
                  </a:extLst>
                </a:gridCol>
                <a:gridCol w="6415875">
                  <a:extLst>
                    <a:ext uri="{9D8B030D-6E8A-4147-A177-3AD203B41FA5}">
                      <a16:colId xmlns:a16="http://schemas.microsoft.com/office/drawing/2014/main" val="20001"/>
                    </a:ext>
                  </a:extLst>
                </a:gridCol>
              </a:tblGrid>
              <a:tr h="244475">
                <a:tc>
                  <a:txBody>
                    <a:bodyPr/>
                    <a:lstStyle/>
                    <a:p>
                      <a:pPr marL="0" marR="0" lvl="0" indent="0" algn="l" rtl="0">
                        <a:spcBef>
                          <a:spcPts val="0"/>
                        </a:spcBef>
                        <a:spcAft>
                          <a:spcPts val="0"/>
                        </a:spcAft>
                        <a:buNone/>
                      </a:pPr>
                      <a:endParaRPr sz="16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2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pic>
        <p:nvPicPr>
          <p:cNvPr id="1079" name="Google Shape;1079;p69" descr="Unife_nero JPG"/>
          <p:cNvPicPr preferRelativeResize="0"/>
          <p:nvPr/>
        </p:nvPicPr>
        <p:blipFill rotWithShape="1">
          <a:blip r:embed="rId3">
            <a:alphaModFix/>
          </a:blip>
          <a:srcRect/>
          <a:stretch/>
        </p:blipFill>
        <p:spPr>
          <a:xfrm>
            <a:off x="776289" y="527051"/>
            <a:ext cx="2836291" cy="1249516"/>
          </a:xfrm>
          <a:prstGeom prst="rect">
            <a:avLst/>
          </a:prstGeom>
          <a:noFill/>
          <a:ln>
            <a:noFill/>
          </a:ln>
        </p:spPr>
      </p:pic>
      <p:pic>
        <p:nvPicPr>
          <p:cNvPr id="1080" name="Google Shape;1080;p69"/>
          <p:cNvPicPr preferRelativeResize="0"/>
          <p:nvPr/>
        </p:nvPicPr>
        <p:blipFill rotWithShape="1">
          <a:blip r:embed="rId4">
            <a:alphaModFix/>
          </a:blip>
          <a:srcRect/>
          <a:stretch/>
        </p:blipFill>
        <p:spPr>
          <a:xfrm>
            <a:off x="5618099" y="797641"/>
            <a:ext cx="3541678" cy="708336"/>
          </a:xfrm>
          <a:prstGeom prst="rect">
            <a:avLst/>
          </a:prstGeom>
          <a:noFill/>
          <a:ln>
            <a:noFill/>
          </a:ln>
        </p:spPr>
      </p:pic>
      <p:sp>
        <p:nvSpPr>
          <p:cNvPr id="1081" name="Google Shape;1081;p6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2" name="Google Shape;1082;p6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3" name="Google Shape;1083;p6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7"/>
          <p:cNvSpPr txBox="1">
            <a:spLocks noGrp="1"/>
          </p:cNvSpPr>
          <p:nvPr>
            <p:ph type="ctrTitle"/>
          </p:nvPr>
        </p:nvSpPr>
        <p:spPr>
          <a:xfrm>
            <a:off x="704528" y="908720"/>
            <a:ext cx="8856984"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Caratterizzazione grafica del problema - TSP</a:t>
            </a:r>
            <a:endParaRPr/>
          </a:p>
        </p:txBody>
      </p:sp>
      <p:sp>
        <p:nvSpPr>
          <p:cNvPr id="88" name="Google Shape;88;p7"/>
          <p:cNvSpPr txBox="1"/>
          <p:nvPr/>
        </p:nvSpPr>
        <p:spPr>
          <a:xfrm>
            <a:off x="5745087" y="1548105"/>
            <a:ext cx="3816425" cy="532453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Il nodo A indica il nodo Albergo.</a:t>
            </a:r>
            <a:endParaRPr/>
          </a:p>
          <a:p>
            <a:pPr marL="0" marR="0" lvl="0" indent="0" algn="just" rtl="0">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Gli altri nodi indicano le attrazioni visitabili in città.</a:t>
            </a:r>
            <a:endParaRPr/>
          </a:p>
          <a:p>
            <a:pPr marL="0" marR="0" lvl="0" indent="0" algn="just" rtl="0">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Il grafo è completo, ho la possibilità di spostarmi da un’attrazione x a una qualsiasi altra attrazione y seguendo un percorso diretto (arco) al quale è associato un costo che rappresenta la durata dello spostamento.</a:t>
            </a:r>
            <a:endParaRPr/>
          </a:p>
          <a:p>
            <a:pPr marL="0" marR="0" lvl="0" indent="0" algn="just" rtl="0">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700">
                <a:solidFill>
                  <a:schemeClr val="dk1"/>
                </a:solidFill>
                <a:latin typeface="Times New Roman"/>
                <a:ea typeface="Times New Roman"/>
                <a:cs typeface="Times New Roman"/>
                <a:sym typeface="Times New Roman"/>
              </a:rPr>
              <a:t>L’obiettivo prevede di massimizzare la gratificazione del turista grazie alle attrazioni che questo visita durante il tour nelle fasce orarie in cui sono aperte al pubblico, e far sì che il tour rispetti i tempi di inizio e fine, permettendo al turista il rientro in albergo nei tempi prestabiliti.</a:t>
            </a:r>
            <a:endParaRPr/>
          </a:p>
        </p:txBody>
      </p:sp>
      <p:pic>
        <p:nvPicPr>
          <p:cNvPr id="89" name="Google Shape;89;p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90" name="Google Shape;90;p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91" name="Google Shape;91;p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 name="Google Shape;93;p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4" name="Google Shape;94;p7" descr="Immagine che contiene linea, diagramma&#10;&#10;Descrizione generata automaticamente"/>
          <p:cNvPicPr preferRelativeResize="0"/>
          <p:nvPr/>
        </p:nvPicPr>
        <p:blipFill rotWithShape="1">
          <a:blip r:embed="rId5">
            <a:alphaModFix/>
          </a:blip>
          <a:srcRect/>
          <a:stretch/>
        </p:blipFill>
        <p:spPr>
          <a:xfrm>
            <a:off x="272480" y="1689187"/>
            <a:ext cx="5187191" cy="4487165"/>
          </a:xfrm>
          <a:prstGeom prst="rect">
            <a:avLst/>
          </a:prstGeom>
          <a:noFill/>
          <a:ln>
            <a:noFill/>
          </a:ln>
        </p:spPr>
      </p:pic>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70"/>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(2/18)</a:t>
            </a:r>
            <a:endParaRPr/>
          </a:p>
        </p:txBody>
      </p:sp>
      <p:sp>
        <p:nvSpPr>
          <p:cNvPr id="1089" name="Google Shape;1089;p70"/>
          <p:cNvSpPr txBox="1"/>
          <p:nvPr/>
        </p:nvSpPr>
        <p:spPr>
          <a:xfrm>
            <a:off x="244989" y="1287244"/>
            <a:ext cx="9416021" cy="55707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20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dell’algoritmo:</a:t>
            </a:r>
            <a:endParaRPr/>
          </a:p>
          <a:p>
            <a:pPr marL="0" marR="0" lvl="0" indent="0" algn="l" rtl="0">
              <a:spcBef>
                <a:spcPts val="0"/>
              </a:spcBef>
              <a:spcAft>
                <a:spcPts val="0"/>
              </a:spcAft>
              <a:buClr>
                <a:schemeClr val="dk1"/>
              </a:buClr>
              <a:buSzPts val="2000"/>
              <a:buFont typeface="Calibri"/>
              <a:buNone/>
            </a:pPr>
            <a:endParaRPr sz="2000" b="1">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Idea di base: creare una Meta-Euristica che si basa su procedure locali di miglioramento (LS) e strategie che permettono di uscire dal bacino d’attrazione degli ottimi locali.</a:t>
            </a:r>
            <a:endParaRPr/>
          </a:p>
          <a:p>
            <a:pPr marL="0" marR="0" lvl="0" indent="0" algn="just" rtl="0">
              <a:spcBef>
                <a:spcPts val="0"/>
              </a:spcBef>
              <a:spcAft>
                <a:spcPts val="0"/>
              </a:spcAft>
              <a:buClr>
                <a:schemeClr val="dk1"/>
              </a:buClr>
              <a:buSzPts val="2000"/>
              <a:buFont typeface="Calibri"/>
              <a:buNone/>
            </a:pPr>
            <a:endParaRPr sz="2000" b="1">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L’algoritmo è migliorativo, per cui considerando le soluzioni fornite dalle euristiche, si va ad applicare il processo di LS che nel nostro caso segue il pattern della Destroy &amp; Repair.</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Gestione dei miglioramenti/peggioramenti e condizione di Stop gestiti ispirandosi al Simulated Annealing.</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b="1">
                <a:solidFill>
                  <a:schemeClr val="dk1"/>
                </a:solidFill>
                <a:latin typeface="Times New Roman"/>
                <a:ea typeface="Times New Roman"/>
                <a:cs typeface="Times New Roman"/>
                <a:sym typeface="Times New Roman"/>
              </a:rPr>
              <a:t>Definizione dell’Intorno:</a:t>
            </a:r>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A partire da una soluzione corrente, si genera l’intorno di tale soluzione andando a rimuovere dal ciclo il nodo che produce maggior attesa (tempo in cui il turista attende l’apertura di un’attrazione), e successivamente cercando di inserire al posto del nodo eliminato uno o più nodi che corrispondono ad attrazioni non in soluzione. </a:t>
            </a:r>
            <a:endParaRPr/>
          </a:p>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1090" name="Google Shape;1090;p7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091" name="Google Shape;1091;p7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092" name="Google Shape;1092;p7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3" name="Google Shape;1093;p7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4" name="Google Shape;1094;p7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71"/>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(3/18)</a:t>
            </a:r>
            <a:endParaRPr/>
          </a:p>
        </p:txBody>
      </p:sp>
      <p:sp>
        <p:nvSpPr>
          <p:cNvPr id="1100" name="Google Shape;1100;p71"/>
          <p:cNvSpPr txBox="1"/>
          <p:nvPr/>
        </p:nvSpPr>
        <p:spPr>
          <a:xfrm>
            <a:off x="232791" y="1582973"/>
            <a:ext cx="45041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r>
              <a:rPr lang="it-IT" sz="1800">
                <a:solidFill>
                  <a:schemeClr val="dk1"/>
                </a:solidFill>
                <a:latin typeface="Times New Roman"/>
                <a:ea typeface="Times New Roman"/>
                <a:cs typeface="Times New Roman"/>
                <a:sym typeface="Times New Roman"/>
              </a:rPr>
              <a:t>:</a:t>
            </a:r>
            <a:endParaRPr/>
          </a:p>
        </p:txBody>
      </p:sp>
      <p:pic>
        <p:nvPicPr>
          <p:cNvPr id="1101" name="Google Shape;1101;p7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102" name="Google Shape;1102;p7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103" name="Google Shape;1103;p7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7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5" name="Google Shape;1105;p7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6" name="Google Shape;1106;p71"/>
          <p:cNvSpPr txBox="1"/>
          <p:nvPr/>
        </p:nvSpPr>
        <p:spPr>
          <a:xfrm>
            <a:off x="7486693" y="1602930"/>
            <a:ext cx="20729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Soluzione iniziale di partenza.</a:t>
            </a:r>
            <a:endParaRPr/>
          </a:p>
        </p:txBody>
      </p:sp>
      <p:pic>
        <p:nvPicPr>
          <p:cNvPr id="1107" name="Google Shape;1107;p71" descr="Immagine che contiene schermata, diagramma&#10;&#10;Descrizione generata automaticamente"/>
          <p:cNvPicPr preferRelativeResize="0"/>
          <p:nvPr/>
        </p:nvPicPr>
        <p:blipFill rotWithShape="1">
          <a:blip r:embed="rId5">
            <a:alphaModFix/>
          </a:blip>
          <a:srcRect/>
          <a:stretch/>
        </p:blipFill>
        <p:spPr>
          <a:xfrm>
            <a:off x="374143" y="2102029"/>
            <a:ext cx="6899206" cy="3880803"/>
          </a:xfrm>
          <a:prstGeom prst="rect">
            <a:avLst/>
          </a:prstGeom>
          <a:noFill/>
          <a:ln>
            <a:noFill/>
          </a:ln>
        </p:spPr>
      </p:pic>
    </p:spTree>
  </p:cSld>
  <p:clrMapOvr>
    <a:masterClrMapping/>
  </p:clrMapOvr>
  <p:transition spd="slow">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72"/>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(4/18)</a:t>
            </a:r>
            <a:endParaRPr/>
          </a:p>
        </p:txBody>
      </p:sp>
      <p:sp>
        <p:nvSpPr>
          <p:cNvPr id="1113" name="Google Shape;1113;p72"/>
          <p:cNvSpPr txBox="1"/>
          <p:nvPr/>
        </p:nvSpPr>
        <p:spPr>
          <a:xfrm>
            <a:off x="232791" y="1582973"/>
            <a:ext cx="42161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endParaRPr/>
          </a:p>
        </p:txBody>
      </p:sp>
      <p:pic>
        <p:nvPicPr>
          <p:cNvPr id="1114" name="Google Shape;1114;p7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115" name="Google Shape;1115;p7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116" name="Google Shape;1116;p7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7" name="Google Shape;1117;p7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8" name="Google Shape;1118;p7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9" name="Google Shape;1119;p72"/>
          <p:cNvSpPr txBox="1"/>
          <p:nvPr/>
        </p:nvSpPr>
        <p:spPr>
          <a:xfrm>
            <a:off x="7486693" y="1602930"/>
            <a:ext cx="207294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Localizzazione del nodo con attesa massima</a:t>
            </a:r>
            <a:endParaRPr/>
          </a:p>
        </p:txBody>
      </p:sp>
      <p:pic>
        <p:nvPicPr>
          <p:cNvPr id="1120" name="Google Shape;1120;p72" descr="Immagine che contiene schermata, diagramma&#10;&#10;Descrizione generata automaticamente"/>
          <p:cNvPicPr preferRelativeResize="0"/>
          <p:nvPr/>
        </p:nvPicPr>
        <p:blipFill rotWithShape="1">
          <a:blip r:embed="rId5">
            <a:alphaModFix/>
          </a:blip>
          <a:srcRect/>
          <a:stretch/>
        </p:blipFill>
        <p:spPr>
          <a:xfrm>
            <a:off x="346367" y="2160132"/>
            <a:ext cx="6899206" cy="3880803"/>
          </a:xfrm>
          <a:prstGeom prst="rect">
            <a:avLst/>
          </a:prstGeom>
          <a:noFill/>
          <a:ln>
            <a:noFill/>
          </a:ln>
        </p:spPr>
      </p:pic>
    </p:spTree>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73"/>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(5/18)</a:t>
            </a:r>
            <a:endParaRPr/>
          </a:p>
        </p:txBody>
      </p:sp>
      <p:sp>
        <p:nvSpPr>
          <p:cNvPr id="1126" name="Google Shape;1126;p73"/>
          <p:cNvSpPr txBox="1"/>
          <p:nvPr/>
        </p:nvSpPr>
        <p:spPr>
          <a:xfrm>
            <a:off x="346367" y="1547242"/>
            <a:ext cx="500824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r>
              <a:rPr lang="it-IT" sz="1800">
                <a:solidFill>
                  <a:schemeClr val="dk1"/>
                </a:solidFill>
                <a:latin typeface="Times New Roman"/>
                <a:ea typeface="Times New Roman"/>
                <a:cs typeface="Times New Roman"/>
                <a:sym typeface="Times New Roman"/>
              </a:rPr>
              <a:t>:</a:t>
            </a:r>
            <a:endParaRPr/>
          </a:p>
        </p:txBody>
      </p:sp>
      <p:pic>
        <p:nvPicPr>
          <p:cNvPr id="1127" name="Google Shape;1127;p7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128" name="Google Shape;1128;p7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129" name="Google Shape;1129;p7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0" name="Google Shape;1130;p7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1" name="Google Shape;1131;p7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2" name="Google Shape;1132;p73"/>
          <p:cNvSpPr txBox="1"/>
          <p:nvPr/>
        </p:nvSpPr>
        <p:spPr>
          <a:xfrm>
            <a:off x="7486693" y="1602930"/>
            <a:ext cx="2072940" cy="258532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Fase di Destroy:</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Elimino il nodo con attesa massima dalla soluzione corrente.</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Inserisco tale nodo in coda alla lista dei nodi non in soluzione.</a:t>
            </a:r>
            <a:endParaRPr/>
          </a:p>
        </p:txBody>
      </p:sp>
      <p:pic>
        <p:nvPicPr>
          <p:cNvPr id="1133" name="Google Shape;1133;p73" descr="Immagine che contiene schermata, diagramma&#10;&#10;Descrizione generata automaticamente"/>
          <p:cNvPicPr preferRelativeResize="0"/>
          <p:nvPr/>
        </p:nvPicPr>
        <p:blipFill rotWithShape="1">
          <a:blip r:embed="rId5">
            <a:alphaModFix/>
          </a:blip>
          <a:srcRect/>
          <a:stretch/>
        </p:blipFill>
        <p:spPr>
          <a:xfrm>
            <a:off x="388639" y="2118330"/>
            <a:ext cx="6682563" cy="3758942"/>
          </a:xfrm>
          <a:prstGeom prst="rect">
            <a:avLst/>
          </a:prstGeom>
          <a:noFill/>
          <a:ln>
            <a:noFill/>
          </a:ln>
        </p:spPr>
      </p:pic>
    </p:spTree>
  </p:cSld>
  <p:clrMapOvr>
    <a:masterClrMapping/>
  </p:clrMapOvr>
  <p:transition spd="slow">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74"/>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(6/18)</a:t>
            </a:r>
            <a:endParaRPr/>
          </a:p>
        </p:txBody>
      </p:sp>
      <p:sp>
        <p:nvSpPr>
          <p:cNvPr id="1139" name="Google Shape;1139;p74"/>
          <p:cNvSpPr txBox="1"/>
          <p:nvPr/>
        </p:nvSpPr>
        <p:spPr>
          <a:xfrm>
            <a:off x="232791" y="1582973"/>
            <a:ext cx="443217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endParaRPr/>
          </a:p>
        </p:txBody>
      </p:sp>
      <p:pic>
        <p:nvPicPr>
          <p:cNvPr id="1140" name="Google Shape;1140;p7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141" name="Google Shape;1141;p7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142" name="Google Shape;1142;p7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3" name="Google Shape;1143;p7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4" name="Google Shape;1144;p7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5" name="Google Shape;1145;p74"/>
          <p:cNvSpPr txBox="1"/>
          <p:nvPr/>
        </p:nvSpPr>
        <p:spPr>
          <a:xfrm>
            <a:off x="7486693" y="1602930"/>
            <a:ext cx="2072940" cy="39703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Fase di Destroy:</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La lista dei Nodi non in soluzione viene ordinata secondo il criterio della Best0 , dopo di che viene inserito il nodo eliminato in coda, in modo da utilizzarlo come ultimo tentativo di ricostruzione del ciclo.</a:t>
            </a:r>
            <a:endParaRPr/>
          </a:p>
        </p:txBody>
      </p:sp>
      <p:pic>
        <p:nvPicPr>
          <p:cNvPr id="1146" name="Google Shape;1146;p74" descr="Immagine che contiene schermata, diagramma, linea, Diagramma&#10;&#10;Descrizione generata automaticamente"/>
          <p:cNvPicPr preferRelativeResize="0"/>
          <p:nvPr/>
        </p:nvPicPr>
        <p:blipFill rotWithShape="1">
          <a:blip r:embed="rId5">
            <a:alphaModFix/>
          </a:blip>
          <a:srcRect/>
          <a:stretch/>
        </p:blipFill>
        <p:spPr>
          <a:xfrm>
            <a:off x="325839" y="1988840"/>
            <a:ext cx="6568109" cy="3694561"/>
          </a:xfrm>
          <a:prstGeom prst="rect">
            <a:avLst/>
          </a:prstGeom>
          <a:noFill/>
          <a:ln>
            <a:noFill/>
          </a:ln>
        </p:spPr>
      </p:pic>
    </p:spTree>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5"/>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(7/18)</a:t>
            </a:r>
            <a:endParaRPr/>
          </a:p>
        </p:txBody>
      </p:sp>
      <p:sp>
        <p:nvSpPr>
          <p:cNvPr id="1152" name="Google Shape;1152;p75"/>
          <p:cNvSpPr txBox="1"/>
          <p:nvPr/>
        </p:nvSpPr>
        <p:spPr>
          <a:xfrm>
            <a:off x="232791" y="1582973"/>
            <a:ext cx="443217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r>
              <a:rPr lang="it-IT" sz="1800">
                <a:solidFill>
                  <a:schemeClr val="dk1"/>
                </a:solidFill>
                <a:latin typeface="Times New Roman"/>
                <a:ea typeface="Times New Roman"/>
                <a:cs typeface="Times New Roman"/>
                <a:sym typeface="Times New Roman"/>
              </a:rPr>
              <a:t>:</a:t>
            </a:r>
            <a:endParaRPr/>
          </a:p>
        </p:txBody>
      </p:sp>
      <p:pic>
        <p:nvPicPr>
          <p:cNvPr id="1153" name="Google Shape;1153;p7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154" name="Google Shape;1154;p7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155" name="Google Shape;1155;p7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6" name="Google Shape;1156;p7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7" name="Google Shape;1157;p7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8" name="Google Shape;1158;p75"/>
          <p:cNvSpPr txBox="1"/>
          <p:nvPr/>
        </p:nvSpPr>
        <p:spPr>
          <a:xfrm>
            <a:off x="7486693" y="1602930"/>
            <a:ext cx="2072940"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Fase di Destroy:</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Si forma un intervallo temporale [tx, ty] privo di attrazioni, che interrompe il ciclo.</a:t>
            </a:r>
            <a:endParaRPr/>
          </a:p>
        </p:txBody>
      </p:sp>
      <p:pic>
        <p:nvPicPr>
          <p:cNvPr id="1159" name="Google Shape;1159;p75" descr="Immagine che contiene schermata, testo, diagramma&#10;&#10;Descrizione generata automaticamente"/>
          <p:cNvPicPr preferRelativeResize="0"/>
          <p:nvPr/>
        </p:nvPicPr>
        <p:blipFill rotWithShape="1">
          <a:blip r:embed="rId5">
            <a:alphaModFix/>
          </a:blip>
          <a:srcRect/>
          <a:stretch/>
        </p:blipFill>
        <p:spPr>
          <a:xfrm>
            <a:off x="346367" y="2102029"/>
            <a:ext cx="6899206" cy="3880803"/>
          </a:xfrm>
          <a:prstGeom prst="rect">
            <a:avLst/>
          </a:prstGeom>
          <a:noFill/>
          <a:ln>
            <a:noFill/>
          </a:ln>
        </p:spPr>
      </p:pic>
    </p:spTree>
  </p:cSld>
  <p:clrMapOvr>
    <a:masterClrMapping/>
  </p:clrMapOvr>
  <p:transition spd="slow">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76"/>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(8/18)</a:t>
            </a:r>
            <a:endParaRPr/>
          </a:p>
        </p:txBody>
      </p:sp>
      <p:sp>
        <p:nvSpPr>
          <p:cNvPr id="1165" name="Google Shape;1165;p76"/>
          <p:cNvSpPr txBox="1"/>
          <p:nvPr/>
        </p:nvSpPr>
        <p:spPr>
          <a:xfrm>
            <a:off x="232791" y="1582973"/>
            <a:ext cx="41441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r>
              <a:rPr lang="it-IT" sz="1800">
                <a:solidFill>
                  <a:schemeClr val="dk1"/>
                </a:solidFill>
                <a:latin typeface="Times New Roman"/>
                <a:ea typeface="Times New Roman"/>
                <a:cs typeface="Times New Roman"/>
                <a:sym typeface="Times New Roman"/>
              </a:rPr>
              <a:t>:</a:t>
            </a:r>
            <a:endParaRPr/>
          </a:p>
        </p:txBody>
      </p:sp>
      <p:pic>
        <p:nvPicPr>
          <p:cNvPr id="1166" name="Google Shape;1166;p7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167" name="Google Shape;1167;p7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168" name="Google Shape;1168;p7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9" name="Google Shape;1169;p7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0" name="Google Shape;1170;p7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1" name="Google Shape;1171;p76"/>
          <p:cNvSpPr txBox="1"/>
          <p:nvPr/>
        </p:nvSpPr>
        <p:spPr>
          <a:xfrm>
            <a:off x="7486693" y="1295917"/>
            <a:ext cx="2072940" cy="526297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Fase di Repair:</a:t>
            </a:r>
            <a:endParaRPr/>
          </a:p>
          <a:p>
            <a:pPr marL="0" marR="0" lvl="0" indent="0" algn="just" rtl="0">
              <a:spcBef>
                <a:spcPts val="0"/>
              </a:spcBef>
              <a:spcAft>
                <a:spcPts val="0"/>
              </a:spcAft>
              <a:buNone/>
            </a:pPr>
            <a:endParaRPr sz="14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600">
                <a:solidFill>
                  <a:schemeClr val="dk1"/>
                </a:solidFill>
                <a:latin typeface="Times New Roman"/>
                <a:ea typeface="Times New Roman"/>
                <a:cs typeface="Times New Roman"/>
                <a:sym typeface="Times New Roman"/>
              </a:rPr>
              <a:t>Si vuole colmare l’intervallo temporale [tx, ty] andando ad inserire il maggior numero di attrazioni possibili che possono essere visitate in quell’arco temporale, selezionandole per gradimento non crescente andando a rispettare il vincolo legato alle TW, ed arrivando a visitare l’attrazione a destra dell’intervallo prima (o allo stesso tempo) dell’istante temporale ty.</a:t>
            </a:r>
            <a:endParaRPr/>
          </a:p>
        </p:txBody>
      </p:sp>
      <p:pic>
        <p:nvPicPr>
          <p:cNvPr id="1172" name="Google Shape;1172;p76" descr="Immagine che contiene schermata, diagramma, linea, Diagramma&#10;&#10;Descrizione generata automaticamente"/>
          <p:cNvPicPr preferRelativeResize="0"/>
          <p:nvPr/>
        </p:nvPicPr>
        <p:blipFill rotWithShape="1">
          <a:blip r:embed="rId5">
            <a:alphaModFix/>
          </a:blip>
          <a:srcRect/>
          <a:stretch/>
        </p:blipFill>
        <p:spPr>
          <a:xfrm>
            <a:off x="346367" y="2102029"/>
            <a:ext cx="6899206" cy="3880803"/>
          </a:xfrm>
          <a:prstGeom prst="rect">
            <a:avLst/>
          </a:prstGeom>
          <a:noFill/>
          <a:ln>
            <a:noFill/>
          </a:ln>
        </p:spPr>
      </p:pic>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77"/>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(9/18)</a:t>
            </a:r>
            <a:endParaRPr/>
          </a:p>
        </p:txBody>
      </p:sp>
      <p:sp>
        <p:nvSpPr>
          <p:cNvPr id="1178" name="Google Shape;1178;p77"/>
          <p:cNvSpPr txBox="1"/>
          <p:nvPr/>
        </p:nvSpPr>
        <p:spPr>
          <a:xfrm>
            <a:off x="232791" y="1582973"/>
            <a:ext cx="385611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endParaRPr/>
          </a:p>
        </p:txBody>
      </p:sp>
      <p:pic>
        <p:nvPicPr>
          <p:cNvPr id="1179" name="Google Shape;1179;p7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180" name="Google Shape;1180;p7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181" name="Google Shape;1181;p7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2" name="Google Shape;1182;p7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3" name="Google Shape;1183;p7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4" name="Google Shape;1184;p77"/>
          <p:cNvSpPr txBox="1"/>
          <p:nvPr/>
        </p:nvSpPr>
        <p:spPr>
          <a:xfrm>
            <a:off x="7486693" y="1602930"/>
            <a:ext cx="2072940" cy="34163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Fase di Repair:</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Inserisco la prima attrazione selezionata dalla lista di nodi non in soluzione laddove è possibile (esiste una TW che mi permette la visita), altrimenti provo ad inserire il nodo successivo.</a:t>
            </a:r>
            <a:endParaRPr/>
          </a:p>
        </p:txBody>
      </p:sp>
      <p:pic>
        <p:nvPicPr>
          <p:cNvPr id="1185" name="Google Shape;1185;p77" descr="Immagine che contiene schermata, diagramma, testo, Carattere&#10;&#10;Descrizione generata automaticamente"/>
          <p:cNvPicPr preferRelativeResize="0"/>
          <p:nvPr/>
        </p:nvPicPr>
        <p:blipFill rotWithShape="1">
          <a:blip r:embed="rId5">
            <a:alphaModFix/>
          </a:blip>
          <a:srcRect/>
          <a:stretch/>
        </p:blipFill>
        <p:spPr>
          <a:xfrm>
            <a:off x="346367" y="1996469"/>
            <a:ext cx="6899206" cy="3880803"/>
          </a:xfrm>
          <a:prstGeom prst="rect">
            <a:avLst/>
          </a:prstGeom>
          <a:noFill/>
          <a:ln>
            <a:noFill/>
          </a:ln>
        </p:spPr>
      </p:pic>
    </p:spTree>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78"/>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(10/18)</a:t>
            </a:r>
            <a:endParaRPr/>
          </a:p>
        </p:txBody>
      </p:sp>
      <p:sp>
        <p:nvSpPr>
          <p:cNvPr id="1191" name="Google Shape;1191;p78"/>
          <p:cNvSpPr txBox="1"/>
          <p:nvPr/>
        </p:nvSpPr>
        <p:spPr>
          <a:xfrm>
            <a:off x="232791" y="1582973"/>
            <a:ext cx="407213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endParaRPr/>
          </a:p>
        </p:txBody>
      </p:sp>
      <p:pic>
        <p:nvPicPr>
          <p:cNvPr id="1192" name="Google Shape;1192;p7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193" name="Google Shape;1193;p7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194" name="Google Shape;1194;p7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5" name="Google Shape;1195;p7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6" name="Google Shape;1196;p7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7" name="Google Shape;1197;p78"/>
          <p:cNvSpPr txBox="1"/>
          <p:nvPr/>
        </p:nvSpPr>
        <p:spPr>
          <a:xfrm>
            <a:off x="7486693" y="1602930"/>
            <a:ext cx="2072940"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Fase di Repair:</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Collego il nuovo nodo in soluzione e aggiorno i tempi dell’intervallo temporale (tx diventa tx’)</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Non avendo colmato l’intero intervallo viene valutata la possibilità di inserire un nuovo nodo nell’intervallo [tx’, ty].</a:t>
            </a:r>
            <a:endParaRPr/>
          </a:p>
        </p:txBody>
      </p:sp>
      <p:pic>
        <p:nvPicPr>
          <p:cNvPr id="1198" name="Google Shape;1198;p78" descr="Immagine che contiene schermata, diagramma, Diagramma, testo&#10;&#10;Descrizione generata automaticamente"/>
          <p:cNvPicPr preferRelativeResize="0"/>
          <p:nvPr/>
        </p:nvPicPr>
        <p:blipFill rotWithShape="1">
          <a:blip r:embed="rId5">
            <a:alphaModFix/>
          </a:blip>
          <a:srcRect/>
          <a:stretch/>
        </p:blipFill>
        <p:spPr>
          <a:xfrm>
            <a:off x="322019" y="2022013"/>
            <a:ext cx="6899206" cy="3880803"/>
          </a:xfrm>
          <a:prstGeom prst="rect">
            <a:avLst/>
          </a:prstGeom>
          <a:noFill/>
          <a:ln>
            <a:noFill/>
          </a:ln>
        </p:spPr>
      </p:pic>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79"/>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(11/18)</a:t>
            </a:r>
            <a:endParaRPr/>
          </a:p>
        </p:txBody>
      </p:sp>
      <p:sp>
        <p:nvSpPr>
          <p:cNvPr id="1204" name="Google Shape;1204;p79"/>
          <p:cNvSpPr txBox="1"/>
          <p:nvPr/>
        </p:nvSpPr>
        <p:spPr>
          <a:xfrm>
            <a:off x="232791" y="1582973"/>
            <a:ext cx="392812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endParaRPr/>
          </a:p>
        </p:txBody>
      </p:sp>
      <p:pic>
        <p:nvPicPr>
          <p:cNvPr id="1205" name="Google Shape;1205;p7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206" name="Google Shape;1206;p7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207" name="Google Shape;1207;p7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8" name="Google Shape;1208;p7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9" name="Google Shape;1209;p7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0" name="Google Shape;1210;p79"/>
          <p:cNvSpPr txBox="1"/>
          <p:nvPr/>
        </p:nvSpPr>
        <p:spPr>
          <a:xfrm>
            <a:off x="7486693" y="1602930"/>
            <a:ext cx="2072940"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Fase di Repair:</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Seleziono il prossimo nodo da inserire nell’intervallo [tx’, ty]</a:t>
            </a:r>
            <a:endParaRPr/>
          </a:p>
        </p:txBody>
      </p:sp>
      <p:pic>
        <p:nvPicPr>
          <p:cNvPr id="1211" name="Google Shape;1211;p79" descr="Immagine che contiene schermata, diagramma, linea, Diagramma&#10;&#10;Descrizione generata automaticamente"/>
          <p:cNvPicPr preferRelativeResize="0"/>
          <p:nvPr/>
        </p:nvPicPr>
        <p:blipFill rotWithShape="1">
          <a:blip r:embed="rId5">
            <a:alphaModFix/>
          </a:blip>
          <a:srcRect/>
          <a:stretch/>
        </p:blipFill>
        <p:spPr>
          <a:xfrm>
            <a:off x="346367" y="2063091"/>
            <a:ext cx="6780765" cy="3814181"/>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8"/>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Complessità del tsp</a:t>
            </a:r>
            <a:endParaRPr sz="3200" cap="small">
              <a:latin typeface="Times New Roman"/>
              <a:ea typeface="Times New Roman"/>
              <a:cs typeface="Times New Roman"/>
              <a:sym typeface="Times New Roman"/>
            </a:endParaRPr>
          </a:p>
        </p:txBody>
      </p:sp>
      <p:sp>
        <p:nvSpPr>
          <p:cNvPr id="100" name="Google Shape;100;p8"/>
          <p:cNvSpPr txBox="1"/>
          <p:nvPr/>
        </p:nvSpPr>
        <p:spPr>
          <a:xfrm>
            <a:off x="377571" y="1877905"/>
            <a:ext cx="9062352" cy="46474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Per quanto riguarda la complessità del problema, è stato dimostrato che TSP è un problema NP-Completo, infatti non esistono algoritmi efficienti per la risoluzione del TSP, l'unico metodo di risoluzione è rappresentato dall'enumerazione totale. Tuttavia, la complessità dell'operazione la rende impraticabile per grafi di dimensioni comuni nei problemi reali.</a:t>
            </a:r>
            <a:endParaRPr/>
          </a:p>
          <a:p>
            <a:pPr marL="0" marR="0" lvl="0" indent="0" algn="just" rtl="0">
              <a:spcBef>
                <a:spcPts val="0"/>
              </a:spcBef>
              <a:spcAft>
                <a:spcPts val="0"/>
              </a:spcAft>
              <a:buClr>
                <a:schemeClr val="dk1"/>
              </a:buClr>
              <a:buSzPts val="2000"/>
              <a:buFont typeface="Calibri"/>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 Il TSP rappresenta inoltre un esempio di problema di programmazione lineare intera nel quale risulta pressoché inattuabile ottenere valutazioni approssimate tramite la tecnica del rilassamento continuo poiché il problema di PL risultante si troverebbe ad avere un numero di vincoli che cresce in modo esponenziale con i nodi, rendendo così intrattabili le matrici associate ad esso.</a:t>
            </a:r>
            <a:endParaRPr/>
          </a:p>
          <a:p>
            <a:pPr marL="0" marR="0" lvl="0" indent="0" algn="just" rtl="0">
              <a:spcBef>
                <a:spcPts val="0"/>
              </a:spcBef>
              <a:spcAft>
                <a:spcPts val="0"/>
              </a:spcAft>
              <a:buClr>
                <a:schemeClr val="dk1"/>
              </a:buClr>
              <a:buSzPts val="2000"/>
              <a:buFont typeface="Calibri"/>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Per scopi pratici, il metodo del Simulated Annealing ha effettivamente risolto il TSP.</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1" name="Google Shape;101;p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02" name="Google Shape;102;p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03" name="Google Shape;103;p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 name="Google Shape;104;p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80"/>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(12/18)</a:t>
            </a:r>
            <a:endParaRPr/>
          </a:p>
        </p:txBody>
      </p:sp>
      <p:sp>
        <p:nvSpPr>
          <p:cNvPr id="1217" name="Google Shape;1217;p80"/>
          <p:cNvSpPr txBox="1"/>
          <p:nvPr/>
        </p:nvSpPr>
        <p:spPr>
          <a:xfrm>
            <a:off x="232791" y="1582973"/>
            <a:ext cx="41441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endParaRPr/>
          </a:p>
        </p:txBody>
      </p:sp>
      <p:pic>
        <p:nvPicPr>
          <p:cNvPr id="1218" name="Google Shape;1218;p8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219" name="Google Shape;1219;p80"/>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220" name="Google Shape;1220;p8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1" name="Google Shape;1221;p8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2" name="Google Shape;1222;p8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3" name="Google Shape;1223;p80"/>
          <p:cNvSpPr txBox="1"/>
          <p:nvPr/>
        </p:nvSpPr>
        <p:spPr>
          <a:xfrm>
            <a:off x="7486693" y="1602930"/>
            <a:ext cx="2072940"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Fase di Repair:</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Inserisco la  seconda attrazione selezionata opportunamente dalla lista di nodi non in soluzione.</a:t>
            </a:r>
            <a:endParaRPr/>
          </a:p>
        </p:txBody>
      </p:sp>
      <p:pic>
        <p:nvPicPr>
          <p:cNvPr id="1224" name="Google Shape;1224;p80" descr="Immagine che contiene schermata, diagramma, Diagramma, linea&#10;&#10;Descrizione generata automaticamente"/>
          <p:cNvPicPr preferRelativeResize="0"/>
          <p:nvPr/>
        </p:nvPicPr>
        <p:blipFill rotWithShape="1">
          <a:blip r:embed="rId5">
            <a:alphaModFix/>
          </a:blip>
          <a:srcRect/>
          <a:stretch/>
        </p:blipFill>
        <p:spPr>
          <a:xfrm>
            <a:off x="346367" y="1996469"/>
            <a:ext cx="6899206" cy="3880803"/>
          </a:xfrm>
          <a:prstGeom prst="rect">
            <a:avLst/>
          </a:prstGeom>
          <a:noFill/>
          <a:ln>
            <a:noFill/>
          </a:ln>
        </p:spPr>
      </p:pic>
    </p:spTree>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81"/>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(13/18)</a:t>
            </a:r>
            <a:endParaRPr/>
          </a:p>
        </p:txBody>
      </p:sp>
      <p:sp>
        <p:nvSpPr>
          <p:cNvPr id="1230" name="Google Shape;1230;p81"/>
          <p:cNvSpPr txBox="1"/>
          <p:nvPr/>
        </p:nvSpPr>
        <p:spPr>
          <a:xfrm>
            <a:off x="232791" y="1582973"/>
            <a:ext cx="392812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a:t>
            </a:r>
            <a:endParaRPr/>
          </a:p>
        </p:txBody>
      </p:sp>
      <p:pic>
        <p:nvPicPr>
          <p:cNvPr id="1231" name="Google Shape;1231;p8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232" name="Google Shape;1232;p81"/>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233" name="Google Shape;1233;p8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4" name="Google Shape;1234;p8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5" name="Google Shape;1235;p8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6" name="Google Shape;1236;p81"/>
          <p:cNvSpPr txBox="1"/>
          <p:nvPr/>
        </p:nvSpPr>
        <p:spPr>
          <a:xfrm>
            <a:off x="7486693" y="1602930"/>
            <a:ext cx="2072940"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Fase di Repair:</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Concludo la fase di Repair ristabilendo la connessione del ciclo.</a:t>
            </a:r>
            <a:endParaRPr/>
          </a:p>
        </p:txBody>
      </p:sp>
      <p:pic>
        <p:nvPicPr>
          <p:cNvPr id="1237" name="Google Shape;1237;p81" descr="Immagine che contiene schermata, testo, diagramma, Carattere&#10;&#10;Descrizione generata automaticamente"/>
          <p:cNvPicPr preferRelativeResize="0"/>
          <p:nvPr/>
        </p:nvPicPr>
        <p:blipFill rotWithShape="1">
          <a:blip r:embed="rId5">
            <a:alphaModFix/>
          </a:blip>
          <a:srcRect/>
          <a:stretch/>
        </p:blipFill>
        <p:spPr>
          <a:xfrm>
            <a:off x="346367" y="1996469"/>
            <a:ext cx="6899206" cy="3880803"/>
          </a:xfrm>
          <a:prstGeom prst="rect">
            <a:avLst/>
          </a:prstGeom>
          <a:noFill/>
          <a:ln>
            <a:noFill/>
          </a:ln>
        </p:spPr>
      </p:pic>
    </p:spTree>
  </p:cSld>
  <p:clrMapOvr>
    <a:masterClrMapping/>
  </p:clrMapOvr>
  <p:transition spd="slow">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2"/>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(14/18)</a:t>
            </a:r>
            <a:endParaRPr/>
          </a:p>
        </p:txBody>
      </p:sp>
      <p:sp>
        <p:nvSpPr>
          <p:cNvPr id="1243" name="Google Shape;1243;p82"/>
          <p:cNvSpPr txBox="1"/>
          <p:nvPr/>
        </p:nvSpPr>
        <p:spPr>
          <a:xfrm>
            <a:off x="232791" y="1582973"/>
            <a:ext cx="544028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grafica della mossa (caso attesa 0) :</a:t>
            </a:r>
            <a:endParaRPr/>
          </a:p>
        </p:txBody>
      </p:sp>
      <p:pic>
        <p:nvPicPr>
          <p:cNvPr id="1244" name="Google Shape;1244;p8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245" name="Google Shape;1245;p82"/>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246" name="Google Shape;1246;p8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7" name="Google Shape;1247;p8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8" name="Google Shape;1248;p8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9" name="Google Shape;1249;p82"/>
          <p:cNvSpPr txBox="1"/>
          <p:nvPr/>
        </p:nvSpPr>
        <p:spPr>
          <a:xfrm>
            <a:off x="7543553" y="1694595"/>
            <a:ext cx="2072940" cy="461664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400">
                <a:solidFill>
                  <a:schemeClr val="dk1"/>
                </a:solidFill>
                <a:latin typeface="Times New Roman"/>
                <a:ea typeface="Times New Roman"/>
                <a:cs typeface="Times New Roman"/>
                <a:sym typeface="Times New Roman"/>
              </a:rPr>
              <a:t>Può capitare di esaminare una soluzione in cui l’attesa per visitare ogni singola attrazione è pari a zero per tutte le attrazioni. </a:t>
            </a:r>
            <a:endParaRPr/>
          </a:p>
          <a:p>
            <a:pPr marL="0" marR="0" lvl="0" indent="0" algn="just" rtl="0">
              <a:spcBef>
                <a:spcPts val="0"/>
              </a:spcBef>
              <a:spcAft>
                <a:spcPts val="0"/>
              </a:spcAft>
              <a:buNone/>
            </a:pPr>
            <a:r>
              <a:rPr lang="it-IT" sz="1400">
                <a:solidFill>
                  <a:schemeClr val="dk1"/>
                </a:solidFill>
                <a:latin typeface="Times New Roman"/>
                <a:ea typeface="Times New Roman"/>
                <a:cs typeface="Times New Roman"/>
                <a:sym typeface="Times New Roman"/>
              </a:rPr>
              <a:t>Si sceglie di individuare il nodo da eliminare per generare l’intervallo di tempo in cui inserire i nuovi nodi, calcolando per ogni nodo la differenza fra la chiusura della TW in cui avviene la visita dell’i-esima attrazione, e l’istante di visita effettivo dell’attrazione stessa.</a:t>
            </a:r>
            <a:endParaRPr/>
          </a:p>
          <a:p>
            <a:pPr marL="0" marR="0" lvl="0" indent="0" algn="just" rtl="0">
              <a:spcBef>
                <a:spcPts val="0"/>
              </a:spcBef>
              <a:spcAft>
                <a:spcPts val="0"/>
              </a:spcAft>
              <a:buNone/>
            </a:pPr>
            <a:r>
              <a:rPr lang="it-IT" sz="1400">
                <a:solidFill>
                  <a:schemeClr val="dk1"/>
                </a:solidFill>
                <a:latin typeface="Times New Roman"/>
                <a:ea typeface="Times New Roman"/>
                <a:cs typeface="Times New Roman"/>
                <a:sym typeface="Times New Roman"/>
              </a:rPr>
              <a:t>Si sceglie di eliminare il nodo tale per cui questa differenza risulta essere la minore. </a:t>
            </a:r>
            <a:endParaRPr/>
          </a:p>
        </p:txBody>
      </p:sp>
      <p:pic>
        <p:nvPicPr>
          <p:cNvPr id="1250" name="Google Shape;1250;p82" descr="Immagine che contiene schermata, diagramma&#10;&#10;Descrizione generata automaticamente"/>
          <p:cNvPicPr preferRelativeResize="0"/>
          <p:nvPr/>
        </p:nvPicPr>
        <p:blipFill rotWithShape="1">
          <a:blip r:embed="rId5">
            <a:alphaModFix/>
          </a:blip>
          <a:srcRect/>
          <a:stretch/>
        </p:blipFill>
        <p:spPr>
          <a:xfrm>
            <a:off x="232791" y="2053598"/>
            <a:ext cx="6604997" cy="3715311"/>
          </a:xfrm>
          <a:prstGeom prst="rect">
            <a:avLst/>
          </a:prstGeom>
          <a:noFill/>
          <a:ln>
            <a:noFill/>
          </a:ln>
        </p:spPr>
      </p:pic>
    </p:spTree>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3"/>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(15/18)</a:t>
            </a:r>
            <a:endParaRPr/>
          </a:p>
        </p:txBody>
      </p:sp>
      <p:sp>
        <p:nvSpPr>
          <p:cNvPr id="1256" name="Google Shape;1256;p83"/>
          <p:cNvSpPr txBox="1"/>
          <p:nvPr/>
        </p:nvSpPr>
        <p:spPr>
          <a:xfrm>
            <a:off x="232791" y="1582973"/>
            <a:ext cx="49362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it-IT" sz="1800" b="1">
                <a:solidFill>
                  <a:schemeClr val="dk1"/>
                </a:solidFill>
                <a:latin typeface="Times New Roman"/>
                <a:ea typeface="Times New Roman"/>
                <a:cs typeface="Times New Roman"/>
                <a:sym typeface="Times New Roman"/>
              </a:rPr>
              <a:t>Descrizione grafica della mossa (caso attesa 0) :</a:t>
            </a:r>
            <a:endParaRPr/>
          </a:p>
        </p:txBody>
      </p:sp>
      <p:pic>
        <p:nvPicPr>
          <p:cNvPr id="1257" name="Google Shape;1257;p83"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258" name="Google Shape;1258;p83"/>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259" name="Google Shape;1259;p8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0" name="Google Shape;1260;p8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1" name="Google Shape;1261;p8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2" name="Google Shape;1262;p83"/>
          <p:cNvSpPr txBox="1"/>
          <p:nvPr/>
        </p:nvSpPr>
        <p:spPr>
          <a:xfrm>
            <a:off x="7486693" y="1602930"/>
            <a:ext cx="2072940" cy="427809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600">
                <a:solidFill>
                  <a:schemeClr val="dk1"/>
                </a:solidFill>
                <a:latin typeface="Times New Roman"/>
                <a:ea typeface="Times New Roman"/>
                <a:cs typeface="Times New Roman"/>
                <a:sym typeface="Times New Roman"/>
              </a:rPr>
              <a:t>In questo esempio, il nodo che verrebbe eliminato è quello relativo all’Attrazione 2.</a:t>
            </a:r>
            <a:endParaRPr/>
          </a:p>
          <a:p>
            <a:pPr marL="0" marR="0" lvl="0" indent="0" algn="just" rtl="0">
              <a:spcBef>
                <a:spcPts val="0"/>
              </a:spcBef>
              <a:spcAft>
                <a:spcPts val="0"/>
              </a:spcAft>
              <a:buNone/>
            </a:pPr>
            <a:r>
              <a:rPr lang="it-IT" sz="1600">
                <a:solidFill>
                  <a:schemeClr val="dk1"/>
                </a:solidFill>
                <a:latin typeface="Times New Roman"/>
                <a:ea typeface="Times New Roman"/>
                <a:cs typeface="Times New Roman"/>
                <a:sym typeface="Times New Roman"/>
              </a:rPr>
              <a:t>Viene usato questo metodo di localizzazione per individuare il nodo da eliminare, nel tentativo di sfruttare al meglio il tempo che si impiega per raggiungere l’Attrazione 2 a partire dall’attrazione in soluzione precedente ad essa. </a:t>
            </a:r>
            <a:endParaRPr/>
          </a:p>
        </p:txBody>
      </p:sp>
      <p:pic>
        <p:nvPicPr>
          <p:cNvPr id="1263" name="Google Shape;1263;p83" descr="Immagine che contiene testo, schermata, linea, Carattere&#10;&#10;Descrizione generata automaticamente"/>
          <p:cNvPicPr preferRelativeResize="0"/>
          <p:nvPr/>
        </p:nvPicPr>
        <p:blipFill rotWithShape="1">
          <a:blip r:embed="rId5">
            <a:alphaModFix/>
          </a:blip>
          <a:srcRect/>
          <a:stretch/>
        </p:blipFill>
        <p:spPr>
          <a:xfrm>
            <a:off x="422939" y="2122434"/>
            <a:ext cx="6848061" cy="3852034"/>
          </a:xfrm>
          <a:prstGeom prst="rect">
            <a:avLst/>
          </a:prstGeom>
          <a:noFill/>
          <a:ln>
            <a:noFill/>
          </a:ln>
        </p:spPr>
      </p:pic>
    </p:spTree>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4"/>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(16/18)</a:t>
            </a:r>
            <a:endParaRPr/>
          </a:p>
        </p:txBody>
      </p:sp>
      <p:sp>
        <p:nvSpPr>
          <p:cNvPr id="1269" name="Google Shape;1269;p84"/>
          <p:cNvSpPr txBox="1"/>
          <p:nvPr/>
        </p:nvSpPr>
        <p:spPr>
          <a:xfrm>
            <a:off x="232791" y="1582973"/>
            <a:ext cx="65204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800" b="1">
                <a:solidFill>
                  <a:schemeClr val="dk1"/>
                </a:solidFill>
                <a:latin typeface="Times New Roman"/>
                <a:ea typeface="Times New Roman"/>
                <a:cs typeface="Times New Roman"/>
                <a:sym typeface="Times New Roman"/>
              </a:rPr>
              <a:t>Conclusa la fase di Repair gli scenari possibili sono 3:</a:t>
            </a:r>
            <a:endParaRPr/>
          </a:p>
        </p:txBody>
      </p:sp>
      <p:pic>
        <p:nvPicPr>
          <p:cNvPr id="1270" name="Google Shape;1270;p8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271" name="Google Shape;1271;p8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272" name="Google Shape;1272;p8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3" name="Google Shape;1273;p8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4" name="Google Shape;1274;p8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5" name="Google Shape;1275;p84"/>
          <p:cNvSpPr txBox="1"/>
          <p:nvPr/>
        </p:nvSpPr>
        <p:spPr>
          <a:xfrm>
            <a:off x="7486693" y="1602930"/>
            <a:ext cx="2072940" cy="4524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Ottimo Candidato:</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Se il valore in funzione obiettivo della nuova soluzione è migliore rispetto a quella dell’ottimo candidato, viene aggiornato il suo valore con la soluzione corrente.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it-IT" sz="1800">
                <a:solidFill>
                  <a:schemeClr val="dk1"/>
                </a:solidFill>
                <a:highlight>
                  <a:srgbClr val="FFFF00"/>
                </a:highlight>
                <a:latin typeface="Times New Roman"/>
                <a:ea typeface="Times New Roman"/>
                <a:cs typeface="Times New Roman"/>
                <a:sym typeface="Times New Roman"/>
              </a:rPr>
              <a:t>Domanda:</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it-IT" sz="1800">
                <a:solidFill>
                  <a:schemeClr val="dk1"/>
                </a:solidFill>
                <a:latin typeface="Times New Roman"/>
                <a:ea typeface="Times New Roman"/>
                <a:cs typeface="Times New Roman"/>
                <a:sym typeface="Times New Roman"/>
              </a:rPr>
              <a:t>Cos’è la Lista Tabù?</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1276" name="Google Shape;1276;p84" descr="Immagine che contiene testo, schermata, Carattere, linea&#10;&#10;Descrizione generata automaticamente"/>
          <p:cNvPicPr preferRelativeResize="0"/>
          <p:nvPr/>
        </p:nvPicPr>
        <p:blipFill rotWithShape="1">
          <a:blip r:embed="rId5">
            <a:alphaModFix/>
          </a:blip>
          <a:srcRect/>
          <a:stretch/>
        </p:blipFill>
        <p:spPr>
          <a:xfrm>
            <a:off x="232791" y="2553394"/>
            <a:ext cx="6654248" cy="3743014"/>
          </a:xfrm>
          <a:prstGeom prst="rect">
            <a:avLst/>
          </a:prstGeom>
          <a:noFill/>
          <a:ln>
            <a:noFill/>
          </a:ln>
        </p:spPr>
      </p:pic>
    </p:spTree>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85"/>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(17/18)</a:t>
            </a:r>
            <a:endParaRPr/>
          </a:p>
        </p:txBody>
      </p:sp>
      <p:sp>
        <p:nvSpPr>
          <p:cNvPr id="1282" name="Google Shape;1282;p85"/>
          <p:cNvSpPr txBox="1"/>
          <p:nvPr/>
        </p:nvSpPr>
        <p:spPr>
          <a:xfrm>
            <a:off x="232791" y="1582973"/>
            <a:ext cx="9416021" cy="526297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Descrizione della Lista Tabù:</a:t>
            </a:r>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Lista all’interno della quale inserisco il nodo eliminato durante la fase di Destroy ogni qual volta mediante l’uso del S.A. si sceglie di non accettare un eventuale peggioramento della soluzione in funzione obiettivo. </a:t>
            </a:r>
            <a:endParaRPr/>
          </a:p>
          <a:p>
            <a:pPr marL="0" marR="0" lvl="0" indent="0" algn="just" rtl="0">
              <a:spcBef>
                <a:spcPts val="0"/>
              </a:spcBef>
              <a:spcAft>
                <a:spcPts val="0"/>
              </a:spcAft>
              <a:buClr>
                <a:schemeClr val="dk1"/>
              </a:buClr>
              <a:buSzPts val="2000"/>
              <a:buFont typeface="Calibri"/>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Questo espediente è utilizzato in modo tale da evitare di entrare in loop nella scelta del nodo da eliminare, in quanto alla successiva iterazione se questo non fosse reso indisponibile sarebbe nuovamente individuato come il nodo con massima attesa, generando così un loop decisionale. </a:t>
            </a:r>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Infatti i nodi inseriti nella Lista Tabù non possono essere eliminati in fase di Destoy per l’intero periodo della loro permanenza in lista. </a:t>
            </a:r>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 </a:t>
            </a:r>
            <a:endParaRPr/>
          </a:p>
          <a:p>
            <a:pPr marL="0" marR="0" lvl="0" indent="0" algn="just"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Tutti i nodi presenti nella Lista Tabù verranno rimossi dalla lista (e quindi resi nuovamente disponibili in fase di Destroy) ogni qual volta si aggiorna la soluzione corrente ponendola uguale alla nuova soluzione calcolata (frutto di successive iterazioni dell’algoritmo D&amp;R).</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1283" name="Google Shape;1283;p8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284" name="Google Shape;1284;p8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285" name="Google Shape;1285;p8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6" name="Google Shape;1286;p8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7" name="Google Shape;1287;p8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86"/>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&amp; Repair Tabù Insertion (18/18)</a:t>
            </a:r>
            <a:endParaRPr/>
          </a:p>
        </p:txBody>
      </p:sp>
      <p:sp>
        <p:nvSpPr>
          <p:cNvPr id="1293" name="Google Shape;1293;p86"/>
          <p:cNvSpPr txBox="1"/>
          <p:nvPr/>
        </p:nvSpPr>
        <p:spPr>
          <a:xfrm>
            <a:off x="232791" y="1582973"/>
            <a:ext cx="9416021" cy="2462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Times New Roman"/>
              <a:buNone/>
            </a:pPr>
            <a:r>
              <a:rPr lang="it-IT" sz="2000" b="1">
                <a:solidFill>
                  <a:schemeClr val="dk1"/>
                </a:solidFill>
                <a:latin typeface="Times New Roman"/>
                <a:ea typeface="Times New Roman"/>
                <a:cs typeface="Times New Roman"/>
                <a:sym typeface="Times New Roman"/>
              </a:rPr>
              <a:t>Come viene usato il Simulated Annealing:</a:t>
            </a:r>
            <a:endParaRPr/>
          </a:p>
          <a:p>
            <a:pPr marL="0" marR="0" lvl="0" indent="0" algn="l" rtl="0">
              <a:spcBef>
                <a:spcPts val="0"/>
              </a:spcBef>
              <a:spcAft>
                <a:spcPts val="0"/>
              </a:spcAft>
              <a:buClr>
                <a:schemeClr val="dk1"/>
              </a:buClr>
              <a:buSzPts val="2000"/>
              <a:buFont typeface="Times New Roman"/>
              <a:buNone/>
            </a:pPr>
            <a:r>
              <a:rPr lang="it-IT" sz="2000">
                <a:solidFill>
                  <a:schemeClr val="dk1"/>
                </a:solidFill>
                <a:latin typeface="Times New Roman"/>
                <a:ea typeface="Times New Roman"/>
                <a:cs typeface="Times New Roman"/>
                <a:sym typeface="Times New Roman"/>
              </a:rPr>
              <a:t>L’algoritmo del S.A. viene usato in parte; nella fattispecie si è scelto di usare il meccanismo legato alla Temperatura per gestire gli eventuali peggioramenti, accettandoli di buon grado nelle prime fasi della ricerca e sempre più di rado verso la conclusione dell’algoritmo stesso. </a:t>
            </a:r>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Clr>
                <a:schemeClr val="dk1"/>
              </a:buClr>
              <a:buSzPts val="1800"/>
              <a:buFont typeface="Calibri"/>
              <a:buNone/>
            </a:pPr>
            <a:endParaRPr sz="1800">
              <a:solidFill>
                <a:schemeClr val="dk1"/>
              </a:solidFill>
              <a:latin typeface="Times New Roman"/>
              <a:ea typeface="Times New Roman"/>
              <a:cs typeface="Times New Roman"/>
              <a:sym typeface="Times New Roman"/>
            </a:endParaRPr>
          </a:p>
        </p:txBody>
      </p:sp>
      <p:pic>
        <p:nvPicPr>
          <p:cNvPr id="1294" name="Google Shape;1294;p8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295" name="Google Shape;1295;p86"/>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296" name="Google Shape;1296;p8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7" name="Google Shape;1297;p8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8" name="Google Shape;1298;p8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99" name="Google Shape;1299;p86" descr="Simulated annealing - Wikipedia"/>
          <p:cNvPicPr preferRelativeResize="0"/>
          <p:nvPr/>
        </p:nvPicPr>
        <p:blipFill rotWithShape="1">
          <a:blip r:embed="rId5">
            <a:alphaModFix/>
          </a:blip>
          <a:srcRect/>
          <a:stretch/>
        </p:blipFill>
        <p:spPr>
          <a:xfrm>
            <a:off x="1984564" y="3429000"/>
            <a:ext cx="5521109" cy="1777797"/>
          </a:xfrm>
          <a:prstGeom prst="rect">
            <a:avLst/>
          </a:prstGeom>
          <a:noFill/>
          <a:ln>
            <a:noFill/>
          </a:ln>
        </p:spPr>
      </p:pic>
    </p:spTree>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87"/>
          <p:cNvSpPr txBox="1">
            <a:spLocks noGrp="1"/>
          </p:cNvSpPr>
          <p:nvPr>
            <p:ph type="ctrTitle"/>
          </p:nvPr>
        </p:nvSpPr>
        <p:spPr>
          <a:xfrm>
            <a:off x="859345" y="605823"/>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and repair tabù insertion (1/6)</a:t>
            </a:r>
            <a:endParaRPr/>
          </a:p>
        </p:txBody>
      </p:sp>
      <p:sp>
        <p:nvSpPr>
          <p:cNvPr id="1305" name="Google Shape;1305;p87"/>
          <p:cNvSpPr txBox="1"/>
          <p:nvPr/>
        </p:nvSpPr>
        <p:spPr>
          <a:xfrm>
            <a:off x="6544" y="1150294"/>
            <a:ext cx="9673209" cy="61555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Pseudocode (con richiami di codice):</a:t>
            </a:r>
            <a:endParaRPr/>
          </a:p>
          <a:p>
            <a:pPr marL="0" marR="0" lvl="0" indent="0" algn="just" rtl="0">
              <a:spcBef>
                <a:spcPts val="0"/>
              </a:spcBef>
              <a:spcAft>
                <a:spcPts val="0"/>
              </a:spcAft>
              <a:buNone/>
            </a:pPr>
            <a:r>
              <a:rPr lang="it-IT" sz="1200" b="1">
                <a:solidFill>
                  <a:schemeClr val="dk1"/>
                </a:solidFill>
                <a:latin typeface="Arial"/>
                <a:ea typeface="Arial"/>
                <a:cs typeface="Arial"/>
                <a:sym typeface="Arial"/>
              </a:rPr>
              <a:t>Destroy_and_repair_tabu_insertion(soluzione_best, L, index)</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Temperatura =100</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current_solution=soluzione_best</a:t>
            </a: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inserimento dell’hotel in testa ed in coda alla current_solution</a:t>
            </a: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lista_tabu=[]</a:t>
            </a:r>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while(Temperatura&gt;0)</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tmp_max_attesa=0; tmp_max_attesa_id=None; tmp_max_attesa_index=None;</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lista_sx=[]; lista_dx=[];</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DFAULT: ricerca del nodo con maggiore attesa in current_solution</a:t>
            </a: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Si popolano:tmp_max_attesa, tmp_max_attesa_id, tmp_max_attesa_index</a:t>
            </a: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CASO SPECIALE: se tutte la attrazioni hanno attesa zero si cerca l’attrazione</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che ha la minor differenza (margine) tra la fine della tw w la fine del tour</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Si termina la funzione ritornando lista vuota</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--------------------DESTROY----------------------------------------------------------------------------</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Attraverso lo slicing si elimina il nodo con massima attesa</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lista_sx= slicing di current solution da 0 a tmp_max_attesa_index</a:t>
            </a: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lista_dx= slicing di current solution da tmp_max_attesa_index+1 </a:t>
            </a:r>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Creazione della lista not_in_soluzione in cui si verifica in tutto l’insieme L</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di attrazioni quali non sono in soluzione (è importante che venga ricalcolata ad 		ogni iterazione poiché la current_solution cambia)</a:t>
            </a:r>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Si eliminano da not_in_soluzione i nodi dai quali non è possibile raggiungere hotel</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--------------------FINE DESTROY-----------------------------------------------------------------------</a:t>
            </a:r>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a:t>
            </a:r>
            <a:endParaRPr/>
          </a:p>
          <a:p>
            <a:pPr marL="0" marR="0" lvl="0" indent="0" algn="just" rtl="0">
              <a:spcBef>
                <a:spcPts val="0"/>
              </a:spcBef>
              <a:spcAft>
                <a:spcPts val="0"/>
              </a:spcAft>
              <a:buNone/>
            </a:pPr>
            <a:r>
              <a:rPr lang="it-IT" sz="16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pic>
        <p:nvPicPr>
          <p:cNvPr id="1306" name="Google Shape;1306;p8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307" name="Google Shape;1307;p87"/>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308" name="Google Shape;1308;p8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9" name="Google Shape;1309;p8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0" name="Google Shape;1310;p8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1" name="Google Shape;1311;p87"/>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88"/>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and repair tabù insertion (2/6)</a:t>
            </a:r>
            <a:endParaRPr/>
          </a:p>
        </p:txBody>
      </p:sp>
      <p:sp>
        <p:nvSpPr>
          <p:cNvPr id="1317" name="Google Shape;1317;p88"/>
          <p:cNvSpPr txBox="1"/>
          <p:nvPr/>
        </p:nvSpPr>
        <p:spPr>
          <a:xfrm>
            <a:off x="232791" y="1371731"/>
            <a:ext cx="9673209" cy="59708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Pseudocode (con richiami di codice):</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--------------------REPAIR-----------------------------------------------------------------------------</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not_in_soluzione.sort(Best0)  ordinamento dei nodi per gradimento decrescente</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while(sorted_not_in_soluzione)</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estratto= sorted_not_in_soluzione.pop(0)</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a:t>
            </a:r>
            <a:r>
              <a:rPr lang="it-IT" sz="1200" b="0">
                <a:solidFill>
                  <a:srgbClr val="000000"/>
                </a:solidFill>
                <a:latin typeface="Courier New"/>
                <a:ea typeface="Courier New"/>
                <a:cs typeface="Courier New"/>
                <a:sym typeface="Courier New"/>
              </a:rPr>
              <a:t>index_nodo_estratto</a:t>
            </a:r>
            <a:r>
              <a:rPr lang="it-IT" sz="1200" b="0">
                <a:solidFill>
                  <a:srgbClr val="000000"/>
                </a:solidFill>
                <a:latin typeface="Arial"/>
                <a:ea typeface="Arial"/>
                <a:cs typeface="Arial"/>
                <a:sym typeface="Arial"/>
              </a:rPr>
              <a:t>=-1</a:t>
            </a:r>
            <a:endParaRPr sz="1200">
              <a:solidFill>
                <a:schemeClr val="dk1"/>
              </a:solidFill>
              <a:latin typeface="Arial"/>
              <a:ea typeface="Arial"/>
              <a:cs typeface="Arial"/>
              <a:sym typeface="Arial"/>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current_solution_temporanea=insert_node_in_list(lista_sx, estratto, 				lista_dx) inserimento del nuovo nodo</a:t>
            </a:r>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individuazione dell’indice del nodo inserito </a:t>
            </a:r>
            <a:r>
              <a:rPr lang="it-IT" sz="1200" b="0">
                <a:solidFill>
                  <a:srgbClr val="000000"/>
                </a:solidFill>
                <a:latin typeface="Courier New"/>
                <a:ea typeface="Courier New"/>
                <a:cs typeface="Courier New"/>
                <a:sym typeface="Courier New"/>
              </a:rPr>
              <a:t>index_nodo_estratto</a:t>
            </a: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if </a:t>
            </a:r>
            <a:r>
              <a:rPr lang="it-IT" sz="1200" b="0">
                <a:solidFill>
                  <a:srgbClr val="000000"/>
                </a:solidFill>
                <a:latin typeface="Courier New"/>
                <a:ea typeface="Courier New"/>
                <a:cs typeface="Courier New"/>
                <a:sym typeface="Courier New"/>
              </a:rPr>
              <a:t>index_nodo_estratto</a:t>
            </a:r>
            <a:r>
              <a:rPr lang="it-IT" sz="1200" b="0">
                <a:solidFill>
                  <a:srgbClr val="000000"/>
                </a:solidFill>
                <a:latin typeface="Arial"/>
                <a:ea typeface="Arial"/>
                <a:cs typeface="Arial"/>
                <a:sym typeface="Arial"/>
              </a:rPr>
              <a:t>!=-1</a:t>
            </a: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calcolo del nuovo slicing che considera la nuova soluzione 					inserita</a:t>
            </a:r>
            <a:endParaRPr/>
          </a:p>
          <a:p>
            <a:pPr marL="0" marR="0" lvl="0" indent="0" algn="l" rtl="0">
              <a:spcBef>
                <a:spcPts val="0"/>
              </a:spcBef>
              <a:spcAft>
                <a:spcPts val="0"/>
              </a:spcAft>
              <a:buNone/>
            </a:pPr>
            <a:r>
              <a:rPr lang="it-IT" sz="1200">
                <a:solidFill>
                  <a:schemeClr val="dk1"/>
                </a:solidFill>
                <a:latin typeface="Arial"/>
                <a:ea typeface="Arial"/>
                <a:cs typeface="Arial"/>
                <a:sym typeface="Arial"/>
              </a:rPr>
              <a:t>				</a:t>
            </a:r>
            <a:r>
              <a:rPr lang="it-IT" sz="1200" b="0">
                <a:solidFill>
                  <a:srgbClr val="000000"/>
                </a:solidFill>
                <a:latin typeface="Courier New"/>
                <a:ea typeface="Courier New"/>
                <a:cs typeface="Courier New"/>
                <a:sym typeface="Courier New"/>
              </a:rPr>
              <a:t>lista_sx = current_solution_temporanea[:index_nodo_estratto+</a:t>
            </a:r>
            <a:r>
              <a:rPr lang="it-IT" sz="1200" b="0">
                <a:solidFill>
                  <a:srgbClr val="098156"/>
                </a:solidFill>
                <a:latin typeface="Courier New"/>
                <a:ea typeface="Courier New"/>
                <a:cs typeface="Courier New"/>
                <a:sym typeface="Courier New"/>
              </a:rPr>
              <a:t>1</a:t>
            </a:r>
            <a:r>
              <a:rPr lang="it-IT" sz="1200" b="0">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r>
              <a:rPr lang="it-IT" sz="1200" b="0">
                <a:solidFill>
                  <a:srgbClr val="000000"/>
                </a:solidFill>
                <a:latin typeface="Courier New"/>
                <a:ea typeface="Courier New"/>
                <a:cs typeface="Courier New"/>
                <a:sym typeface="Courier New"/>
              </a:rPr>
              <a:t>                			lista_dx = current_solution_temporanea[index_nodo_estratto+</a:t>
            </a:r>
            <a:r>
              <a:rPr lang="it-IT" sz="1200" b="0">
                <a:solidFill>
                  <a:srgbClr val="098156"/>
                </a:solidFill>
                <a:latin typeface="Courier New"/>
                <a:ea typeface="Courier New"/>
                <a:cs typeface="Courier New"/>
                <a:sym typeface="Courier New"/>
              </a:rPr>
              <a:t>1</a:t>
            </a:r>
            <a:r>
              <a:rPr lang="it-IT" sz="1200" b="0">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endParaRPr sz="1200" b="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a:t>
            </a:r>
            <a:r>
              <a:rPr lang="it-IT" sz="1200" b="0">
                <a:solidFill>
                  <a:srgbClr val="000000"/>
                </a:solidFill>
                <a:latin typeface="Courier New"/>
                <a:ea typeface="Courier New"/>
                <a:cs typeface="Courier New"/>
                <a:sym typeface="Courier New"/>
              </a:rPr>
              <a:t>current_solution_temporanea[</a:t>
            </a:r>
            <a:r>
              <a:rPr lang="it-IT" sz="1200" b="0">
                <a:solidFill>
                  <a:srgbClr val="098156"/>
                </a:solidFill>
                <a:latin typeface="Courier New"/>
                <a:ea typeface="Courier New"/>
                <a:cs typeface="Courier New"/>
                <a:sym typeface="Courier New"/>
              </a:rPr>
              <a:t>-1</a:t>
            </a:r>
            <a:r>
              <a:rPr lang="it-IT" sz="1200" b="0">
                <a:solidFill>
                  <a:srgbClr val="000000"/>
                </a:solidFill>
                <a:latin typeface="Courier New"/>
                <a:ea typeface="Courier New"/>
                <a:cs typeface="Courier New"/>
                <a:sym typeface="Courier New"/>
              </a:rPr>
              <a:t>].t_arrivo=FINE</a:t>
            </a:r>
            <a:endParaRPr/>
          </a:p>
          <a:p>
            <a:pPr marL="0" marR="0" lvl="0" indent="0" algn="l" rtl="0">
              <a:spcBef>
                <a:spcPts val="0"/>
              </a:spcBef>
              <a:spcAft>
                <a:spcPts val="0"/>
              </a:spcAft>
              <a:buNone/>
            </a:pPr>
            <a:r>
              <a:rPr lang="it-IT" sz="1200" b="0">
                <a:solidFill>
                  <a:srgbClr val="000000"/>
                </a:solidFill>
                <a:latin typeface="Courier New"/>
                <a:ea typeface="Courier New"/>
                <a:cs typeface="Courier New"/>
                <a:sym typeface="Courier New"/>
              </a:rPr>
              <a:t>            		current_solution_temporanea[</a:t>
            </a:r>
            <a:r>
              <a:rPr lang="it-IT" sz="1200" b="0">
                <a:solidFill>
                  <a:srgbClr val="098156"/>
                </a:solidFill>
                <a:latin typeface="Courier New"/>
                <a:ea typeface="Courier New"/>
                <a:cs typeface="Courier New"/>
                <a:sym typeface="Courier New"/>
              </a:rPr>
              <a:t>-1</a:t>
            </a:r>
            <a:r>
              <a:rPr lang="it-IT" sz="1200" b="0">
                <a:solidFill>
                  <a:srgbClr val="000000"/>
                </a:solidFill>
                <a:latin typeface="Courier New"/>
                <a:ea typeface="Courier New"/>
                <a:cs typeface="Courier New"/>
                <a:sym typeface="Courier New"/>
              </a:rPr>
              <a:t>].t_visita=FINE</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Si calcola il gradimento di current_solution (soluzione vecchia) e di</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current_solution_temporanea (nuova soluzione)</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if(new_gradimento &gt; old_gradimento)</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current_solution=current_solution_temporanea</a:t>
            </a:r>
            <a:endParaRPr sz="12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tabu_list=[]; e aggiorna ottimo candidato</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else	</a:t>
            </a:r>
            <a:r>
              <a:rPr lang="it-IT" sz="1200">
                <a:solidFill>
                  <a:schemeClr val="dk1"/>
                </a:solidFill>
                <a:latin typeface="Arial"/>
                <a:ea typeface="Arial"/>
                <a:cs typeface="Arial"/>
                <a:sym typeface="Arial"/>
              </a:rPr>
              <a:t>	</a:t>
            </a:r>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a:t>
            </a:r>
            <a:endParaRPr/>
          </a:p>
          <a:p>
            <a:pPr marL="0" marR="0" lvl="0" indent="0" algn="just" rtl="0">
              <a:spcBef>
                <a:spcPts val="0"/>
              </a:spcBef>
              <a:spcAft>
                <a:spcPts val="0"/>
              </a:spcAft>
              <a:buNone/>
            </a:pPr>
            <a:r>
              <a:rPr lang="it-IT" sz="16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pic>
        <p:nvPicPr>
          <p:cNvPr id="1318" name="Google Shape;1318;p8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319" name="Google Shape;1319;p88"/>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320" name="Google Shape;1320;p8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1" name="Google Shape;1321;p8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2" name="Google Shape;1322;p8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3" name="Google Shape;1323;p88"/>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89"/>
          <p:cNvSpPr txBox="1">
            <a:spLocks noGrp="1"/>
          </p:cNvSpPr>
          <p:nvPr>
            <p:ph type="ctrTitle"/>
          </p:nvPr>
        </p:nvSpPr>
        <p:spPr>
          <a:xfrm>
            <a:off x="797256" y="817065"/>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and repair tabù insertion (3/6)</a:t>
            </a:r>
            <a:endParaRPr/>
          </a:p>
        </p:txBody>
      </p:sp>
      <p:sp>
        <p:nvSpPr>
          <p:cNvPr id="1329" name="Google Shape;1329;p89"/>
          <p:cNvSpPr txBox="1"/>
          <p:nvPr/>
        </p:nvSpPr>
        <p:spPr>
          <a:xfrm>
            <a:off x="232791" y="1371731"/>
            <a:ext cx="9673209" cy="38472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else</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--------------------Simulated Annealing---------------------------------------------------------------- </a:t>
            </a:r>
            <a:endParaRPr/>
          </a:p>
          <a:p>
            <a:pPr marL="0" marR="0" lvl="0" indent="0" algn="l" rtl="0">
              <a:spcBef>
                <a:spcPts val="0"/>
              </a:spcBef>
              <a:spcAft>
                <a:spcPts val="0"/>
              </a:spcAft>
              <a:buNone/>
            </a:pPr>
            <a:r>
              <a:rPr lang="it-IT" sz="1200" b="0">
                <a:solidFill>
                  <a:srgbClr val="000000"/>
                </a:solidFill>
                <a:latin typeface="Courier New"/>
                <a:ea typeface="Courier New"/>
                <a:cs typeface="Courier New"/>
                <a:sym typeface="Courier New"/>
              </a:rPr>
              <a:t>			r = campionato tra 0 e 1 su distribuzione uniforme</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a:t>
            </a:r>
            <a:r>
              <a:rPr lang="it-IT" sz="1200" b="0">
                <a:solidFill>
                  <a:srgbClr val="000000"/>
                </a:solidFill>
                <a:latin typeface="Courier New"/>
                <a:ea typeface="Courier New"/>
                <a:cs typeface="Courier New"/>
                <a:sym typeface="Courier New"/>
              </a:rPr>
              <a:t>deltaE = old_gradimento - new_gradimento</a:t>
            </a:r>
            <a:endParaRPr sz="1200" b="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a:t>
            </a:r>
            <a:r>
              <a:rPr lang="it-IT" sz="1200" b="0">
                <a:solidFill>
                  <a:srgbClr val="000000"/>
                </a:solidFill>
                <a:latin typeface="Courier New"/>
                <a:ea typeface="Courier New"/>
                <a:cs typeface="Courier New"/>
                <a:sym typeface="Courier New"/>
              </a:rPr>
              <a:t>e = math.exp(-deltaE/Temperatura)</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if (r &gt; e)</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current_solution = clona_lista(current_solution_temporanea)</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lista_tabu = []</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else</a:t>
            </a:r>
            <a:endParaRPr/>
          </a:p>
          <a:p>
            <a:pPr marL="0" marR="0" lvl="0" indent="0" algn="l" rtl="0">
              <a:spcBef>
                <a:spcPts val="0"/>
              </a:spcBef>
              <a:spcAft>
                <a:spcPts val="0"/>
              </a:spcAft>
              <a:buNone/>
            </a:pPr>
            <a:r>
              <a:rPr lang="it-IT" sz="1200">
                <a:solidFill>
                  <a:srgbClr val="000000"/>
                </a:solidFill>
                <a:latin typeface="Courier New"/>
                <a:ea typeface="Courier New"/>
                <a:cs typeface="Courier New"/>
                <a:sym typeface="Courier New"/>
              </a:rPr>
              <a:t>                			lista_tabu.append(nodo con massima attesa)</a:t>
            </a:r>
            <a:endParaRPr sz="1200" b="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it-IT" sz="1200">
                <a:solidFill>
                  <a:schemeClr val="dk1"/>
                </a:solidFill>
                <a:latin typeface="Arial"/>
                <a:ea typeface="Arial"/>
                <a:cs typeface="Arial"/>
                <a:sym typeface="Arial"/>
              </a:rPr>
              <a:t>--------------------Fine Simulated Annealing-----------------------------------------------------------</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--------------------FINE REPAIR------------------------------------------------------------------------</a:t>
            </a:r>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a:t>
            </a:r>
            <a:r>
              <a:rPr lang="it-IT" sz="1200" b="0">
                <a:solidFill>
                  <a:srgbClr val="000000"/>
                </a:solidFill>
                <a:latin typeface="Courier New"/>
                <a:ea typeface="Courier New"/>
                <a:cs typeface="Courier New"/>
                <a:sym typeface="Courier New"/>
              </a:rPr>
              <a:t>Temperatura = Temperatura - random.randint(</a:t>
            </a:r>
            <a:r>
              <a:rPr lang="it-IT" sz="1200" b="0">
                <a:solidFill>
                  <a:srgbClr val="098156"/>
                </a:solidFill>
                <a:latin typeface="Courier New"/>
                <a:ea typeface="Courier New"/>
                <a:cs typeface="Courier New"/>
                <a:sym typeface="Courier New"/>
              </a:rPr>
              <a:t>1</a:t>
            </a:r>
            <a:r>
              <a:rPr lang="it-IT" sz="1200" b="0">
                <a:solidFill>
                  <a:srgbClr val="000000"/>
                </a:solidFill>
                <a:latin typeface="Courier New"/>
                <a:ea typeface="Courier New"/>
                <a:cs typeface="Courier New"/>
                <a:sym typeface="Courier New"/>
              </a:rPr>
              <a:t>,</a:t>
            </a:r>
            <a:r>
              <a:rPr lang="it-IT" sz="1200" b="0">
                <a:solidFill>
                  <a:srgbClr val="098156"/>
                </a:solidFill>
                <a:latin typeface="Courier New"/>
                <a:ea typeface="Courier New"/>
                <a:cs typeface="Courier New"/>
                <a:sym typeface="Courier New"/>
              </a:rPr>
              <a:t>5</a:t>
            </a:r>
            <a:r>
              <a:rPr lang="it-IT" sz="1200" b="0">
                <a:solidFill>
                  <a:srgbClr val="000000"/>
                </a:solidFill>
                <a:latin typeface="Courier New"/>
                <a:ea typeface="Courier New"/>
                <a:cs typeface="Courier New"/>
                <a:sym typeface="Courier New"/>
              </a:rPr>
              <a:t>) decremento della temperatura</a:t>
            </a:r>
            <a:endParaRPr/>
          </a:p>
          <a:p>
            <a:pPr marL="0" marR="0" lvl="0" indent="0" algn="just" rtl="0">
              <a:spcBef>
                <a:spcPts val="0"/>
              </a:spcBef>
              <a:spcAft>
                <a:spcPts val="0"/>
              </a:spcAft>
              <a:buNone/>
            </a:pPr>
            <a:r>
              <a:rPr lang="it-IT" sz="1200">
                <a:solidFill>
                  <a:srgbClr val="000000"/>
                </a:solidFill>
                <a:latin typeface="Courier New"/>
                <a:ea typeface="Courier New"/>
                <a:cs typeface="Courier New"/>
                <a:sym typeface="Courier New"/>
              </a:rPr>
              <a:t>	</a:t>
            </a:r>
            <a:endParaRPr/>
          </a:p>
          <a:p>
            <a:pPr marL="0" marR="0" lvl="0" indent="0" algn="just" rtl="0">
              <a:spcBef>
                <a:spcPts val="0"/>
              </a:spcBef>
              <a:spcAft>
                <a:spcPts val="0"/>
              </a:spcAft>
              <a:buNone/>
            </a:pPr>
            <a:r>
              <a:rPr lang="it-IT" sz="1200">
                <a:solidFill>
                  <a:srgbClr val="000000"/>
                </a:solidFill>
                <a:latin typeface="Courier New"/>
                <a:ea typeface="Courier New"/>
                <a:cs typeface="Courier New"/>
                <a:sym typeface="Courier New"/>
              </a:rPr>
              <a:t>	return current_solution, ottimo_candidato</a:t>
            </a:r>
            <a:endParaRPr sz="1200" b="0">
              <a:solidFill>
                <a:srgbClr val="000000"/>
              </a:solidFill>
              <a:latin typeface="Courier New"/>
              <a:ea typeface="Courier New"/>
              <a:cs typeface="Courier New"/>
              <a:sym typeface="Courier New"/>
            </a:endParaRPr>
          </a:p>
          <a:p>
            <a:pPr marL="0" marR="0" lvl="0" indent="0" algn="just" rtl="0">
              <a:spcBef>
                <a:spcPts val="0"/>
              </a:spcBef>
              <a:spcAft>
                <a:spcPts val="0"/>
              </a:spcAft>
              <a:buNone/>
            </a:pPr>
            <a:r>
              <a:rPr lang="it-IT" sz="1200">
                <a:solidFill>
                  <a:srgbClr val="000000"/>
                </a:solidFill>
                <a:latin typeface="Courier New"/>
                <a:ea typeface="Courier New"/>
                <a:cs typeface="Courier New"/>
                <a:sym typeface="Courier New"/>
              </a:rPr>
              <a:t>	</a:t>
            </a:r>
            <a:endParaRPr sz="1200" b="0">
              <a:solidFill>
                <a:srgbClr val="000000"/>
              </a:solidFill>
              <a:latin typeface="Courier New"/>
              <a:ea typeface="Courier New"/>
              <a:cs typeface="Courier New"/>
              <a:sym typeface="Courier New"/>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endParaRPr sz="1200">
              <a:solidFill>
                <a:schemeClr val="dk1"/>
              </a:solidFill>
              <a:latin typeface="Arial"/>
              <a:ea typeface="Arial"/>
              <a:cs typeface="Arial"/>
              <a:sym typeface="Arial"/>
            </a:endParaRPr>
          </a:p>
          <a:p>
            <a:pPr marL="0" marR="0" lvl="0" indent="0" algn="just" rtl="0">
              <a:spcBef>
                <a:spcPts val="0"/>
              </a:spcBef>
              <a:spcAft>
                <a:spcPts val="0"/>
              </a:spcAft>
              <a:buNone/>
            </a:pPr>
            <a:r>
              <a:rPr lang="it-IT" sz="1200">
                <a:solidFill>
                  <a:schemeClr val="dk1"/>
                </a:solidFill>
                <a:latin typeface="Arial"/>
                <a:ea typeface="Arial"/>
                <a:cs typeface="Arial"/>
                <a:sym typeface="Arial"/>
              </a:rPr>
              <a:t>		</a:t>
            </a:r>
            <a:endParaRPr/>
          </a:p>
          <a:p>
            <a:pPr marL="0" marR="0" lvl="0" indent="0" algn="just" rtl="0">
              <a:spcBef>
                <a:spcPts val="0"/>
              </a:spcBef>
              <a:spcAft>
                <a:spcPts val="0"/>
              </a:spcAft>
              <a:buNone/>
            </a:pPr>
            <a:r>
              <a:rPr lang="it-IT" sz="16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pic>
        <p:nvPicPr>
          <p:cNvPr id="1330" name="Google Shape;1330;p8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331" name="Google Shape;1331;p8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332" name="Google Shape;1332;p8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3" name="Google Shape;1333;p8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4" name="Google Shape;1334;p8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5" name="Google Shape;1335;p89"/>
          <p:cNvSpPr/>
          <p:nvPr/>
        </p:nvSpPr>
        <p:spPr>
          <a:xfrm>
            <a:off x="9677768" y="5589240"/>
            <a:ext cx="216024" cy="211120"/>
          </a:xfrm>
          <a:prstGeom prst="triangle">
            <a:avLst>
              <a:gd name="adj" fmla="val 50000"/>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9"/>
          <p:cNvSpPr txBox="1">
            <a:spLocks noGrp="1"/>
          </p:cNvSpPr>
          <p:nvPr>
            <p:ph type="ctrTitle"/>
          </p:nvPr>
        </p:nvSpPr>
        <p:spPr>
          <a:xfrm>
            <a:off x="704528" y="908720"/>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3200" cap="small">
                <a:latin typeface="Times New Roman"/>
                <a:ea typeface="Times New Roman"/>
                <a:cs typeface="Times New Roman"/>
                <a:sym typeface="Times New Roman"/>
              </a:rPr>
              <a:t>Approccio risolutivo</a:t>
            </a:r>
            <a:endParaRPr/>
          </a:p>
        </p:txBody>
      </p:sp>
      <p:sp>
        <p:nvSpPr>
          <p:cNvPr id="111" name="Google Shape;111;p9"/>
          <p:cNvSpPr txBox="1"/>
          <p:nvPr/>
        </p:nvSpPr>
        <p:spPr>
          <a:xfrm>
            <a:off x="377571" y="1877905"/>
            <a:ext cx="9062352" cy="344709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Avendo escluso che il problema potesse appartenere alla classe di complessità P, appartenendo di fatto alla classe NP-Completi, la possibilità di individuare una soluzione ottima comporta nel caso pessimo tempi di calcolo esponenziali nella dimensione dell’input. </a:t>
            </a:r>
            <a:endParaRPr/>
          </a:p>
          <a:p>
            <a:pPr marL="0" marR="0" lvl="0" indent="0" algn="just"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2000">
                <a:solidFill>
                  <a:schemeClr val="dk1"/>
                </a:solidFill>
                <a:latin typeface="Times New Roman"/>
                <a:ea typeface="Times New Roman"/>
                <a:cs typeface="Times New Roman"/>
                <a:sym typeface="Times New Roman"/>
              </a:rPr>
              <a:t>Date le precedenti considerazioni si è ritenuto opportuno approcciare al problema mediante metodi euristici, procurando così delle soluzioni di media-bassa qualità, che successivamente saranno migliorate mediante la composizioni di vari processi di Local Search scelti in modo opportuno, che generano schemi di ricerca ad Hoc basati per l’appunto sulla Local Search.</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112" name="Google Shape;112;p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13" name="Google Shape;113;p9"/>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14" name="Google Shape;114;p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90"/>
          <p:cNvSpPr txBox="1">
            <a:spLocks noGrp="1"/>
          </p:cNvSpPr>
          <p:nvPr>
            <p:ph type="ctrTitle"/>
          </p:nvPr>
        </p:nvSpPr>
        <p:spPr>
          <a:xfrm>
            <a:off x="776536" y="672598"/>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and repair tabù insertion (4/6)</a:t>
            </a:r>
            <a:endParaRPr/>
          </a:p>
        </p:txBody>
      </p:sp>
      <p:sp>
        <p:nvSpPr>
          <p:cNvPr id="1341" name="Google Shape;1341;p90"/>
          <p:cNvSpPr txBox="1"/>
          <p:nvPr/>
        </p:nvSpPr>
        <p:spPr>
          <a:xfrm>
            <a:off x="215340" y="1387040"/>
            <a:ext cx="9416021" cy="120032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Internamente al ciclo while la prima operazione significativa è l’operazione di destory in cui con lo slicing sulla lista si esclude il nodo con maggiore attesa.</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Per la generazione dei nodi non in soluzione si usa not_member(), funzione che fornita un’attrazione ed una lista verifica se l’attrazione non appartiene alla lista.</a:t>
            </a:r>
            <a:endParaRPr/>
          </a:p>
        </p:txBody>
      </p:sp>
      <p:pic>
        <p:nvPicPr>
          <p:cNvPr id="1342" name="Google Shape;1342;p90"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343" name="Google Shape;1343;p90"/>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344" name="Google Shape;1344;p90" descr="Immagine che contiene testo, Carattere, schermata, numero&#10;&#10;Descrizione generata automaticamente"/>
          <p:cNvPicPr preferRelativeResize="0"/>
          <p:nvPr/>
        </p:nvPicPr>
        <p:blipFill rotWithShape="1">
          <a:blip r:embed="rId5">
            <a:alphaModFix/>
          </a:blip>
          <a:srcRect/>
          <a:stretch/>
        </p:blipFill>
        <p:spPr>
          <a:xfrm>
            <a:off x="1135049" y="2636912"/>
            <a:ext cx="7635902" cy="1996613"/>
          </a:xfrm>
          <a:prstGeom prst="rect">
            <a:avLst/>
          </a:prstGeom>
          <a:noFill/>
          <a:ln>
            <a:noFill/>
          </a:ln>
        </p:spPr>
      </p:pic>
      <p:sp>
        <p:nvSpPr>
          <p:cNvPr id="1345" name="Google Shape;1345;p90"/>
          <p:cNvSpPr txBox="1"/>
          <p:nvPr/>
        </p:nvSpPr>
        <p:spPr>
          <a:xfrm>
            <a:off x="278575" y="4941168"/>
            <a:ext cx="9416021" cy="646331"/>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La pulizia() serve per rendere l’algoritmo più veloce ed evitare il tentativo d’inserimento di attrazioni che non sarebbero raggiungibili.</a:t>
            </a:r>
            <a:endParaRPr/>
          </a:p>
        </p:txBody>
      </p:sp>
      <p:sp>
        <p:nvSpPr>
          <p:cNvPr id="1346" name="Google Shape;1346;p90"/>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7" name="Google Shape;1347;p90"/>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8" name="Google Shape;1348;p90"/>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91"/>
          <p:cNvSpPr txBox="1">
            <a:spLocks noGrp="1"/>
          </p:cNvSpPr>
          <p:nvPr>
            <p:ph type="ctrTitle"/>
          </p:nvPr>
        </p:nvSpPr>
        <p:spPr>
          <a:xfrm>
            <a:off x="776536" y="672598"/>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and repair tabù insertion (5/6)</a:t>
            </a:r>
            <a:endParaRPr/>
          </a:p>
        </p:txBody>
      </p:sp>
      <p:sp>
        <p:nvSpPr>
          <p:cNvPr id="1354" name="Google Shape;1354;p91"/>
          <p:cNvSpPr txBox="1"/>
          <p:nvPr/>
        </p:nvSpPr>
        <p:spPr>
          <a:xfrm>
            <a:off x="215341" y="1387040"/>
            <a:ext cx="9401152" cy="1754326"/>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Immediatamente subito dopo l’operazione di destory si esegue quella di repair.</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Prima si esegue l’ordinamento dei nodi non in soluzione secondo il criterio della best1.</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Tentativo d’inserimento di tutti i nodi possibili nel punto in cui si crea l’intervallo vuoto.</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Se un nodo che si tenta d’inserire non garantisce la possibilità di non superare il tempo d’arrivo al nodo successivo allora viene scartato per questa iterazione della fase di repair. </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Si calcolano il gradimento della soluzione prima della fase di repair e dopo la ricostruzione.</a:t>
            </a:r>
            <a:endParaRPr/>
          </a:p>
        </p:txBody>
      </p:sp>
      <p:pic>
        <p:nvPicPr>
          <p:cNvPr id="1355" name="Google Shape;1355;p91"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356" name="Google Shape;1356;p91"/>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357" name="Google Shape;1357;p91" descr="Immagine che contiene testo, schermata, Carattere, numero&#10;&#10;Descrizione generata automaticamente"/>
          <p:cNvPicPr preferRelativeResize="0"/>
          <p:nvPr/>
        </p:nvPicPr>
        <p:blipFill rotWithShape="1">
          <a:blip r:embed="rId5">
            <a:alphaModFix/>
          </a:blip>
          <a:srcRect/>
          <a:stretch/>
        </p:blipFill>
        <p:spPr>
          <a:xfrm>
            <a:off x="1640632" y="3157350"/>
            <a:ext cx="6376334" cy="3295279"/>
          </a:xfrm>
          <a:prstGeom prst="rect">
            <a:avLst/>
          </a:prstGeom>
          <a:noFill/>
          <a:ln>
            <a:noFill/>
          </a:ln>
        </p:spPr>
      </p:pic>
      <p:sp>
        <p:nvSpPr>
          <p:cNvPr id="1358" name="Google Shape;1358;p91"/>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9" name="Google Shape;1359;p91"/>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0" name="Google Shape;1360;p91"/>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2"/>
          <p:cNvSpPr txBox="1">
            <a:spLocks noGrp="1"/>
          </p:cNvSpPr>
          <p:nvPr>
            <p:ph type="ctrTitle"/>
          </p:nvPr>
        </p:nvSpPr>
        <p:spPr>
          <a:xfrm>
            <a:off x="776536" y="672598"/>
            <a:ext cx="8420100"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Destroy and repair tabù insertion (6/6)</a:t>
            </a:r>
            <a:endParaRPr/>
          </a:p>
        </p:txBody>
      </p:sp>
      <p:sp>
        <p:nvSpPr>
          <p:cNvPr id="1366" name="Google Shape;1366;p92"/>
          <p:cNvSpPr txBox="1"/>
          <p:nvPr/>
        </p:nvSpPr>
        <p:spPr>
          <a:xfrm>
            <a:off x="215341" y="1387040"/>
            <a:ext cx="9401152" cy="2308324"/>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600"/>
              <a:buFont typeface="Arial"/>
              <a:buChar char="•"/>
            </a:pPr>
            <a:r>
              <a:rPr lang="it-IT" sz="1600">
                <a:solidFill>
                  <a:schemeClr val="dk1"/>
                </a:solidFill>
                <a:latin typeface="Times New Roman"/>
                <a:ea typeface="Times New Roman"/>
                <a:cs typeface="Times New Roman"/>
                <a:sym typeface="Times New Roman"/>
              </a:rPr>
              <a:t>Si confrontano i gradimenti delle due soluzioni (nuova vs vecchia).</a:t>
            </a:r>
            <a:endParaRPr/>
          </a:p>
          <a:p>
            <a:pPr marL="285750" marR="0" lvl="0" indent="-285750" algn="just" rtl="0">
              <a:spcBef>
                <a:spcPts val="0"/>
              </a:spcBef>
              <a:spcAft>
                <a:spcPts val="0"/>
              </a:spcAft>
              <a:buClr>
                <a:schemeClr val="dk1"/>
              </a:buClr>
              <a:buSzPts val="1600"/>
              <a:buFont typeface="Arial"/>
              <a:buChar char="•"/>
            </a:pPr>
            <a:r>
              <a:rPr lang="it-IT" sz="1600">
                <a:solidFill>
                  <a:schemeClr val="dk1"/>
                </a:solidFill>
                <a:latin typeface="Times New Roman"/>
                <a:ea typeface="Times New Roman"/>
                <a:cs typeface="Times New Roman"/>
                <a:sym typeface="Times New Roman"/>
              </a:rPr>
              <a:t>Se si migliora allora ci si sposta sempre e si azzera la lista tabù.</a:t>
            </a:r>
            <a:endParaRPr/>
          </a:p>
          <a:p>
            <a:pPr marL="285750" marR="0" lvl="0" indent="-285750" algn="just" rtl="0">
              <a:spcBef>
                <a:spcPts val="0"/>
              </a:spcBef>
              <a:spcAft>
                <a:spcPts val="0"/>
              </a:spcAft>
              <a:buClr>
                <a:schemeClr val="dk1"/>
              </a:buClr>
              <a:buSzPts val="1600"/>
              <a:buFont typeface="Arial"/>
              <a:buChar char="•"/>
            </a:pPr>
            <a:r>
              <a:rPr lang="it-IT" sz="1600">
                <a:solidFill>
                  <a:schemeClr val="dk1"/>
                </a:solidFill>
                <a:latin typeface="Times New Roman"/>
                <a:ea typeface="Times New Roman"/>
                <a:cs typeface="Times New Roman"/>
                <a:sym typeface="Times New Roman"/>
              </a:rPr>
              <a:t>Se invece si peggiora l’accettazione del peggioramento è fatta secondo il criterio del Simulated Annealing con il calcolo di: r campionato da una variabile uniforme, deltaE ottenuto per differenza tra vecchio e nuovo gradimento ed e come esponenziale del rapporto negato di deltaE fratto T.</a:t>
            </a:r>
            <a:endParaRPr/>
          </a:p>
          <a:p>
            <a:pPr marL="285750" marR="0" lvl="0" indent="-285750" algn="just" rtl="0">
              <a:spcBef>
                <a:spcPts val="0"/>
              </a:spcBef>
              <a:spcAft>
                <a:spcPts val="0"/>
              </a:spcAft>
              <a:buClr>
                <a:schemeClr val="dk1"/>
              </a:buClr>
              <a:buSzPts val="1600"/>
              <a:buFont typeface="Arial"/>
              <a:buChar char="•"/>
            </a:pPr>
            <a:r>
              <a:rPr lang="it-IT" sz="1600">
                <a:solidFill>
                  <a:schemeClr val="dk1"/>
                </a:solidFill>
                <a:latin typeface="Times New Roman"/>
                <a:ea typeface="Times New Roman"/>
                <a:cs typeface="Times New Roman"/>
                <a:sym typeface="Times New Roman"/>
              </a:rPr>
              <a:t>Ricordando che si è in un problema di massimo si verifica se r&gt;e.</a:t>
            </a:r>
            <a:endParaRPr/>
          </a:p>
          <a:p>
            <a:pPr marL="742950" marR="0" lvl="1" indent="-285750" algn="just" rtl="0">
              <a:spcBef>
                <a:spcPts val="0"/>
              </a:spcBef>
              <a:spcAft>
                <a:spcPts val="0"/>
              </a:spcAft>
              <a:buClr>
                <a:schemeClr val="dk1"/>
              </a:buClr>
              <a:buSzPts val="1600"/>
              <a:buFont typeface="Arial"/>
              <a:buChar char="•"/>
            </a:pPr>
            <a:r>
              <a:rPr lang="it-IT" sz="1600" b="0" i="0" u="none" strike="noStrike" cap="none">
                <a:solidFill>
                  <a:schemeClr val="dk1"/>
                </a:solidFill>
                <a:latin typeface="Times New Roman"/>
                <a:ea typeface="Times New Roman"/>
                <a:cs typeface="Times New Roman"/>
                <a:sym typeface="Times New Roman"/>
              </a:rPr>
              <a:t>Accetto peggioramento: ci si sposta e si azzera la lista tabù</a:t>
            </a:r>
            <a:endParaRPr/>
          </a:p>
          <a:p>
            <a:pPr marL="742950" marR="0" lvl="1" indent="-285750" algn="just" rtl="0">
              <a:spcBef>
                <a:spcPts val="0"/>
              </a:spcBef>
              <a:spcAft>
                <a:spcPts val="0"/>
              </a:spcAft>
              <a:buClr>
                <a:schemeClr val="dk1"/>
              </a:buClr>
              <a:buSzPts val="1600"/>
              <a:buFont typeface="Arial"/>
              <a:buChar char="•"/>
            </a:pPr>
            <a:r>
              <a:rPr lang="it-IT" sz="1600" b="0" i="0" u="none" strike="noStrike" cap="none">
                <a:solidFill>
                  <a:schemeClr val="dk1"/>
                </a:solidFill>
                <a:latin typeface="Times New Roman"/>
                <a:ea typeface="Times New Roman"/>
                <a:cs typeface="Times New Roman"/>
                <a:sym typeface="Times New Roman"/>
              </a:rPr>
              <a:t>Rifiuto  peggioramento: si cerca un nuovo nodo da estrarre poiché il nodo con maggiore attesa va in lista tabù.</a:t>
            </a:r>
            <a:endParaRPr/>
          </a:p>
        </p:txBody>
      </p:sp>
      <p:pic>
        <p:nvPicPr>
          <p:cNvPr id="1367" name="Google Shape;1367;p92"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368" name="Google Shape;1368;p92"/>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369" name="Google Shape;1369;p92"/>
          <p:cNvPicPr preferRelativeResize="0"/>
          <p:nvPr/>
        </p:nvPicPr>
        <p:blipFill rotWithShape="1">
          <a:blip r:embed="rId5">
            <a:alphaModFix/>
          </a:blip>
          <a:srcRect/>
          <a:stretch/>
        </p:blipFill>
        <p:spPr>
          <a:xfrm>
            <a:off x="1531541" y="3695364"/>
            <a:ext cx="6768752" cy="3023045"/>
          </a:xfrm>
          <a:prstGeom prst="rect">
            <a:avLst/>
          </a:prstGeom>
          <a:noFill/>
          <a:ln>
            <a:noFill/>
          </a:ln>
        </p:spPr>
      </p:pic>
      <p:sp>
        <p:nvSpPr>
          <p:cNvPr id="1370" name="Google Shape;1370;p92"/>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1" name="Google Shape;1371;p92"/>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2" name="Google Shape;1372;p92"/>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93"/>
          <p:cNvSpPr/>
          <p:nvPr/>
        </p:nvSpPr>
        <p:spPr>
          <a:xfrm>
            <a:off x="326230" y="2860345"/>
            <a:ext cx="9074150" cy="9848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4000"/>
              <a:buFont typeface="Arial"/>
              <a:buNone/>
            </a:pPr>
            <a:r>
              <a:rPr lang="it-IT" sz="4000" cap="small">
                <a:solidFill>
                  <a:schemeClr val="dk1"/>
                </a:solidFill>
                <a:latin typeface="Times New Roman"/>
                <a:ea typeface="Times New Roman"/>
                <a:cs typeface="Times New Roman"/>
                <a:sym typeface="Times New Roman"/>
              </a:rPr>
              <a:t>Destroy and Repair Parametrica</a:t>
            </a:r>
            <a:endParaRPr/>
          </a:p>
          <a:p>
            <a:pPr marL="0" marR="0" lvl="0" indent="0" algn="ctr"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graphicFrame>
        <p:nvGraphicFramePr>
          <p:cNvPr id="1378" name="Google Shape;1378;p93"/>
          <p:cNvGraphicFramePr/>
          <p:nvPr/>
        </p:nvGraphicFramePr>
        <p:xfrm>
          <a:off x="776289" y="404814"/>
          <a:ext cx="8353425" cy="244475"/>
        </p:xfrm>
        <a:graphic>
          <a:graphicData uri="http://schemas.openxmlformats.org/drawingml/2006/table">
            <a:tbl>
              <a:tblPr firstRow="1" firstCol="1" bandRow="1">
                <a:noFill/>
                <a:tableStyleId>{BC4B3D2E-30AC-4007-9A0C-4F6B47225F89}</a:tableStyleId>
              </a:tblPr>
              <a:tblGrid>
                <a:gridCol w="1937550">
                  <a:extLst>
                    <a:ext uri="{9D8B030D-6E8A-4147-A177-3AD203B41FA5}">
                      <a16:colId xmlns:a16="http://schemas.microsoft.com/office/drawing/2014/main" val="20000"/>
                    </a:ext>
                  </a:extLst>
                </a:gridCol>
                <a:gridCol w="6415875">
                  <a:extLst>
                    <a:ext uri="{9D8B030D-6E8A-4147-A177-3AD203B41FA5}">
                      <a16:colId xmlns:a16="http://schemas.microsoft.com/office/drawing/2014/main" val="20001"/>
                    </a:ext>
                  </a:extLst>
                </a:gridCol>
              </a:tblGrid>
              <a:tr h="244475">
                <a:tc>
                  <a:txBody>
                    <a:bodyPr/>
                    <a:lstStyle/>
                    <a:p>
                      <a:pPr marL="0" marR="0" lvl="0" indent="0" algn="l" rtl="0">
                        <a:spcBef>
                          <a:spcPts val="0"/>
                        </a:spcBef>
                        <a:spcAft>
                          <a:spcPts val="0"/>
                        </a:spcAft>
                        <a:buNone/>
                      </a:pPr>
                      <a:endParaRPr sz="16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200" u="none" strike="noStrike" cap="none">
                        <a:solidFill>
                          <a:schemeClr val="dk1"/>
                        </a:solidFill>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pic>
        <p:nvPicPr>
          <p:cNvPr id="1379" name="Google Shape;1379;p93" descr="Unife_nero JPG"/>
          <p:cNvPicPr preferRelativeResize="0"/>
          <p:nvPr/>
        </p:nvPicPr>
        <p:blipFill rotWithShape="1">
          <a:blip r:embed="rId3">
            <a:alphaModFix/>
          </a:blip>
          <a:srcRect/>
          <a:stretch/>
        </p:blipFill>
        <p:spPr>
          <a:xfrm>
            <a:off x="776289" y="527051"/>
            <a:ext cx="2836291" cy="1249516"/>
          </a:xfrm>
          <a:prstGeom prst="rect">
            <a:avLst/>
          </a:prstGeom>
          <a:noFill/>
          <a:ln>
            <a:noFill/>
          </a:ln>
        </p:spPr>
      </p:pic>
      <p:pic>
        <p:nvPicPr>
          <p:cNvPr id="1380" name="Google Shape;1380;p93"/>
          <p:cNvPicPr preferRelativeResize="0"/>
          <p:nvPr/>
        </p:nvPicPr>
        <p:blipFill rotWithShape="1">
          <a:blip r:embed="rId4">
            <a:alphaModFix/>
          </a:blip>
          <a:srcRect/>
          <a:stretch/>
        </p:blipFill>
        <p:spPr>
          <a:xfrm>
            <a:off x="5618099" y="797641"/>
            <a:ext cx="3541678" cy="708336"/>
          </a:xfrm>
          <a:prstGeom prst="rect">
            <a:avLst/>
          </a:prstGeom>
          <a:noFill/>
          <a:ln>
            <a:noFill/>
          </a:ln>
        </p:spPr>
      </p:pic>
      <p:sp>
        <p:nvSpPr>
          <p:cNvPr id="1381" name="Google Shape;1381;p93"/>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2" name="Google Shape;1382;p93"/>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3" name="Google Shape;1383;p93"/>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4" name="Google Shape;1384;p93"/>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94"/>
          <p:cNvSpPr txBox="1">
            <a:spLocks noGrp="1"/>
          </p:cNvSpPr>
          <p:nvPr>
            <p:ph type="ctrTitle"/>
          </p:nvPr>
        </p:nvSpPr>
        <p:spPr>
          <a:xfrm>
            <a:off x="439550" y="788991"/>
            <a:ext cx="9019377"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descrizione (1/15) </a:t>
            </a:r>
            <a:endParaRPr/>
          </a:p>
        </p:txBody>
      </p:sp>
      <p:sp>
        <p:nvSpPr>
          <p:cNvPr id="1390" name="Google Shape;1390;p94"/>
          <p:cNvSpPr txBox="1"/>
          <p:nvPr/>
        </p:nvSpPr>
        <p:spPr>
          <a:xfrm>
            <a:off x="443310" y="1462415"/>
            <a:ext cx="9019377" cy="480131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L’idea alla base è quella di creare una Meta-Euristica che si basa su procedure locali di miglioramento (Local Search) e strategie che permettono di uscire dal bacino d’attrazione degli ottimi locali, anche andando ad utilizzare anche scelte randomiche nella fase di Repair (Greedy and Random).</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L’algoritmo è migliorativo, per cui considerando le soluzioni fornite dalle euristiche, si va ad applicare il processo di Local Search che nel nostro caso segue il pattern della Destroy &amp; Repair con condizione di Stop gestita mediante Simulated Annealing.</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Definizione dell’Intorno: a partire da una soluzione corrente, si genera l’intorno di tale soluzione andando a rimuovere il nodo che produce maggior attesa e tutti i nodi alla sua destra. Poi si ricostruisce la parte eliminata andando ad utilizzare le attrazioni non in soluzione.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1391" name="Google Shape;1391;p94"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392" name="Google Shape;1392;p94"/>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393" name="Google Shape;1393;p94"/>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4" name="Google Shape;1394;p94"/>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5" name="Google Shape;1395;p94"/>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6" name="Google Shape;1396;p94"/>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95"/>
          <p:cNvSpPr txBox="1">
            <a:spLocks noGrp="1"/>
          </p:cNvSpPr>
          <p:nvPr>
            <p:ph type="ctrTitle"/>
          </p:nvPr>
        </p:nvSpPr>
        <p:spPr>
          <a:xfrm>
            <a:off x="632520" y="776264"/>
            <a:ext cx="8830167"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descrizione (2/15) </a:t>
            </a:r>
            <a:endParaRPr/>
          </a:p>
        </p:txBody>
      </p:sp>
      <p:sp>
        <p:nvSpPr>
          <p:cNvPr id="1402" name="Google Shape;1402;p95"/>
          <p:cNvSpPr txBox="1"/>
          <p:nvPr/>
        </p:nvSpPr>
        <p:spPr>
          <a:xfrm>
            <a:off x="443310" y="1462415"/>
            <a:ext cx="9019377" cy="50783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 concetti cardine di questo algoritmo di miglioramento sono i seguenti:</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Destroy and Repair</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Simulated Annealing</a:t>
            </a: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Scelte Locali (best5 e best6)</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Greedy and Random (best6)</a:t>
            </a:r>
            <a:endParaRPr/>
          </a:p>
          <a:p>
            <a:pPr marL="285750" marR="0" lvl="0" indent="-285750" algn="just" rtl="0">
              <a:spcBef>
                <a:spcPts val="0"/>
              </a:spcBef>
              <a:spcAft>
                <a:spcPts val="0"/>
              </a:spcAft>
              <a:buClr>
                <a:schemeClr val="dk1"/>
              </a:buClr>
              <a:buSzPts val="1800"/>
              <a:buFont typeface="Arial"/>
              <a:buChar char="•"/>
            </a:pPr>
            <a:r>
              <a:rPr lang="it-IT" sz="1800">
                <a:solidFill>
                  <a:schemeClr val="dk1"/>
                </a:solidFill>
                <a:latin typeface="Times New Roman"/>
                <a:ea typeface="Times New Roman"/>
                <a:cs typeface="Times New Roman"/>
                <a:sym typeface="Times New Roman"/>
              </a:rPr>
              <a:t>Parametri</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Una caratteristica fondamentale di questo algoritmo risiede nel fatto che implementa un </a:t>
            </a:r>
            <a:r>
              <a:rPr lang="it-IT" sz="1800" b="1">
                <a:solidFill>
                  <a:schemeClr val="dk1"/>
                </a:solidFill>
                <a:latin typeface="Times New Roman"/>
                <a:ea typeface="Times New Roman"/>
                <a:cs typeface="Times New Roman"/>
                <a:sym typeface="Times New Roman"/>
              </a:rPr>
              <a:t>«core» principale </a:t>
            </a:r>
            <a:r>
              <a:rPr lang="it-IT" sz="1800">
                <a:solidFill>
                  <a:schemeClr val="dk1"/>
                </a:solidFill>
                <a:latin typeface="Times New Roman"/>
                <a:ea typeface="Times New Roman"/>
                <a:cs typeface="Times New Roman"/>
                <a:sym typeface="Times New Roman"/>
              </a:rPr>
              <a:t>e delle sue </a:t>
            </a:r>
            <a:r>
              <a:rPr lang="it-IT" sz="1800" b="1">
                <a:solidFill>
                  <a:schemeClr val="dk1"/>
                </a:solidFill>
                <a:latin typeface="Times New Roman"/>
                <a:ea typeface="Times New Roman"/>
                <a:cs typeface="Times New Roman"/>
                <a:sym typeface="Times New Roman"/>
              </a:rPr>
              <a:t>varianti</a:t>
            </a:r>
            <a:r>
              <a:rPr lang="it-IT" sz="1800">
                <a:solidFill>
                  <a:schemeClr val="dk1"/>
                </a:solidFill>
                <a:latin typeface="Times New Roman"/>
                <a:ea typeface="Times New Roman"/>
                <a:cs typeface="Times New Roman"/>
                <a:sym typeface="Times New Roman"/>
              </a:rPr>
              <a:t> tutte nella stessa funzione. È quindi possibile tentare diversi approcci di miglioramento di una soluzione di partenza andando a variare i parametri passati in ingresso al momento della chiamata di questo algoritmo. Questi parametri che regolano il comportamento e i criteri di scelta rimangono invariati fino alla fine dell’esecuzione.</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Abbiamo selezionato le </a:t>
            </a:r>
            <a:r>
              <a:rPr lang="it-IT" sz="1800" b="1">
                <a:solidFill>
                  <a:schemeClr val="dk1"/>
                </a:solidFill>
                <a:latin typeface="Times New Roman"/>
                <a:ea typeface="Times New Roman"/>
                <a:cs typeface="Times New Roman"/>
                <a:sym typeface="Times New Roman"/>
              </a:rPr>
              <a:t>12 combinazioni</a:t>
            </a:r>
            <a:r>
              <a:rPr lang="it-IT" sz="1800">
                <a:solidFill>
                  <a:schemeClr val="dk1"/>
                </a:solidFill>
                <a:latin typeface="Times New Roman"/>
                <a:ea typeface="Times New Roman"/>
                <a:cs typeface="Times New Roman"/>
                <a:sym typeface="Times New Roman"/>
              </a:rPr>
              <a:t> di parametri più significative e le applichiamo ad ognuna delle soluzioni ottenute dagli algoritmi euristici di partenza.</a:t>
            </a:r>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Si ottengono quindi 10 gruppi da 12 miglioramenti ciascuno per un </a:t>
            </a:r>
            <a:r>
              <a:rPr lang="it-IT" sz="1800" b="1">
                <a:solidFill>
                  <a:schemeClr val="dk1"/>
                </a:solidFill>
                <a:latin typeface="Times New Roman"/>
                <a:ea typeface="Times New Roman"/>
                <a:cs typeface="Times New Roman"/>
                <a:sym typeface="Times New Roman"/>
              </a:rPr>
              <a:t>totale di 120 soluzioni migliorate</a:t>
            </a:r>
            <a:r>
              <a:rPr lang="it-IT" sz="1800">
                <a:solidFill>
                  <a:schemeClr val="dk1"/>
                </a:solidFill>
                <a:latin typeface="Times New Roman"/>
                <a:ea typeface="Times New Roman"/>
                <a:cs typeface="Times New Roman"/>
                <a:sym typeface="Times New Roman"/>
              </a:rPr>
              <a:t> e successivamente, per ogni gruppo, si filtra solo la soluzione migliore e la si presenta all’utente.</a:t>
            </a:r>
            <a:endParaRPr/>
          </a:p>
        </p:txBody>
      </p:sp>
      <p:pic>
        <p:nvPicPr>
          <p:cNvPr id="1403" name="Google Shape;1403;p95"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404" name="Google Shape;1404;p95"/>
          <p:cNvPicPr preferRelativeResize="0"/>
          <p:nvPr/>
        </p:nvPicPr>
        <p:blipFill rotWithShape="1">
          <a:blip r:embed="rId4">
            <a:alphaModFix/>
          </a:blip>
          <a:srcRect/>
          <a:stretch/>
        </p:blipFill>
        <p:spPr>
          <a:xfrm>
            <a:off x="7401272" y="262399"/>
            <a:ext cx="2215221" cy="443044"/>
          </a:xfrm>
          <a:prstGeom prst="rect">
            <a:avLst/>
          </a:prstGeom>
          <a:noFill/>
          <a:ln>
            <a:noFill/>
          </a:ln>
        </p:spPr>
      </p:pic>
      <p:sp>
        <p:nvSpPr>
          <p:cNvPr id="1405" name="Google Shape;1405;p95"/>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6" name="Google Shape;1406;p95"/>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7" name="Google Shape;1407;p95"/>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8" name="Google Shape;1408;p95"/>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96"/>
          <p:cNvSpPr txBox="1">
            <a:spLocks noGrp="1"/>
          </p:cNvSpPr>
          <p:nvPr>
            <p:ph type="ctrTitle"/>
          </p:nvPr>
        </p:nvSpPr>
        <p:spPr>
          <a:xfrm>
            <a:off x="488504" y="776264"/>
            <a:ext cx="8928992"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descrizione (3/15) </a:t>
            </a:r>
            <a:endParaRPr/>
          </a:p>
        </p:txBody>
      </p:sp>
      <p:sp>
        <p:nvSpPr>
          <p:cNvPr id="1414" name="Google Shape;1414;p96"/>
          <p:cNvSpPr txBox="1"/>
          <p:nvPr/>
        </p:nvSpPr>
        <p:spPr>
          <a:xfrm>
            <a:off x="443310" y="1462415"/>
            <a:ext cx="9019377"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Ecco un esempio che mostra la prima porzione di lista di dizionari che abbiamo utilizzato per memorizzare le combinazioni dei parametri per le 12 chiamate usando il risultato della Greedy0 come input:</a:t>
            </a:r>
            <a:endParaRPr/>
          </a:p>
        </p:txBody>
      </p:sp>
      <p:pic>
        <p:nvPicPr>
          <p:cNvPr id="1415" name="Google Shape;1415;p96"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416" name="Google Shape;1416;p96"/>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417" name="Google Shape;1417;p96"/>
          <p:cNvPicPr preferRelativeResize="0"/>
          <p:nvPr/>
        </p:nvPicPr>
        <p:blipFill rotWithShape="1">
          <a:blip r:embed="rId5">
            <a:alphaModFix/>
          </a:blip>
          <a:srcRect/>
          <a:stretch/>
        </p:blipFill>
        <p:spPr>
          <a:xfrm>
            <a:off x="343811" y="2564904"/>
            <a:ext cx="9218374" cy="2232248"/>
          </a:xfrm>
          <a:prstGeom prst="rect">
            <a:avLst/>
          </a:prstGeom>
          <a:noFill/>
          <a:ln>
            <a:noFill/>
          </a:ln>
        </p:spPr>
      </p:pic>
      <p:sp>
        <p:nvSpPr>
          <p:cNvPr id="1418" name="Google Shape;1418;p96"/>
          <p:cNvSpPr txBox="1"/>
          <p:nvPr/>
        </p:nvSpPr>
        <p:spPr>
          <a:xfrm>
            <a:off x="398119" y="5229200"/>
            <a:ext cx="9019377"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Queste scelte di parametri si ripetono identiche e nella stessa sequenza anche per le altre soluzioni da migliorare</a:t>
            </a:r>
            <a:endParaRPr/>
          </a:p>
        </p:txBody>
      </p:sp>
      <p:sp>
        <p:nvSpPr>
          <p:cNvPr id="1419" name="Google Shape;1419;p96"/>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0" name="Google Shape;1420;p96"/>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1" name="Google Shape;1421;p96"/>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22" name="Google Shape;1422;p96"/>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97"/>
          <p:cNvSpPr txBox="1">
            <a:spLocks noGrp="1"/>
          </p:cNvSpPr>
          <p:nvPr>
            <p:ph type="ctrTitle"/>
          </p:nvPr>
        </p:nvSpPr>
        <p:spPr>
          <a:xfrm>
            <a:off x="560512" y="776264"/>
            <a:ext cx="8902175"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descrizione (4/15) </a:t>
            </a:r>
            <a:endParaRPr/>
          </a:p>
        </p:txBody>
      </p:sp>
      <p:sp>
        <p:nvSpPr>
          <p:cNvPr id="1428" name="Google Shape;1428;p97"/>
          <p:cNvSpPr txBox="1"/>
          <p:nvPr/>
        </p:nvSpPr>
        <p:spPr>
          <a:xfrm>
            <a:off x="443310" y="1615851"/>
            <a:ext cx="9019377"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Per chiamare tutte e 120 i miglioramenti in modo automatico si utilizza un ciclo che va a scorrere ogni elemento della lista di parametri (che è un dizionario) e va ad accedere ai valori in esso salvati</a:t>
            </a:r>
            <a:endParaRPr/>
          </a:p>
        </p:txBody>
      </p:sp>
      <p:pic>
        <p:nvPicPr>
          <p:cNvPr id="1429" name="Google Shape;1429;p97"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430" name="Google Shape;1430;p97"/>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431" name="Google Shape;1431;p97" descr="Immagine che contiene testo, Carattere, linea, Diagramma&#10;&#10;Descrizione generata automaticamente"/>
          <p:cNvPicPr preferRelativeResize="0"/>
          <p:nvPr/>
        </p:nvPicPr>
        <p:blipFill rotWithShape="1">
          <a:blip r:embed="rId5">
            <a:alphaModFix/>
          </a:blip>
          <a:srcRect/>
          <a:stretch/>
        </p:blipFill>
        <p:spPr>
          <a:xfrm>
            <a:off x="420716" y="2831754"/>
            <a:ext cx="9064568" cy="2843455"/>
          </a:xfrm>
          <a:prstGeom prst="rect">
            <a:avLst/>
          </a:prstGeom>
          <a:noFill/>
          <a:ln>
            <a:noFill/>
          </a:ln>
        </p:spPr>
      </p:pic>
      <p:sp>
        <p:nvSpPr>
          <p:cNvPr id="1432" name="Google Shape;1432;p97"/>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3" name="Google Shape;1433;p97"/>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4" name="Google Shape;1434;p97"/>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5" name="Google Shape;1435;p97"/>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98"/>
          <p:cNvSpPr txBox="1">
            <a:spLocks noGrp="1"/>
          </p:cNvSpPr>
          <p:nvPr>
            <p:ph type="ctrTitle"/>
          </p:nvPr>
        </p:nvSpPr>
        <p:spPr>
          <a:xfrm>
            <a:off x="659334" y="908720"/>
            <a:ext cx="8587331"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input (5/15) </a:t>
            </a:r>
            <a:endParaRPr/>
          </a:p>
        </p:txBody>
      </p:sp>
      <p:sp>
        <p:nvSpPr>
          <p:cNvPr id="1441" name="Google Shape;1441;p98"/>
          <p:cNvSpPr txBox="1"/>
          <p:nvPr/>
        </p:nvSpPr>
        <p:spPr>
          <a:xfrm>
            <a:off x="398119" y="1988841"/>
            <a:ext cx="9019377"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I parametri passati come input alla D&amp;R Parametrica sono i seguenti:</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b="1">
                <a:solidFill>
                  <a:schemeClr val="dk1"/>
                </a:solidFill>
                <a:latin typeface="Times New Roman"/>
                <a:ea typeface="Times New Roman"/>
                <a:cs typeface="Times New Roman"/>
                <a:sym typeface="Times New Roman"/>
              </a:rPr>
              <a:t>soluzione_best </a:t>
            </a:r>
            <a:r>
              <a:rPr lang="it-IT" sz="1800">
                <a:solidFill>
                  <a:schemeClr val="dk1"/>
                </a:solidFill>
                <a:latin typeface="Times New Roman"/>
                <a:ea typeface="Times New Roman"/>
                <a:cs typeface="Times New Roman"/>
                <a:sym typeface="Times New Roman"/>
              </a:rPr>
              <a:t>è la soluzione in input da migliorare</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b="1">
                <a:solidFill>
                  <a:schemeClr val="dk1"/>
                </a:solidFill>
                <a:latin typeface="Times New Roman"/>
                <a:ea typeface="Times New Roman"/>
                <a:cs typeface="Times New Roman"/>
                <a:sym typeface="Times New Roman"/>
              </a:rPr>
              <a:t>L</a:t>
            </a:r>
            <a:r>
              <a:rPr lang="it-IT" sz="1800">
                <a:solidFill>
                  <a:schemeClr val="dk1"/>
                </a:solidFill>
                <a:latin typeface="Times New Roman"/>
                <a:ea typeface="Times New Roman"/>
                <a:cs typeface="Times New Roman"/>
                <a:sym typeface="Times New Roman"/>
              </a:rPr>
              <a:t>  è la lista di tutte le attrazioni</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b="1">
                <a:solidFill>
                  <a:schemeClr val="dk1"/>
                </a:solidFill>
                <a:latin typeface="Times New Roman"/>
                <a:ea typeface="Times New Roman"/>
                <a:cs typeface="Times New Roman"/>
                <a:sym typeface="Times New Roman"/>
              </a:rPr>
              <a:t>index</a:t>
            </a:r>
            <a:r>
              <a:rPr lang="it-IT" sz="1800">
                <a:solidFill>
                  <a:schemeClr val="dk1"/>
                </a:solidFill>
                <a:latin typeface="Times New Roman"/>
                <a:ea typeface="Times New Roman"/>
                <a:cs typeface="Times New Roman"/>
                <a:sym typeface="Times New Roman"/>
              </a:rPr>
              <a:t> è l’indice che identifica la soluzione data in ingresso (usato solo per scopi di test)</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b="1">
                <a:solidFill>
                  <a:schemeClr val="dk1"/>
                </a:solidFill>
                <a:latin typeface="Times New Roman"/>
                <a:ea typeface="Times New Roman"/>
                <a:cs typeface="Times New Roman"/>
                <a:sym typeface="Times New Roman"/>
              </a:rPr>
              <a:t>tipo_repair </a:t>
            </a:r>
            <a:r>
              <a:rPr lang="it-IT" sz="1800">
                <a:solidFill>
                  <a:schemeClr val="dk1"/>
                </a:solidFill>
                <a:latin typeface="Times New Roman"/>
                <a:ea typeface="Times New Roman"/>
                <a:cs typeface="Times New Roman"/>
                <a:sym typeface="Times New Roman"/>
              </a:rPr>
              <a:t>è una variabile che indica il tipo di Repair da effettuare</a:t>
            </a:r>
            <a:endParaRPr/>
          </a:p>
          <a:p>
            <a:pPr marL="742950" marR="0" lvl="1" indent="-285750" algn="just" rtl="0">
              <a:spcBef>
                <a:spcPts val="0"/>
              </a:spcBef>
              <a:spcAft>
                <a:spcPts val="0"/>
              </a:spcAft>
              <a:buClr>
                <a:schemeClr val="dk1"/>
              </a:buClr>
              <a:buSzPts val="1800"/>
              <a:buFont typeface="Arial"/>
              <a:buChar char="•"/>
            </a:pPr>
            <a:r>
              <a:rPr lang="it-IT" sz="1800" b="1" i="0" u="none" strike="noStrike" cap="none">
                <a:solidFill>
                  <a:schemeClr val="dk1"/>
                </a:solidFill>
                <a:latin typeface="Times New Roman"/>
                <a:ea typeface="Times New Roman"/>
                <a:cs typeface="Times New Roman"/>
                <a:sym typeface="Times New Roman"/>
              </a:rPr>
              <a:t>tipo_repair = 2 </a:t>
            </a:r>
            <a:r>
              <a:rPr lang="it-IT" sz="1800" b="0" i="0" u="none" strike="noStrike" cap="none">
                <a:solidFill>
                  <a:schemeClr val="dk1"/>
                </a:solidFill>
                <a:latin typeface="Times New Roman"/>
                <a:ea typeface="Times New Roman"/>
                <a:cs typeface="Times New Roman"/>
                <a:sym typeface="Times New Roman"/>
              </a:rPr>
              <a:t>indica che si usano la best5 e la best6 insieme</a:t>
            </a:r>
            <a:endParaRPr/>
          </a:p>
          <a:p>
            <a:pPr marL="742950" marR="0" lvl="1" indent="-285750" algn="just" rtl="0">
              <a:spcBef>
                <a:spcPts val="0"/>
              </a:spcBef>
              <a:spcAft>
                <a:spcPts val="0"/>
              </a:spcAft>
              <a:buClr>
                <a:schemeClr val="dk1"/>
              </a:buClr>
              <a:buSzPts val="1800"/>
              <a:buFont typeface="Arial"/>
              <a:buChar char="•"/>
            </a:pPr>
            <a:r>
              <a:rPr lang="it-IT" sz="1800" b="1" i="0" u="none" strike="noStrike" cap="none">
                <a:solidFill>
                  <a:schemeClr val="dk1"/>
                </a:solidFill>
                <a:latin typeface="Times New Roman"/>
                <a:ea typeface="Times New Roman"/>
                <a:cs typeface="Times New Roman"/>
                <a:sym typeface="Times New Roman"/>
              </a:rPr>
              <a:t>tipo_repair = 1 </a:t>
            </a:r>
            <a:r>
              <a:rPr lang="it-IT" sz="1800" b="0" i="0" u="none" strike="noStrike" cap="none">
                <a:solidFill>
                  <a:schemeClr val="dk1"/>
                </a:solidFill>
                <a:latin typeface="Times New Roman"/>
                <a:ea typeface="Times New Roman"/>
                <a:cs typeface="Times New Roman"/>
                <a:sym typeface="Times New Roman"/>
              </a:rPr>
              <a:t>indica che si usa solo la best6</a:t>
            </a:r>
            <a:endParaRPr/>
          </a:p>
          <a:p>
            <a:pPr marL="742950" marR="0" lvl="1" indent="-285750" algn="just" rtl="0">
              <a:spcBef>
                <a:spcPts val="0"/>
              </a:spcBef>
              <a:spcAft>
                <a:spcPts val="0"/>
              </a:spcAft>
              <a:buClr>
                <a:schemeClr val="dk1"/>
              </a:buClr>
              <a:buSzPts val="1800"/>
              <a:buFont typeface="Arial"/>
              <a:buChar char="•"/>
            </a:pPr>
            <a:r>
              <a:rPr lang="it-IT" sz="1800" b="1" i="0" u="none" strike="noStrike" cap="none">
                <a:solidFill>
                  <a:schemeClr val="dk1"/>
                </a:solidFill>
                <a:latin typeface="Times New Roman"/>
                <a:ea typeface="Times New Roman"/>
                <a:cs typeface="Times New Roman"/>
                <a:sym typeface="Times New Roman"/>
              </a:rPr>
              <a:t>tipo_repair = 0 </a:t>
            </a:r>
            <a:r>
              <a:rPr lang="it-IT" sz="1800" b="0" i="0" u="none" strike="noStrike" cap="none">
                <a:solidFill>
                  <a:schemeClr val="dk1"/>
                </a:solidFill>
                <a:latin typeface="Times New Roman"/>
                <a:ea typeface="Times New Roman"/>
                <a:cs typeface="Times New Roman"/>
                <a:sym typeface="Times New Roman"/>
              </a:rPr>
              <a:t>indica che si usa solo la best5</a:t>
            </a:r>
            <a:endParaRPr/>
          </a:p>
          <a:p>
            <a:pPr marL="742950" marR="0" lvl="1" indent="-171450" algn="just" rtl="0">
              <a:spcBef>
                <a:spcPts val="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p:txBody>
      </p:sp>
      <p:pic>
        <p:nvPicPr>
          <p:cNvPr id="1442" name="Google Shape;1442;p98"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443" name="Google Shape;1443;p98"/>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444" name="Google Shape;1444;p98"/>
          <p:cNvPicPr preferRelativeResize="0"/>
          <p:nvPr/>
        </p:nvPicPr>
        <p:blipFill rotWithShape="1">
          <a:blip r:embed="rId5">
            <a:alphaModFix/>
          </a:blip>
          <a:srcRect l="5667" r="1177"/>
          <a:stretch/>
        </p:blipFill>
        <p:spPr>
          <a:xfrm>
            <a:off x="659335" y="1674627"/>
            <a:ext cx="8587330" cy="314214"/>
          </a:xfrm>
          <a:prstGeom prst="rect">
            <a:avLst/>
          </a:prstGeom>
          <a:noFill/>
          <a:ln>
            <a:noFill/>
          </a:ln>
        </p:spPr>
      </p:pic>
      <p:sp>
        <p:nvSpPr>
          <p:cNvPr id="1445" name="Google Shape;1445;p98"/>
          <p:cNvSpPr/>
          <p:nvPr/>
        </p:nvSpPr>
        <p:spPr>
          <a:xfrm>
            <a:off x="3296816" y="1674625"/>
            <a:ext cx="2808312" cy="314215"/>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6" name="Google Shape;1446;p98"/>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7" name="Google Shape;1447;p98"/>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8" name="Google Shape;1448;p98"/>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9" name="Google Shape;1449;p98"/>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99"/>
          <p:cNvSpPr txBox="1">
            <a:spLocks noGrp="1"/>
          </p:cNvSpPr>
          <p:nvPr>
            <p:ph type="ctrTitle"/>
          </p:nvPr>
        </p:nvSpPr>
        <p:spPr>
          <a:xfrm>
            <a:off x="704528" y="908720"/>
            <a:ext cx="8542137" cy="765908"/>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it-IT" sz="2400" cap="small">
                <a:latin typeface="Times New Roman"/>
                <a:ea typeface="Times New Roman"/>
                <a:cs typeface="Times New Roman"/>
                <a:sym typeface="Times New Roman"/>
              </a:rPr>
              <a:t>D&amp;R_5_6 Parametrica: input (6/15) </a:t>
            </a:r>
            <a:endParaRPr/>
          </a:p>
        </p:txBody>
      </p:sp>
      <p:sp>
        <p:nvSpPr>
          <p:cNvPr id="1456" name="Google Shape;1456;p99"/>
          <p:cNvSpPr txBox="1"/>
          <p:nvPr/>
        </p:nvSpPr>
        <p:spPr>
          <a:xfrm>
            <a:off x="398119" y="1988841"/>
            <a:ext cx="9019377" cy="3693319"/>
          </a:xfrm>
          <a:prstGeom prst="rect">
            <a:avLst/>
          </a:prstGeom>
          <a:noFill/>
          <a:ln>
            <a:noFill/>
          </a:ln>
        </p:spPr>
        <p:txBody>
          <a:bodyPr spcFirstLastPara="1" wrap="square" lIns="91425" tIns="45700" rIns="91425" bIns="45700" anchor="t" anchorCtr="0">
            <a:spAutoFit/>
          </a:bodyPr>
          <a:lstStyle/>
          <a:p>
            <a:pPr marL="285750" marR="0" lvl="0" indent="-171450" algn="just" rtl="0">
              <a:spcBef>
                <a:spcPts val="0"/>
              </a:spcBef>
              <a:spcAft>
                <a:spcPts val="0"/>
              </a:spcAft>
              <a:buClr>
                <a:schemeClr val="dk1"/>
              </a:buClr>
              <a:buSzPts val="1800"/>
              <a:buFont typeface="Arial"/>
              <a:buNone/>
            </a:pPr>
            <a:endParaRPr sz="1800" b="1">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Arial"/>
              <a:buChar char="•"/>
            </a:pPr>
            <a:r>
              <a:rPr lang="it-IT" sz="1800" b="1">
                <a:solidFill>
                  <a:schemeClr val="dk1"/>
                </a:solidFill>
                <a:latin typeface="Times New Roman"/>
                <a:ea typeface="Times New Roman"/>
                <a:cs typeface="Times New Roman"/>
                <a:sym typeface="Times New Roman"/>
              </a:rPr>
              <a:t>criterio_repair</a:t>
            </a:r>
            <a:r>
              <a:rPr lang="it-IT" sz="1800">
                <a:solidFill>
                  <a:schemeClr val="dk1"/>
                </a:solidFill>
                <a:latin typeface="Times New Roman"/>
                <a:ea typeface="Times New Roman"/>
                <a:cs typeface="Times New Roman"/>
                <a:sym typeface="Times New Roman"/>
              </a:rPr>
              <a:t> è una variabile utilizzata solo quando si fa uso della best5 e della best6 contemporaneamente e indica il criterio di scelta da utilizzare per determinare quale delle due attrazioni estratte è la migliore</a:t>
            </a:r>
            <a:endParaRPr/>
          </a:p>
          <a:p>
            <a:pPr marL="742950" marR="0" lvl="1" indent="-285750" algn="just" rtl="0">
              <a:spcBef>
                <a:spcPts val="0"/>
              </a:spcBef>
              <a:spcAft>
                <a:spcPts val="0"/>
              </a:spcAft>
              <a:buClr>
                <a:schemeClr val="dk1"/>
              </a:buClr>
              <a:buSzPts val="1800"/>
              <a:buFont typeface="Arial"/>
              <a:buChar char="•"/>
            </a:pPr>
            <a:r>
              <a:rPr lang="it-IT" sz="1800" b="1" i="0" u="none" strike="noStrike" cap="none">
                <a:solidFill>
                  <a:schemeClr val="dk1"/>
                </a:solidFill>
                <a:latin typeface="Times New Roman"/>
                <a:ea typeface="Times New Roman"/>
                <a:cs typeface="Times New Roman"/>
                <a:sym typeface="Times New Roman"/>
              </a:rPr>
              <a:t>criterio_repair = 0 </a:t>
            </a:r>
            <a:r>
              <a:rPr lang="it-IT" sz="1800" b="0" i="0" u="none" strike="noStrike" cap="none">
                <a:solidFill>
                  <a:schemeClr val="dk1"/>
                </a:solidFill>
                <a:latin typeface="Times New Roman"/>
                <a:ea typeface="Times New Roman"/>
                <a:cs typeface="Times New Roman"/>
                <a:sym typeface="Times New Roman"/>
              </a:rPr>
              <a:t>indica che si va a scegliere l’attrazione che ha il minor tempo di visita.</a:t>
            </a:r>
            <a:endParaRPr/>
          </a:p>
          <a:p>
            <a:pPr marL="742950" marR="0" lvl="1" indent="-285750" algn="just" rtl="0">
              <a:spcBef>
                <a:spcPts val="0"/>
              </a:spcBef>
              <a:spcAft>
                <a:spcPts val="0"/>
              </a:spcAft>
              <a:buClr>
                <a:schemeClr val="dk1"/>
              </a:buClr>
              <a:buSzPts val="1800"/>
              <a:buFont typeface="Arial"/>
              <a:buChar char="•"/>
            </a:pPr>
            <a:r>
              <a:rPr lang="it-IT" sz="1800" b="1" i="0" u="none" strike="noStrike" cap="none">
                <a:solidFill>
                  <a:schemeClr val="dk1"/>
                </a:solidFill>
                <a:latin typeface="Times New Roman"/>
                <a:ea typeface="Times New Roman"/>
                <a:cs typeface="Times New Roman"/>
                <a:sym typeface="Times New Roman"/>
              </a:rPr>
              <a:t>criterio_repair = 1 </a:t>
            </a:r>
            <a:r>
              <a:rPr lang="it-IT" sz="1800" b="0" i="0" u="none" strike="noStrike" cap="none">
                <a:solidFill>
                  <a:schemeClr val="dk1"/>
                </a:solidFill>
                <a:latin typeface="Times New Roman"/>
                <a:ea typeface="Times New Roman"/>
                <a:cs typeface="Times New Roman"/>
                <a:sym typeface="Times New Roman"/>
              </a:rPr>
              <a:t>indica che si va a scegliere l’attrazione che ha il maggior gradimento</a:t>
            </a:r>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it-IT" sz="1800">
                <a:solidFill>
                  <a:schemeClr val="dk1"/>
                </a:solidFill>
                <a:latin typeface="Times New Roman"/>
                <a:ea typeface="Times New Roman"/>
                <a:cs typeface="Times New Roman"/>
                <a:sym typeface="Times New Roman"/>
              </a:rPr>
              <a:t>Sono stati scelti solo due criteri, quelli ritenuti da noi i più efficaci, ma è possibile ampliare la scelta andando però a generare molte combinazioni aggiuntive influendo notevolmente sul tempo di calcolo.</a:t>
            </a:r>
            <a:endParaRPr/>
          </a:p>
        </p:txBody>
      </p:sp>
      <p:pic>
        <p:nvPicPr>
          <p:cNvPr id="1457" name="Google Shape;1457;p99" descr="Unife_nero JPG"/>
          <p:cNvPicPr preferRelativeResize="0"/>
          <p:nvPr/>
        </p:nvPicPr>
        <p:blipFill rotWithShape="1">
          <a:blip r:embed="rId3">
            <a:alphaModFix/>
          </a:blip>
          <a:srcRect/>
          <a:stretch/>
        </p:blipFill>
        <p:spPr>
          <a:xfrm>
            <a:off x="398119" y="150777"/>
            <a:ext cx="1512415" cy="666288"/>
          </a:xfrm>
          <a:prstGeom prst="rect">
            <a:avLst/>
          </a:prstGeom>
          <a:noFill/>
          <a:ln>
            <a:noFill/>
          </a:ln>
        </p:spPr>
      </p:pic>
      <p:pic>
        <p:nvPicPr>
          <p:cNvPr id="1458" name="Google Shape;1458;p99"/>
          <p:cNvPicPr preferRelativeResize="0"/>
          <p:nvPr/>
        </p:nvPicPr>
        <p:blipFill rotWithShape="1">
          <a:blip r:embed="rId4">
            <a:alphaModFix/>
          </a:blip>
          <a:srcRect/>
          <a:stretch/>
        </p:blipFill>
        <p:spPr>
          <a:xfrm>
            <a:off x="7401272" y="262399"/>
            <a:ext cx="2215221" cy="443044"/>
          </a:xfrm>
          <a:prstGeom prst="rect">
            <a:avLst/>
          </a:prstGeom>
          <a:noFill/>
          <a:ln>
            <a:noFill/>
          </a:ln>
        </p:spPr>
      </p:pic>
      <p:pic>
        <p:nvPicPr>
          <p:cNvPr id="1459" name="Google Shape;1459;p99"/>
          <p:cNvPicPr preferRelativeResize="0"/>
          <p:nvPr/>
        </p:nvPicPr>
        <p:blipFill rotWithShape="1">
          <a:blip r:embed="rId5">
            <a:alphaModFix/>
          </a:blip>
          <a:srcRect l="5667" r="1177"/>
          <a:stretch/>
        </p:blipFill>
        <p:spPr>
          <a:xfrm>
            <a:off x="659335" y="1674627"/>
            <a:ext cx="8587330" cy="314214"/>
          </a:xfrm>
          <a:prstGeom prst="rect">
            <a:avLst/>
          </a:prstGeom>
          <a:noFill/>
          <a:ln>
            <a:noFill/>
          </a:ln>
        </p:spPr>
      </p:pic>
      <p:sp>
        <p:nvSpPr>
          <p:cNvPr id="1460" name="Google Shape;1460;p99"/>
          <p:cNvSpPr/>
          <p:nvPr/>
        </p:nvSpPr>
        <p:spPr>
          <a:xfrm>
            <a:off x="6177136" y="1661855"/>
            <a:ext cx="1224136" cy="314215"/>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1" name="Google Shape;1461;p99"/>
          <p:cNvSpPr/>
          <p:nvPr/>
        </p:nvSpPr>
        <p:spPr>
          <a:xfrm>
            <a:off x="9683432" y="6165304"/>
            <a:ext cx="216024" cy="211120"/>
          </a:xfrm>
          <a:prstGeom prst="rect">
            <a:avLst/>
          </a:prstGeom>
          <a:solidFill>
            <a:srgbClr val="92CCDC"/>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2" name="Google Shape;1462;p99"/>
          <p:cNvSpPr/>
          <p:nvPr/>
        </p:nvSpPr>
        <p:spPr>
          <a:xfrm>
            <a:off x="9681648" y="5877272"/>
            <a:ext cx="212144" cy="211120"/>
          </a:xfrm>
          <a:prstGeom prst="rect">
            <a:avLst/>
          </a:prstGeom>
          <a:solidFill>
            <a:srgbClr val="31859B"/>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3" name="Google Shape;1463;p99"/>
          <p:cNvSpPr/>
          <p:nvPr/>
        </p:nvSpPr>
        <p:spPr>
          <a:xfrm>
            <a:off x="9677768" y="5589240"/>
            <a:ext cx="216024" cy="211120"/>
          </a:xfrm>
          <a:prstGeom prst="flowChartConnector">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4" name="Google Shape;1464;p99"/>
          <p:cNvSpPr/>
          <p:nvPr/>
        </p:nvSpPr>
        <p:spPr>
          <a:xfrm>
            <a:off x="9677768" y="6453336"/>
            <a:ext cx="216024" cy="211120"/>
          </a:xfrm>
          <a:prstGeom prst="rect">
            <a:avLst/>
          </a:prstGeom>
          <a:solidFill>
            <a:srgbClr val="DAEEF3"/>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theme/theme1.xml><?xml version="1.0" encoding="utf-8"?>
<a:theme xmlns:a="http://schemas.openxmlformats.org/drawingml/2006/main"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11815</Words>
  <Application>Microsoft Office PowerPoint</Application>
  <PresentationFormat>A4 (21x29,7 cm)</PresentationFormat>
  <Paragraphs>1288</Paragraphs>
  <Slides>204</Slides>
  <Notes>204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204</vt:i4>
      </vt:variant>
    </vt:vector>
  </HeadingPairs>
  <TitlesOfParts>
    <vt:vector size="210" baseType="lpstr">
      <vt:lpstr>Arial</vt:lpstr>
      <vt:lpstr>Calibri</vt:lpstr>
      <vt:lpstr>Courier New</vt:lpstr>
      <vt:lpstr>Noto Sans Symbols</vt:lpstr>
      <vt:lpstr>Times New Roman</vt:lpstr>
      <vt:lpstr>Tema di Office</vt:lpstr>
      <vt:lpstr>Presentazione standard di PowerPoint</vt:lpstr>
      <vt:lpstr>Presentazione standard di PowerPoint</vt:lpstr>
      <vt:lpstr>Descrizione del problema</vt:lpstr>
      <vt:lpstr>Che tipo di problema stiamo affrontando? (1/2)</vt:lpstr>
      <vt:lpstr>Che tipo di problema stiamo affrontando? (2/2)</vt:lpstr>
      <vt:lpstr>Cos’è il tsp?</vt:lpstr>
      <vt:lpstr>Caratterizzazione grafica del problema - TSP</vt:lpstr>
      <vt:lpstr>Complessità del tsp</vt:lpstr>
      <vt:lpstr>Approccio risolutivo</vt:lpstr>
      <vt:lpstr>Checklist obiettivi</vt:lpstr>
      <vt:lpstr>Insiemi e costanti</vt:lpstr>
      <vt:lpstr>Variabili decisionali</vt:lpstr>
      <vt:lpstr>Modello matematico (1/2)</vt:lpstr>
      <vt:lpstr>Modello matematico (2/2)</vt:lpstr>
      <vt:lpstr>Descrizione dei vincoli</vt:lpstr>
      <vt:lpstr>Tecnologie utilizzate</vt:lpstr>
      <vt:lpstr>La classe nodo</vt:lpstr>
      <vt:lpstr>Generatore di istanze (1/3)</vt:lpstr>
      <vt:lpstr>Generatore di istanze (2/3)</vt:lpstr>
      <vt:lpstr>Generatore di istanze (3/3)</vt:lpstr>
      <vt:lpstr>Funzioni fondamentali alla comprensione del progetto (1/2)</vt:lpstr>
      <vt:lpstr>Funzioni fondamentali alla comprensione del progetto (2/2)</vt:lpstr>
      <vt:lpstr>Funzioni fondamentali alla comprensione del progetto (2/2)</vt:lpstr>
      <vt:lpstr>Presentazione standard di PowerPoint</vt:lpstr>
      <vt:lpstr>Euristiche: descrizione generale</vt:lpstr>
      <vt:lpstr>Famiglie di algoritmi euristici</vt:lpstr>
      <vt:lpstr>Euristiche costruttive: descrizione greedy</vt:lpstr>
      <vt:lpstr>Controllo dell’ammissibilità</vt:lpstr>
      <vt:lpstr>Euristiche costruttive: best #0</vt:lpstr>
      <vt:lpstr>Euristiche costruttive: best #1</vt:lpstr>
      <vt:lpstr>Euristiche costruttive: best #2</vt:lpstr>
      <vt:lpstr>Euristiche costruttive: best #3</vt:lpstr>
      <vt:lpstr>Euristiche costruttive: best #4</vt:lpstr>
      <vt:lpstr>Euristiche costruttive: best #5</vt:lpstr>
      <vt:lpstr>Euristiche costruttive: best #6  (1/2)</vt:lpstr>
      <vt:lpstr>Euristiche costruttive: best #6  (2/2)</vt:lpstr>
      <vt:lpstr>Euristiche costruttive: best #7 </vt:lpstr>
      <vt:lpstr>Clark &amp; Wright (C&amp;W)  (1/6)</vt:lpstr>
      <vt:lpstr>Clark &amp; Wright (C&amp;W)  (2/6)</vt:lpstr>
      <vt:lpstr>Clark &amp; Wright (C&amp;W)  (3/6)</vt:lpstr>
      <vt:lpstr>Clark &amp; Wright (C&amp;W)  (4/6)</vt:lpstr>
      <vt:lpstr>Clark &amp; Wright (C&amp;W)  (5/6)</vt:lpstr>
      <vt:lpstr>Clark &amp; Wright (C&amp;W)  (6/6)</vt:lpstr>
      <vt:lpstr>Euristica Ad Hoc – Descrizione algoritmo (1/17)</vt:lpstr>
      <vt:lpstr>Euristica Ad Hoc – Descrizione algoritmo (2/17)</vt:lpstr>
      <vt:lpstr>Euristica Ad Hoc – Descrizione algoritmo (3/17)</vt:lpstr>
      <vt:lpstr>Euristica Ad Hoc – Descrizione algoritmo (4/17)</vt:lpstr>
      <vt:lpstr>Euristica Ad Hoc – Descrizione algoritmo (5/17)</vt:lpstr>
      <vt:lpstr>Euristica Ad Hoc – Descrizione algoritmo (6/17)</vt:lpstr>
      <vt:lpstr>Euristica Ad Hoc – Descrizione algoritmo (7/17)</vt:lpstr>
      <vt:lpstr>Euristica Ad Hoc – Descrizione algoritmo (8/17)</vt:lpstr>
      <vt:lpstr>Euristica Ad Hoc – Descrizione algoritmo (9/17)</vt:lpstr>
      <vt:lpstr>Euristica Ad Hoc – Descrizione algoritmo (10/17)</vt:lpstr>
      <vt:lpstr>Euristica Ad Hoc – Descrizione algoritmo (11/17)</vt:lpstr>
      <vt:lpstr>Euristica Ad Hoc – Descrizione algoritmo (12/17)</vt:lpstr>
      <vt:lpstr>Euristica Ad Hoc – Descrizione algoritmo (13/17)</vt:lpstr>
      <vt:lpstr>Euristica Ad Hoc – Descrizione algoritmo (14/17)</vt:lpstr>
      <vt:lpstr>Euristica Ad Hoc – Descrizione algoritmo (15/17)</vt:lpstr>
      <vt:lpstr>Euristica Ad Hoc – Descrizione algoritmo (16/17)</vt:lpstr>
      <vt:lpstr>Euristica Ad Hoc – Descrizione algoritmo (17/17)</vt:lpstr>
      <vt:lpstr>Presentazione standard di PowerPoint</vt:lpstr>
      <vt:lpstr>Da dove partono gli algoritmi di miglioramento?</vt:lpstr>
      <vt:lpstr>Algoritmi di base</vt:lpstr>
      <vt:lpstr>Destroy and Repair (1/3)</vt:lpstr>
      <vt:lpstr>Destroy and Repair (2/3)</vt:lpstr>
      <vt:lpstr>Destroy and Repair (3/3)</vt:lpstr>
      <vt:lpstr>Tabu search</vt:lpstr>
      <vt:lpstr>Simulated annealing (problema di massimo)</vt:lpstr>
      <vt:lpstr>Presentazione standard di PowerPoint</vt:lpstr>
      <vt:lpstr>Destroy &amp; Repair Tabù Insertion (2/18)</vt:lpstr>
      <vt:lpstr>Destroy &amp; Repair Tabù Insertion (3/18)</vt:lpstr>
      <vt:lpstr>Destroy &amp; Repair Tabù Insertion (4/18)</vt:lpstr>
      <vt:lpstr>Destroy &amp; Repair Tabù Insertion (5/18)</vt:lpstr>
      <vt:lpstr>Destroy &amp; Repair Tabù Insertion (6/18)</vt:lpstr>
      <vt:lpstr>Destroy &amp; Repair Tabù Insertion (7/18)</vt:lpstr>
      <vt:lpstr>Destroy &amp; Repair Tabù Insertion (8/18)</vt:lpstr>
      <vt:lpstr>Destroy &amp; Repair Tabù Insertion (9/18)</vt:lpstr>
      <vt:lpstr>Destroy &amp; Repair Tabù Insertion (10/18)</vt:lpstr>
      <vt:lpstr>Destroy &amp; Repair Tabù Insertion (11/18)</vt:lpstr>
      <vt:lpstr>Destroy &amp; Repair Tabù Insertion (12/18)</vt:lpstr>
      <vt:lpstr>Destroy &amp; Repair Tabù Insertion (13/18)</vt:lpstr>
      <vt:lpstr>Destroy &amp; Repair Tabù Insertion (14/18)</vt:lpstr>
      <vt:lpstr>Destroy &amp; Repair Tabù Insertion (15/18)</vt:lpstr>
      <vt:lpstr>Destroy &amp; Repair Tabù Insertion (16/18)</vt:lpstr>
      <vt:lpstr>Destroy &amp; Repair Tabù Insertion (17/18)</vt:lpstr>
      <vt:lpstr>Destroy &amp; Repair Tabù Insertion (18/18)</vt:lpstr>
      <vt:lpstr>Destroy and repair tabù insertion (1/6)</vt:lpstr>
      <vt:lpstr>Destroy and repair tabù insertion (2/6)</vt:lpstr>
      <vt:lpstr>Destroy and repair tabù insertion (3/6)</vt:lpstr>
      <vt:lpstr>Destroy and repair tabù insertion (4/6)</vt:lpstr>
      <vt:lpstr>Destroy and repair tabù insertion (5/6)</vt:lpstr>
      <vt:lpstr>Destroy and repair tabù insertion (6/6)</vt:lpstr>
      <vt:lpstr>Presentazione standard di PowerPoint</vt:lpstr>
      <vt:lpstr>D&amp;R_5_6 Parametrica: descrizione (1/15) </vt:lpstr>
      <vt:lpstr>D&amp;R_5_6 Parametrica: descrizione (2/15) </vt:lpstr>
      <vt:lpstr>D&amp;R_5_6 Parametrica: descrizione (3/15) </vt:lpstr>
      <vt:lpstr>D&amp;R_5_6 Parametrica: descrizione (4/15) </vt:lpstr>
      <vt:lpstr>D&amp;R_5_6 Parametrica: input (5/15) </vt:lpstr>
      <vt:lpstr>D&amp;R_5_6 Parametrica: input (6/15) </vt:lpstr>
      <vt:lpstr>D&amp;R_5_6 Parametrica: input (7/15) </vt:lpstr>
      <vt:lpstr>D&amp;R_5_6 Parametrica: esempio animato di destroy (8/15) </vt:lpstr>
      <vt:lpstr>D&amp;R_5_6 Parametrica: esempio animato di destroy (9/15) </vt:lpstr>
      <vt:lpstr>D&amp;R_5_6 Parametrica: preparazione destroy (10/15) </vt:lpstr>
      <vt:lpstr>D&amp;R_5_6 Parametrica: destroy (11/15) </vt:lpstr>
      <vt:lpstr>D&amp;R_5_6 Parametrica: repair con una sola best (12/15) </vt:lpstr>
      <vt:lpstr>D&amp;R_5_6 Parametrica: repair con due best (13/15) </vt:lpstr>
      <vt:lpstr>D&amp;R_5_6 Parametrica: confronto soluzioni (14/15) </vt:lpstr>
      <vt:lpstr>D&amp;R_5_6 Parametrica: simulated annealing (15/15) </vt:lpstr>
      <vt:lpstr>Presentazione standard di PowerPoint</vt:lpstr>
      <vt:lpstr>10 attr - seed 42 – 5 ore – 5/30</vt:lpstr>
      <vt:lpstr>10 attr - seed 42 – 5 ore – 5/30</vt:lpstr>
      <vt:lpstr>10 attr - seed 42 – 5 ore – 5/30</vt:lpstr>
      <vt:lpstr>10 attr - seed 42 – 5 ore – 5/30</vt:lpstr>
      <vt:lpstr>10 attr - seed 42 – 5 ore – 5/30</vt:lpstr>
      <vt:lpstr>10 attr - seed 42 – 5 ore – 5/30</vt:lpstr>
      <vt:lpstr>10 attr - seed 42 – 5 ore – 5/30</vt:lpstr>
      <vt:lpstr>20 attr - seed 321 – 5 ore – 5/30</vt:lpstr>
      <vt:lpstr>20 attr - seed 321 – 5 ore – 5/30</vt:lpstr>
      <vt:lpstr>20 attr - seed 321 – 5 ore – 5/30</vt:lpstr>
      <vt:lpstr>20 attr - seed 321 – 5 ore – 5/30</vt:lpstr>
      <vt:lpstr>20 attr - seed 321 – 5 ore – 5/30</vt:lpstr>
      <vt:lpstr>20 attr - seed 321 – 5 ore – 5/30</vt:lpstr>
      <vt:lpstr>20 attr - seed 321 – 5 ore – 5/30</vt:lpstr>
      <vt:lpstr>30 attr - seed 17 – 5 ore – 5/30</vt:lpstr>
      <vt:lpstr>30 attr - seed 17 – 5 ore – 5/30</vt:lpstr>
      <vt:lpstr>30 attr - seed 17 – 5 ore – 5/30</vt:lpstr>
      <vt:lpstr>30 attr - seed 17 – 5 ore – 5/30</vt:lpstr>
      <vt:lpstr>30 attr - seed 17 – 5 ore – 5/30</vt:lpstr>
      <vt:lpstr>30 attr - seed 17 – 5 ore – 5/30</vt:lpstr>
      <vt:lpstr>30 attr - seed 17 – 5 ore – 5/30</vt:lpstr>
      <vt:lpstr>50 attr - seed 1998 – 5 ore – 15/40</vt:lpstr>
      <vt:lpstr>50 attr - seed 1998 – 5 ore – 15/40</vt:lpstr>
      <vt:lpstr>50 attr - seed 1998 – 5 ore – 15/40</vt:lpstr>
      <vt:lpstr>50 attr - seed 1998 – 5 ore – 15/40</vt:lpstr>
      <vt:lpstr>50 attr - seed 1998 – 5 ore – 15/40</vt:lpstr>
      <vt:lpstr>50 attr - seed 1998 – 5 ore – 15/40</vt:lpstr>
      <vt:lpstr>50 attr - seed 1998 – 5 ore – 15/40</vt:lpstr>
      <vt:lpstr>50 attr - seed 1998 – 10 ore – 15/40</vt:lpstr>
      <vt:lpstr>50 attr - seed 1998 – 10 ore – 15/40</vt:lpstr>
      <vt:lpstr>50 attr - seed 1998 – 10 ore – 15/40</vt:lpstr>
      <vt:lpstr>50 attr - seed 1998 – 10 ore – 15/40</vt:lpstr>
      <vt:lpstr>50 attr - seed 1998 – 10 ore – 15/40</vt:lpstr>
      <vt:lpstr>50 attr - seed 1998 – 10 ore – 15/40</vt:lpstr>
      <vt:lpstr>50 attr - seed 1998 – 10 ore – 15/40</vt:lpstr>
      <vt:lpstr>300 attr - seed 28062023 – 10 ore – 15/40</vt:lpstr>
      <vt:lpstr>300 attr - seed 28062023 – 10 ore – 15/40</vt:lpstr>
      <vt:lpstr>300 attr - seed 28062023 – 10 ore – 15/40</vt:lpstr>
      <vt:lpstr>300 attr - seed 28062023 – 10 ore – 15/40</vt:lpstr>
      <vt:lpstr>300 attr - seed 28062023 – 10 ore – 15/40</vt:lpstr>
      <vt:lpstr>300 attr - seed 28062023 – 10 ore – 15/40</vt:lpstr>
      <vt:lpstr>300 attr - seed 28062023 – 10 ore – 15/40</vt:lpstr>
      <vt:lpstr>500 attr - seed 28062023 – 5 ore – 15/40</vt:lpstr>
      <vt:lpstr>500 attr - seed 28062023 – 5 ore – 15/40</vt:lpstr>
      <vt:lpstr>500 attr - seed 28062023 – 5 ore – 15/40</vt:lpstr>
      <vt:lpstr>500 attr - seed 28062023 – 5 ore – 15/40</vt:lpstr>
      <vt:lpstr>500 attr - seed 28062023 – 5 ore – 15/40</vt:lpstr>
      <vt:lpstr>500 attr - seed 28062023 – 5 ore – 15/40</vt:lpstr>
      <vt:lpstr>500 attr - seed 28062023 – 5 ore – 15/40</vt:lpstr>
      <vt:lpstr>500 attr - seed 28062023 – 10 ore – 15/40</vt:lpstr>
      <vt:lpstr>500 attr - seed 28062023 – 10 ore – 15/40</vt:lpstr>
      <vt:lpstr>500 attr - seed 28062023 – 10 ore – 15/40</vt:lpstr>
      <vt:lpstr>500 attr - seed 28062023 – 10 ore – 15/40</vt:lpstr>
      <vt:lpstr>500 attr - seed 28062023 – 10 ore – 15/40</vt:lpstr>
      <vt:lpstr>500 attr - seed 28062023 – 10 ore – 15/40</vt:lpstr>
      <vt:lpstr>500 attr - seed 28062023 – 10 ore – 15/40</vt:lpstr>
      <vt:lpstr>Materiale aggiuntivo: ulteriori grafici</vt:lpstr>
      <vt:lpstr>10 attr - seed 42 – 10 ore – 5/30</vt:lpstr>
      <vt:lpstr>10 attr - seed 42 – 10 ore – 5/30</vt:lpstr>
      <vt:lpstr>10 attr - seed 42 – 10 ore – 5/30</vt:lpstr>
      <vt:lpstr>10 attr - seed 42 – 10 ore – 5/30</vt:lpstr>
      <vt:lpstr>10 attr - seed 42 – 10 ore – 5/30</vt:lpstr>
      <vt:lpstr>10 attr - seed 42 – 10 ore – 5/30</vt:lpstr>
      <vt:lpstr>10 attr - seed 42 – 10 ore – 5/30</vt:lpstr>
      <vt:lpstr>15 attr - seed 123 – 5 ore – 5/30</vt:lpstr>
      <vt:lpstr>15 attr - seed 123 – 5 ore – 5/30</vt:lpstr>
      <vt:lpstr>15 attr - seed 123 – 5 ore – 5/30</vt:lpstr>
      <vt:lpstr>15 attr - seed 123 – 5 ore – 5/30</vt:lpstr>
      <vt:lpstr>15 attr - seed 123 – 5 ore – 5/30</vt:lpstr>
      <vt:lpstr>15 attr - seed 123 – 5 ore – 5/30</vt:lpstr>
      <vt:lpstr>15 attr - seed 123 – 5 ore – 5/30</vt:lpstr>
      <vt:lpstr>15 attr - seed 123 – 10 ore – 5/30</vt:lpstr>
      <vt:lpstr>15 attr - seed 123 – 10 ore – 5/30</vt:lpstr>
      <vt:lpstr>15 attr - seed 123 – 10 ore – 5/30</vt:lpstr>
      <vt:lpstr>15 attr - seed 123 – 10 ore – 5/30</vt:lpstr>
      <vt:lpstr>15 attr - seed 123 – 10 ore – 5/30</vt:lpstr>
      <vt:lpstr>15 attr - seed 123 – 10 ore – 5/30</vt:lpstr>
      <vt:lpstr>15 attr - seed 123 – 10 ore – 5/30</vt:lpstr>
      <vt:lpstr>20 attr - seed 321 – 10 ore – 5/30</vt:lpstr>
      <vt:lpstr>20 attr - seed 321 – 10 ore – 5/30</vt:lpstr>
      <vt:lpstr>20 attr - seed 321 – 10 ore – 5/30</vt:lpstr>
      <vt:lpstr>20 attr - seed 321 – 10 ore – 5/30</vt:lpstr>
      <vt:lpstr>20 attr - seed 321 – 10 ore – 5/30</vt:lpstr>
      <vt:lpstr>20 attr - seed 321 – 10 ore – 5/30</vt:lpstr>
      <vt:lpstr>20 attr - seed 321 – 10 ore – 5/30</vt:lpstr>
      <vt:lpstr>30 attr - seed 17 – 10 ore – 5/30</vt:lpstr>
      <vt:lpstr>30 attr - seed 17 – 10 ore – 5/30</vt:lpstr>
      <vt:lpstr>30 attr - seed 17 – 10 ore – 5/30</vt:lpstr>
      <vt:lpstr>30 attr - seed 17 – 10 ore – 5/30</vt:lpstr>
      <vt:lpstr>30 attr - seed 17 – 10 ore – 5/30</vt:lpstr>
      <vt:lpstr>30 attr - seed 17 – 10 ore – 5/30</vt:lpstr>
      <vt:lpstr>30 attr - seed 17 – 10 ore – 5/30</vt:lpstr>
      <vt:lpstr>Conclusioni</vt:lpstr>
      <vt:lpstr>Grazie per l’attenzione!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Computer_VM</dc:creator>
  <cp:lastModifiedBy>BRESSANIN DAMIANO</cp:lastModifiedBy>
  <cp:revision>9</cp:revision>
  <dcterms:created xsi:type="dcterms:W3CDTF">2013-04-09T10:51:30Z</dcterms:created>
  <dcterms:modified xsi:type="dcterms:W3CDTF">2023-06-27T15:17:23Z</dcterms:modified>
</cp:coreProperties>
</file>